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7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63" r:id="rId14"/>
    <p:sldId id="264" r:id="rId15"/>
    <p:sldId id="265" r:id="rId16"/>
    <p:sldId id="266" r:id="rId17"/>
    <p:sldId id="268" r:id="rId18"/>
  </p:sldIdLst>
  <p:sldSz cx="9144000" cy="6858000" type="screen4x3"/>
  <p:notesSz cx="6669088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18.6.2016.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699BA-0292-4A0B-A2FC-87D6466C516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485987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18.6.2016.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ADDAD-0C00-46CF-8DCC-47AF3CA4A14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6647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DDAD-0C00-46CF-8DCC-47AF3CA4A144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18.6.2016.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319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DDAD-0C00-46CF-8DCC-47AF3CA4A144}" type="slidenum">
              <a:rPr lang="hr-HR" smtClean="0"/>
              <a:t>16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18.6.2016.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754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323918E-1063-4A48-B98C-4AE1CE97612D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1EEBCA9-A280-44C5-AF71-F54BA19A7666}" type="datetimeFigureOut">
              <a:rPr lang="hr-HR" smtClean="0"/>
              <a:t>17.6.2016.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846640" cy="3240360"/>
          </a:xfrm>
        </p:spPr>
        <p:txBody>
          <a:bodyPr>
            <a:normAutofit/>
          </a:bodyPr>
          <a:lstStyle/>
          <a:p>
            <a:r>
              <a:rPr lang="hr-HR" sz="4800" dirty="0" smtClean="0"/>
              <a:t>PROBLEMI  SA STRUKTURIRANJEM TERAPIJSKE SEANSE</a:t>
            </a:r>
            <a:endParaRPr lang="hr-H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09120"/>
            <a:ext cx="6982544" cy="1080120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pPr algn="r"/>
            <a:r>
              <a:rPr lang="hr-HR" sz="2400" dirty="0" smtClean="0">
                <a:solidFill>
                  <a:schemeClr val="tx1"/>
                </a:solidFill>
              </a:rPr>
              <a:t>Olja Ljubotina, mag.psych.</a:t>
            </a:r>
            <a:endParaRPr lang="hr-H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1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Pregled domaće zadaće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Propuštanje pregledavanja zadaće</a:t>
            </a: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 Predetaljno pregledavanje zadaće</a:t>
            </a:r>
          </a:p>
          <a:p>
            <a:pPr>
              <a:buFont typeface="Wingdings"/>
              <a:buChar char="L"/>
            </a:pPr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Terapeut ispred sebe ima elemente terapijske seanse i bilješke s prethodne seanse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1276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Razgovor o problemima s dnevnog reda (1)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427168" cy="44119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Neusmjerena diskusija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Vraćanje pacijenta na temu razgovora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Naglašavanje ključnih automatskih misli, emocija, vjerovanja i ponašanja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Često rezimiranje</a:t>
            </a:r>
          </a:p>
          <a:p>
            <a:pPr>
              <a:buFont typeface="Wingdings" pitchFamily="2" charset="2"/>
              <a:buChar char="ü"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 Neuspješni tempo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Određivanje prioriteta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Zajedničko mjerenje vremena</a:t>
            </a:r>
          </a:p>
        </p:txBody>
      </p:sp>
    </p:spTree>
    <p:extLst>
      <p:ext uri="{BB962C8B-B14F-4D97-AF65-F5344CB8AC3E}">
        <p14:creationId xmlns:p14="http://schemas.microsoft.com/office/powerpoint/2010/main" val="27751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800" dirty="0"/>
              <a:t>Razgovor o problemima s dnevnog reda </a:t>
            </a:r>
            <a:r>
              <a:rPr lang="hr-HR" sz="4800" dirty="0" smtClean="0"/>
              <a:t>(2)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7499176" cy="4483968"/>
          </a:xfrm>
        </p:spPr>
        <p:txBody>
          <a:bodyPr/>
          <a:lstStyle/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Neprovođenje terapijske intervencije</a:t>
            </a:r>
          </a:p>
          <a:p>
            <a:pPr>
              <a:buFont typeface="Wingdings"/>
              <a:buChar char="L"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Konciznost u cilju da se pomogne pacijentu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Odgovaranje na disfunkcionalne misli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Osmišljanje domaće zadaće koja će smanjiti uznemirenost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734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Zadavanje nove domaće zadaće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Ne</a:t>
            </a:r>
            <a:r>
              <a:rPr lang="hr-HR" sz="2400" dirty="0" smtClean="0"/>
              <a:t>izvršavanje zadane  domaće zadaće </a:t>
            </a:r>
            <a:endParaRPr lang="hr-HR" sz="2400" dirty="0"/>
          </a:p>
          <a:p>
            <a:pPr>
              <a:buFont typeface="Wingdings"/>
              <a:buChar char="L"/>
            </a:pPr>
            <a:endParaRPr lang="hr-HR" sz="2400" dirty="0" smtClean="0"/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Pripaziti na prezahtjevnost zadaće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Detaljno objašnjavanje zadaće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Pregledavanje prethodne zadaće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Naglašavanje važnosti izvršavanja zadataka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Jasno objašnjavanje kako napraviti zadaću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Započinjanje zadatka na seansi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Omogućavanje pacijentu zapisivanje zadaće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Pacijentovo slaganje sa izvršavanjem zadaće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Određivanje i testiranje disfunkcionalnih vjerovanja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06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Konačni sažetak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</a:t>
            </a:r>
            <a:r>
              <a:rPr lang="hr-HR" sz="2400" dirty="0" smtClean="0"/>
              <a:t>Pacijent </a:t>
            </a:r>
            <a:r>
              <a:rPr lang="hr-HR" sz="2400" dirty="0"/>
              <a:t>za vrijeme seanse ne bilježi detalje – teškoće u rezimiranju i zapamćivanju sadržaja seanse</a:t>
            </a:r>
          </a:p>
          <a:p>
            <a:pPr marL="114300" indent="0">
              <a:buNone/>
            </a:pPr>
            <a:endParaRPr lang="hr-HR" sz="2400" dirty="0"/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Periodično sažimanje kako bi se terapeut uvjerio da je razumio što pacijent želi reći</a:t>
            </a:r>
            <a:endParaRPr lang="hr-HR" sz="2400" dirty="0"/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Pacijent za vrijeme seanse bilježi detalje – konačni zaključak sastoji se od brzog pregleda bilješki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17558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Povratna informacija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8840"/>
            <a:ext cx="8075240" cy="448816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/>
          </a:p>
          <a:p>
            <a:pPr marL="452628" indent="-342900">
              <a:buFont typeface="Wingdings"/>
              <a:buChar char="L"/>
            </a:pPr>
            <a:r>
              <a:rPr lang="hr-HR" sz="2400" dirty="0" smtClean="0"/>
              <a:t>Pacijent je uznemiren, nema dovoljno vremena za rješavanje uznemirenosti</a:t>
            </a:r>
          </a:p>
          <a:p>
            <a:pPr marL="452628" indent="-342900">
              <a:buFont typeface="Wingdings"/>
              <a:buChar char="L"/>
            </a:pPr>
            <a:r>
              <a:rPr lang="hr-HR" sz="2400" dirty="0" smtClean="0"/>
              <a:t>Pacijent ne uspije izraziti svoje negativne reakcije</a:t>
            </a:r>
          </a:p>
          <a:p>
            <a:pPr marL="109728" indent="0">
              <a:buNone/>
            </a:pPr>
            <a:endParaRPr lang="hr-HR" sz="2400" dirty="0"/>
          </a:p>
          <a:p>
            <a:pPr marL="109728" indent="0">
              <a:buNone/>
            </a:pPr>
            <a:endParaRPr lang="hr-HR" sz="2400" dirty="0" smtClean="0"/>
          </a:p>
          <a:p>
            <a:pPr marL="452628" indent="-342900">
              <a:buFont typeface="Wingdings" pitchFamily="2" charset="2"/>
              <a:buChar char="ü"/>
            </a:pPr>
            <a:r>
              <a:rPr lang="hr-HR" sz="2400" dirty="0" smtClean="0"/>
              <a:t>Početi završavati seansu 10 minuta prije kraja</a:t>
            </a:r>
          </a:p>
        </p:txBody>
      </p:sp>
    </p:spTree>
    <p:extLst>
      <p:ext uri="{BB962C8B-B14F-4D97-AF65-F5344CB8AC3E}">
        <p14:creationId xmlns:p14="http://schemas.microsoft.com/office/powerpoint/2010/main" val="31509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980728"/>
            <a:ext cx="8147248" cy="1080120"/>
          </a:xfrm>
        </p:spPr>
        <p:txBody>
          <a:bodyPr>
            <a:normAutofit fontScale="90000"/>
          </a:bodyPr>
          <a:lstStyle/>
          <a:p>
            <a:r>
              <a:rPr lang="hr-HR" sz="4900" dirty="0"/>
              <a:t>Problemi </a:t>
            </a:r>
            <a:r>
              <a:rPr lang="hr-HR" sz="4900"/>
              <a:t>koji </a:t>
            </a:r>
            <a:r>
              <a:rPr lang="hr-HR" sz="4900" smtClean="0"/>
              <a:t>nastaju </a:t>
            </a:r>
            <a:r>
              <a:rPr lang="hr-HR" sz="4900" dirty="0" smtClean="0"/>
              <a:t>zbog terapeutovih misli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4864"/>
            <a:ext cx="8003232" cy="42721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109728" indent="0">
              <a:buNone/>
            </a:pPr>
            <a:r>
              <a:rPr lang="hr-HR" dirty="0" smtClean="0">
                <a:sym typeface="Wingdings" pitchFamily="2" charset="2"/>
              </a:rPr>
              <a:t></a:t>
            </a:r>
            <a:r>
              <a:rPr lang="hr-HR" sz="2400" dirty="0" smtClean="0"/>
              <a:t>„Ne mogu strukturirati seansu”</a:t>
            </a:r>
          </a:p>
          <a:p>
            <a:pPr marL="109728" indent="0">
              <a:buNone/>
            </a:pPr>
            <a:r>
              <a:rPr lang="hr-HR" sz="2400" dirty="0">
                <a:sym typeface="Wingdings" pitchFamily="2" charset="2"/>
              </a:rPr>
              <a:t> </a:t>
            </a:r>
            <a:r>
              <a:rPr lang="hr-HR" sz="2400" dirty="0" smtClean="0">
                <a:sym typeface="Wingdings" pitchFamily="2" charset="2"/>
              </a:rPr>
              <a:t>   </a:t>
            </a:r>
            <a:r>
              <a:rPr lang="hr-HR" sz="2400" dirty="0" smtClean="0"/>
              <a:t>„Mom pacijentu se neće svidjeti struktura”</a:t>
            </a:r>
          </a:p>
          <a:p>
            <a:pPr marL="109728" indent="0">
              <a:buNone/>
            </a:pPr>
            <a:r>
              <a:rPr lang="hr-HR" sz="2400" dirty="0">
                <a:sym typeface="Wingdings" pitchFamily="2" charset="2"/>
              </a:rPr>
              <a:t> </a:t>
            </a:r>
            <a:r>
              <a:rPr lang="hr-HR" sz="2400" dirty="0" smtClean="0">
                <a:sym typeface="Wingdings" pitchFamily="2" charset="2"/>
              </a:rPr>
              <a:t>   </a:t>
            </a:r>
            <a:r>
              <a:rPr lang="hr-HR" sz="2400" dirty="0" smtClean="0"/>
              <a:t>„Naljutit će se ako budem preizravna”</a:t>
            </a:r>
          </a:p>
          <a:p>
            <a:pPr marL="109728" indent="0">
              <a:buNone/>
            </a:pPr>
            <a:r>
              <a:rPr lang="hr-HR" sz="2400" dirty="0">
                <a:sym typeface="Wingdings" pitchFamily="2" charset="2"/>
              </a:rPr>
              <a:t> </a:t>
            </a:r>
            <a:r>
              <a:rPr lang="hr-HR" sz="2400" dirty="0" smtClean="0">
                <a:sym typeface="Wingdings" pitchFamily="2" charset="2"/>
              </a:rPr>
              <a:t>   </a:t>
            </a:r>
            <a:r>
              <a:rPr lang="hr-HR" sz="2400" dirty="0" smtClean="0"/>
              <a:t>„Neće htjeti raditi zadaću”</a:t>
            </a:r>
          </a:p>
          <a:p>
            <a:endParaRPr lang="hr-HR" sz="2400" dirty="0" smtClean="0"/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Paziti na vlastitu razinu nelagode i identificirati vlastite automatske misli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3215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hr-HR" sz="20000" dirty="0" smtClean="0">
                <a:sym typeface="Wingdings" pitchFamily="2" charset="2"/>
              </a:rPr>
              <a:t></a:t>
            </a:r>
            <a:endParaRPr lang="hr-HR" sz="20000" dirty="0"/>
          </a:p>
        </p:txBody>
      </p:sp>
    </p:spTree>
    <p:extLst>
      <p:ext uri="{BB962C8B-B14F-4D97-AF65-F5344CB8AC3E}">
        <p14:creationId xmlns:p14="http://schemas.microsoft.com/office/powerpoint/2010/main" val="194448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Dnevni red seansi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sz="2400" dirty="0" smtClean="0"/>
          </a:p>
          <a:p>
            <a:pPr marL="624078" indent="-514350">
              <a:buAutoNum type="arabicPeriod"/>
            </a:pPr>
            <a:r>
              <a:rPr lang="hr-HR" sz="2400" dirty="0" smtClean="0"/>
              <a:t>Kratki pregled i provjera raspoloženja</a:t>
            </a:r>
          </a:p>
          <a:p>
            <a:pPr marL="624078" indent="-514350">
              <a:buAutoNum type="arabicPeriod"/>
            </a:pPr>
            <a:r>
              <a:rPr lang="hr-HR" sz="2400" dirty="0" smtClean="0"/>
              <a:t>Povezivanje s prethodnom seansom</a:t>
            </a:r>
          </a:p>
          <a:p>
            <a:pPr marL="624078" indent="-514350">
              <a:buAutoNum type="arabicPeriod"/>
            </a:pPr>
            <a:r>
              <a:rPr lang="hr-HR" sz="2400" dirty="0" smtClean="0"/>
              <a:t>Sastavljanje dnevnog reda</a:t>
            </a:r>
          </a:p>
          <a:p>
            <a:pPr marL="624078" indent="-514350">
              <a:buAutoNum type="arabicPeriod"/>
            </a:pPr>
            <a:r>
              <a:rPr lang="hr-HR" sz="2400" dirty="0" smtClean="0"/>
              <a:t>Osvrt na domaću zadaću</a:t>
            </a:r>
          </a:p>
          <a:p>
            <a:pPr marL="624078" indent="-514350">
              <a:buAutoNum type="arabicPeriod"/>
            </a:pPr>
            <a:r>
              <a:rPr lang="hr-HR" sz="2400" dirty="0" smtClean="0"/>
              <a:t>Diskusija o problemima s dnevnog reda, zadavanje nove domaće zadaće i periodični zaključci</a:t>
            </a:r>
          </a:p>
          <a:p>
            <a:pPr marL="624078" indent="-514350">
              <a:buAutoNum type="arabicPeriod"/>
            </a:pPr>
            <a:r>
              <a:rPr lang="hr-HR" sz="2400" dirty="0" smtClean="0"/>
              <a:t>Konačni zaključak i povratna informacija</a:t>
            </a:r>
          </a:p>
          <a:p>
            <a:pPr marL="624078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71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Uobičajene teškoće (1)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Char char="L"/>
            </a:pPr>
            <a:r>
              <a:rPr lang="hr-HR" sz="2400" dirty="0" smtClean="0"/>
              <a:t>Neuspjeh u adekvatnom upoznavanju pacijenta</a:t>
            </a:r>
          </a:p>
          <a:p>
            <a:pPr>
              <a:buFont typeface="Wingdings"/>
              <a:buChar char="L"/>
            </a:pPr>
            <a:endParaRPr lang="hr-HR" sz="2400" dirty="0"/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Izoštravanje vještine upoznavanja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Testiranje vlastitih automatskih misli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/>
              <a:t>Nuđenje objašnjenja, opisivanje, praćenje, povratna informacija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0971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Uobičajene teškoće </a:t>
            </a:r>
            <a:r>
              <a:rPr lang="hr-HR" sz="4400" dirty="0" smtClean="0"/>
              <a:t>(2)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Nevoljko podvrgavanje pacijenta propisanoj strukturi </a:t>
            </a:r>
          </a:p>
          <a:p>
            <a:pPr>
              <a:buFont typeface="Wingdings"/>
              <a:buChar char="L"/>
            </a:pPr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Konceptualizacija razloga zbog kojih je problem nastao i pronalazak rješenja</a:t>
            </a:r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Razumijevanje neugode i hrabrenje</a:t>
            </a:r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Dopuštanje pacijentu da dominira i kontrolira tijek seanse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6772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/>
              <a:t>Uobičajene teškoće </a:t>
            </a:r>
            <a:r>
              <a:rPr lang="hr-HR" sz="4400" dirty="0" smtClean="0"/>
              <a:t>(3)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Nametanje strukture na prezahtjevan način od strane terapeuta</a:t>
            </a:r>
          </a:p>
          <a:p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Prepoznavanje problema i njegovo uklanjanje na idućoj seansi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67903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Kratki pregled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Preopširan i nejasan pregled tjedna</a:t>
            </a:r>
          </a:p>
          <a:p>
            <a:endParaRPr lang="hr-HR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Usmjeravanje na specifične probleme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Demonstracija od strane terapeuta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Priprema izvješća u nekoliko rečenica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Identifikacija automatskih misli pacijenta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95605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/>
              <a:t>Provjera raspoloženja</a:t>
            </a:r>
            <a:endParaRPr lang="hr-HR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Neuspjeh u ispunjavanju ili odbijanje upitnika 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Određivanje praktičnih poteškoća 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>
                <a:sym typeface="Wingdings" pitchFamily="2" charset="2"/>
              </a:rPr>
              <a:t>T</a:t>
            </a:r>
            <a:r>
              <a:rPr lang="hr-HR" sz="2400" dirty="0" smtClean="0">
                <a:sym typeface="Wingdings" pitchFamily="2" charset="2"/>
              </a:rPr>
              <a:t>raženje automatskih misli  ili značajnosti situacije</a:t>
            </a:r>
          </a:p>
          <a:p>
            <a:pPr marL="114300" indent="0">
              <a:buNone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Teškoće u subjektivnom izražavanju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Postavljanje određenih pitanja ili demonstracija odgovora</a:t>
            </a:r>
          </a:p>
          <a:p>
            <a:pPr marL="114300" indent="0">
              <a:buNone/>
            </a:pPr>
            <a:endParaRPr lang="hr-HR" dirty="0" smtClean="0">
              <a:sym typeface="Wingdings" pitchFamily="2" charset="2"/>
            </a:endParaRPr>
          </a:p>
          <a:p>
            <a:pPr marL="114300" indent="0">
              <a:buNone/>
            </a:pPr>
            <a:endParaRPr lang="hr-HR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5474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20000" cy="1143000"/>
          </a:xfrm>
        </p:spPr>
        <p:txBody>
          <a:bodyPr/>
          <a:lstStyle/>
          <a:p>
            <a:r>
              <a:rPr lang="hr-HR" sz="4400" dirty="0" smtClean="0"/>
              <a:t>Povezivanje s prethodnom seansom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139136" cy="4411960"/>
          </a:xfrm>
        </p:spPr>
        <p:txBody>
          <a:bodyPr>
            <a:normAutofit/>
          </a:bodyPr>
          <a:lstStyle/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Pacijentove teškoće u zapamćivanju sadržaja seanse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Ispunjavanje radnog lista za povezivanje seansi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Ohrabrenje pacijenta da zapisuje detalje</a:t>
            </a:r>
          </a:p>
          <a:p>
            <a:pPr marL="114300" indent="0">
              <a:buNone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Odbijanje izražavanja negativne povratne informacije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Dodatno ohrabrenje pacijenta na izražavanje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Otkrivanje značenja davanja negativne povratne informacije</a:t>
            </a:r>
          </a:p>
          <a:p>
            <a:pPr>
              <a:buFont typeface="Wingdings"/>
              <a:buChar char="L"/>
            </a:pPr>
            <a:endParaRPr lang="hr-HR" dirty="0">
              <a:sym typeface="Wingdings" pitchFamily="2" charset="2"/>
            </a:endParaRPr>
          </a:p>
          <a:p>
            <a:pPr>
              <a:buFont typeface="Wingdings"/>
              <a:buChar char="L"/>
            </a:pPr>
            <a:endParaRPr lang="hr-HR" dirty="0" smtClean="0">
              <a:sym typeface="Wingdings" pitchFamily="2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400" dirty="0" smtClean="0"/>
              <a:t>Sastavljanje dnevnog reda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400" dirty="0" smtClean="0">
                <a:sym typeface="Wingdings" pitchFamily="2" charset="2"/>
              </a:rPr>
              <a:t> Pacijent ne sudjeluje u donošenju dnevnog reda</a:t>
            </a: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 Pacijent je odsutan pri sastavljanju dnevnog reda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Identificiranje automatskih misli 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Određivanje značenja donošenja dnevnog reda 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Istraživanje pacijentovih očekivanja od terapije</a:t>
            </a:r>
            <a:endParaRPr lang="hr-HR" sz="2400" dirty="0">
              <a:sym typeface="Wingdings" pitchFamily="2" charset="2"/>
            </a:endParaRPr>
          </a:p>
          <a:p>
            <a:pPr>
              <a:buFont typeface="Wingdings"/>
              <a:buChar char="L"/>
            </a:pPr>
            <a:endParaRPr lang="hr-HR" sz="2400" dirty="0" smtClean="0">
              <a:sym typeface="Wingdings" pitchFamily="2" charset="2"/>
            </a:endParaRPr>
          </a:p>
          <a:p>
            <a:pPr>
              <a:buFont typeface="Wingdings"/>
              <a:buChar char="L"/>
            </a:pPr>
            <a:r>
              <a:rPr lang="hr-HR" sz="2400" dirty="0" smtClean="0">
                <a:sym typeface="Wingdings" pitchFamily="2" charset="2"/>
              </a:rPr>
              <a:t> Pacijent je neuspješan u razgovoru o problemima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Usmjeravanje na odabir problema i orijentacija prema rješavanju</a:t>
            </a:r>
          </a:p>
          <a:p>
            <a:pPr>
              <a:buFont typeface="Wingdings" pitchFamily="2" charset="2"/>
              <a:buChar char="ü"/>
            </a:pPr>
            <a:r>
              <a:rPr lang="hr-HR" sz="2400" dirty="0" smtClean="0">
                <a:sym typeface="Wingdings" pitchFamily="2" charset="2"/>
              </a:rPr>
              <a:t>Priznavanje pacijentove bespomoćnosti i nemogućnosti garantiranja uspjeha</a:t>
            </a:r>
          </a:p>
          <a:p>
            <a:pPr>
              <a:buFont typeface="Wingdings"/>
              <a:buChar char="L"/>
            </a:pPr>
            <a:endParaRPr lang="hr-HR" sz="2400" dirty="0">
              <a:sym typeface="Wingdings" pitchFamily="2" charset="2"/>
            </a:endParaRPr>
          </a:p>
          <a:p>
            <a:pPr marL="114300" indent="0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453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403</TotalTime>
  <Words>535</Words>
  <Application>Microsoft Office PowerPoint</Application>
  <PresentationFormat>On-screen Show (4:3)</PresentationFormat>
  <Paragraphs>117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PROBLEMI  SA STRUKTURIRANJEM TERAPIJSKE SEANSE</vt:lpstr>
      <vt:lpstr>Dnevni red seansi</vt:lpstr>
      <vt:lpstr>Uobičajene teškoće (1)</vt:lpstr>
      <vt:lpstr>Uobičajene teškoće (2)</vt:lpstr>
      <vt:lpstr>Uobičajene teškoće (3)</vt:lpstr>
      <vt:lpstr>Kratki pregled</vt:lpstr>
      <vt:lpstr>Provjera raspoloženja</vt:lpstr>
      <vt:lpstr>Povezivanje s prethodnom seansom</vt:lpstr>
      <vt:lpstr>Sastavljanje dnevnog reda</vt:lpstr>
      <vt:lpstr>Pregled domaće zadaće</vt:lpstr>
      <vt:lpstr>Razgovor o problemima s dnevnog reda (1)</vt:lpstr>
      <vt:lpstr>Razgovor o problemima s dnevnog reda (2)</vt:lpstr>
      <vt:lpstr>Zadavanje nove domaće zadaće</vt:lpstr>
      <vt:lpstr>Konačni sažetak</vt:lpstr>
      <vt:lpstr>Povratna informacija</vt:lpstr>
      <vt:lpstr>Problemi koji nastaju zbog terapeutovih misli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 SA STRUKTURIRANJEM TERAPIJE</dc:title>
  <dc:creator>Olja</dc:creator>
  <cp:lastModifiedBy>HUBIKOT</cp:lastModifiedBy>
  <cp:revision>39</cp:revision>
  <cp:lastPrinted>2016-06-17T08:19:25Z</cp:lastPrinted>
  <dcterms:created xsi:type="dcterms:W3CDTF">2016-06-08T17:02:30Z</dcterms:created>
  <dcterms:modified xsi:type="dcterms:W3CDTF">2016-06-17T08:21:06Z</dcterms:modified>
</cp:coreProperties>
</file>