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81" r:id="rId26"/>
    <p:sldId id="278" r:id="rId27"/>
    <p:sldId id="279" r:id="rId28"/>
    <p:sldId id="280" r:id="rId29"/>
  </p:sldIdLst>
  <p:sldSz cx="9144000" cy="6858000" type="screen4x3"/>
  <p:notesSz cx="7772400" cy="100584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Picture 10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Picture 10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8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685800" y="2130480"/>
            <a:ext cx="7771680" cy="146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Posredujuća</a:t>
            </a:r>
            <a:r>
              <a:rPr lang="en-US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hr-HR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CustomShape 2"/>
          <p:cNvSpPr/>
          <p:nvPr/>
        </p:nvSpPr>
        <p:spPr>
          <a:xfrm>
            <a:off x="1371600" y="4797000"/>
            <a:ext cx="6400080" cy="840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Mia </a:t>
            </a:r>
            <a:r>
              <a:rPr lang="en-US" sz="3200" b="0" strike="noStrike" spc="-1" dirty="0" err="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Kosović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posredujuća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istražiti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pacijentove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prepoznati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teme</a:t>
            </a:r>
            <a:endParaRPr lang="hr-HR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hr-HR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hr-HR" sz="25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5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 se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pomislite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“ne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”, “to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preteško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slično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zanima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možda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nekompetentni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K: Da,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mislim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hr-HR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zravno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upitati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oje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vaše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glede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traženja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</a:t>
            </a:r>
            <a:r>
              <a:rPr lang="hr-HR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traženje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slabosti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klijent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ispunjava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upitnik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32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</a:t>
            </a:r>
            <a:r>
              <a:rPr lang="en-US" sz="32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onošenje</a:t>
            </a:r>
            <a:r>
              <a:rPr lang="en-US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odluke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o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modifikaciji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Pitanja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terapeut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postavlja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snažno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njega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snažno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kojoj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mjeri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utječe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njegov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život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snažno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trebam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njemu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sada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  Je li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spreman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njemu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vjerojatno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tom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trenutku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objektivno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vrednovati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449104" y="260648"/>
            <a:ext cx="8506440" cy="57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Educiranje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vjerovanju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T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educira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koristeći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njegov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primjer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naglašava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naučena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ne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urođena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shodno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tome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promijeniti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· </a:t>
            </a:r>
            <a:r>
              <a:rPr lang="hr-HR" sz="2800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ijenjanje</a:t>
            </a:r>
            <a:r>
              <a:rPr lang="en-US" sz="28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stavova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oblik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pretpostavki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P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lakše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uviđa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distorziju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provjerava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PV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u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obliku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nego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stav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3080" indent="-342360"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pretpostavka</a:t>
            </a:r>
            <a:r>
              <a:rPr lang="en-US" sz="28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nekompetentna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b="0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28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b="0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stav</a:t>
            </a:r>
            <a:r>
              <a:rPr lang="en-US" sz="28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smijem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tražiti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    </a:t>
            </a: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tehnike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silazne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strelice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CustomShape 1"/>
          <p:cNvSpPr/>
          <p:nvPr/>
        </p:nvSpPr>
        <p:spPr>
          <a:xfrm>
            <a:off x="251640" y="260640"/>
            <a:ext cx="8506440" cy="586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straživanje</a:t>
            </a:r>
            <a:r>
              <a:rPr lang="en-US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nedostataka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T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nastoji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oslabiti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smanjiti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pojačati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naglasiti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nedostatke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zadržavanja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određenog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T: </a:t>
            </a:r>
            <a:r>
              <a:rPr lang="hr-HR" sz="27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7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oje</a:t>
            </a:r>
            <a:r>
              <a:rPr lang="en-US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prednosti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napravite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nešto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najbolje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niste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uspjeli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</a:t>
            </a:r>
            <a:r>
              <a:rPr lang="hr-HR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tjera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veći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  <a:r>
              <a:rPr lang="hr-HR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T: </a:t>
            </a:r>
            <a:r>
              <a:rPr lang="hr-HR" sz="27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7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oji</a:t>
            </a:r>
            <a:r>
              <a:rPr lang="en-US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nedostaci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tog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</a:t>
            </a:r>
            <a:r>
              <a:rPr lang="hr-HR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7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osjećam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jadno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napišem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dobro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ispit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vrlo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nervozna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izlaganja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nemam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baš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puno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vremena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stvari</a:t>
            </a: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251640" y="260640"/>
            <a:ext cx="8891640" cy="586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r>
              <a:rPr lang="hr-HR" sz="3200" b="1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blikovanje</a:t>
            </a:r>
            <a:r>
              <a:rPr lang="en-US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novog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bilo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funkcionalnije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suradnički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proces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uz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sokratovskog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dijaloga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vodi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konstrukciji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alternativnog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rezultiralo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većim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zadovoljstvom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87" name="Table 2"/>
          <p:cNvGraphicFramePr/>
          <p:nvPr>
            <p:extLst>
              <p:ext uri="{D42A27DB-BD31-4B8C-83A1-F6EECF244321}">
                <p14:modId xmlns:p14="http://schemas.microsoft.com/office/powerpoint/2010/main" val="3184742668"/>
              </p:ext>
            </p:extLst>
          </p:nvPr>
        </p:nvGraphicFramePr>
        <p:xfrm>
          <a:off x="413100" y="3429000"/>
          <a:ext cx="8568720" cy="2786040"/>
        </p:xfrm>
        <a:graphic>
          <a:graphicData uri="http://schemas.openxmlformats.org/drawingml/2006/table">
            <a:tbl>
              <a:tblPr/>
              <a:tblGrid>
                <a:gridCol w="4284360"/>
                <a:gridCol w="4284360"/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US" sz="1800" b="1" strike="noStrike" spc="-1" dirty="0" err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Stara</a:t>
                      </a: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strike="noStrike" spc="-1" dirty="0" err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vjerovanja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hr-HR" sz="1800" b="1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sz="1800" b="1" strike="noStrike" spc="-1" dirty="0" err="1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unkcionalnija</a:t>
                      </a:r>
                      <a:r>
                        <a:rPr lang="en-US" sz="1800" b="1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strike="noStrike" spc="-1" dirty="0" err="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vjerovanja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2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tražim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pomoć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to je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slabosti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tražim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pomoć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trebam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pokazujem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dobru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sposobnost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rješavanja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što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je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znak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snage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1486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 ne radim naporno cijelo vrijeme, nisam uspjela.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radim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naporno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cijelo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vjerojatno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ću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dobro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napraviti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posao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imati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više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vremena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Modificiranje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482640" y="142204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neka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vrlo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mnoga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zahtjevaju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ulaganje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znatnog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napora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određenom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vremenskom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razdoblju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  od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procjena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(0-100%);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moguće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neophodno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smanjiti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stupanj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uvjerenja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0%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općenito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uspješno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oslabljeno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stupanj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manji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30%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voljan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DP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usprkos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zadržavanju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ostatka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Modificiranje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staro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postignem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najviše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gubitnik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(55%)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novo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potpuni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gubitnik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neuspješan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svim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područjima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(80%)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vodi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bilješke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vjerovanjima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tipična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domaća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zadaća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čitanje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svakodnevno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procjenjivanje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snažno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hr-HR" sz="44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4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običajene</a:t>
            </a:r>
            <a:r>
              <a:rPr lang="en-US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strategije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sokratovski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dijalog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bihevioralni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eksperiment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kognitivni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kontinuum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racionalno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emocionalno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igranje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referentnih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točaka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da”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samootkrivanje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1"/>
          <p:cNvSpPr/>
          <p:nvPr/>
        </p:nvSpPr>
        <p:spPr>
          <a:xfrm>
            <a:off x="457200" y="260640"/>
            <a:ext cx="8228880" cy="586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14440" indent="-51372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sokratovski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dijalog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pomaže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opće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pomaže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vrednovati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kontekstu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specifične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situacije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postane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konkretnije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smislenije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staro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neadekvatna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sam.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90%, sad 40%)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novo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razumno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to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adekvatnosti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(70%)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323640" y="332640"/>
            <a:ext cx="8819640" cy="579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bihevioralni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eksperiment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provjeru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hr-HR" sz="32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pomaže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osmisliti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eksperiment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provjere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valjanosti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osmišljen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izveden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snažnije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promijeniti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pacijentova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verbalnih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tehnika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npr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testiranje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tražim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podcijenit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će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me."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 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vi posjedujemo niz dubljih uvjerenja i shvaćanja o sebi, drugima i svom osobnom svijetu</a:t>
            </a:r>
            <a:endParaRPr lang="hr-H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jerovanja 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se mogu klasificirati 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 dvije kategorije:</a:t>
            </a:r>
            <a:endParaRPr lang="hr-H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1. posredujuća vjerovanja (pravila, stavovi i pretpostavke)</a:t>
            </a:r>
            <a:endParaRPr lang="hr-H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   2. bazična vjerovanja (apsolutna; općenite ideje o sebi i drugima)</a:t>
            </a:r>
            <a:endParaRPr lang="hr-H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CustomShape 1"/>
          <p:cNvSpPr/>
          <p:nvPr/>
        </p:nvSpPr>
        <p:spPr>
          <a:xfrm>
            <a:off x="179640" y="260640"/>
            <a:ext cx="8712360" cy="5864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kognitivni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kontinuum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modifikaciju</a:t>
            </a: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korisna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tehnika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mijenjanje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reflektiraju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polarizirana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mišljenja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kod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ništa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pogleda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primjerice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nisam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superioran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student,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bezuspješan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343080" indent="-342360"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7" name="Line 2"/>
          <p:cNvSpPr/>
          <p:nvPr/>
        </p:nvSpPr>
        <p:spPr>
          <a:xfrm>
            <a:off x="822960" y="5178600"/>
            <a:ext cx="64008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8" name="TextShape 3"/>
          <p:cNvSpPr txBox="1"/>
          <p:nvPr/>
        </p:nvSpPr>
        <p:spPr>
          <a:xfrm>
            <a:off x="731520" y="4846320"/>
            <a:ext cx="64008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0%</a:t>
            </a:r>
          </a:p>
        </p:txBody>
      </p:sp>
      <p:sp>
        <p:nvSpPr>
          <p:cNvPr id="199" name="TextShape 4"/>
          <p:cNvSpPr txBox="1"/>
          <p:nvPr/>
        </p:nvSpPr>
        <p:spPr>
          <a:xfrm>
            <a:off x="1554480" y="4846320"/>
            <a:ext cx="64008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10%</a:t>
            </a:r>
          </a:p>
        </p:txBody>
      </p:sp>
      <p:sp>
        <p:nvSpPr>
          <p:cNvPr id="200" name="TextShape 5"/>
          <p:cNvSpPr txBox="1"/>
          <p:nvPr/>
        </p:nvSpPr>
        <p:spPr>
          <a:xfrm>
            <a:off x="3474720" y="4846320"/>
            <a:ext cx="73152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50%</a:t>
            </a:r>
          </a:p>
        </p:txBody>
      </p:sp>
      <p:sp>
        <p:nvSpPr>
          <p:cNvPr id="201" name="TextShape 6"/>
          <p:cNvSpPr txBox="1"/>
          <p:nvPr/>
        </p:nvSpPr>
        <p:spPr>
          <a:xfrm>
            <a:off x="4846320" y="4863600"/>
            <a:ext cx="73152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75%</a:t>
            </a:r>
          </a:p>
        </p:txBody>
      </p:sp>
      <p:sp>
        <p:nvSpPr>
          <p:cNvPr id="202" name="TextShape 7"/>
          <p:cNvSpPr txBox="1"/>
          <p:nvPr/>
        </p:nvSpPr>
        <p:spPr>
          <a:xfrm>
            <a:off x="5943600" y="4846320"/>
            <a:ext cx="73152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90%</a:t>
            </a:r>
          </a:p>
        </p:txBody>
      </p:sp>
      <p:sp>
        <p:nvSpPr>
          <p:cNvPr id="203" name="TextShape 8"/>
          <p:cNvSpPr txBox="1"/>
          <p:nvPr/>
        </p:nvSpPr>
        <p:spPr>
          <a:xfrm>
            <a:off x="6874560" y="4849560"/>
            <a:ext cx="914400" cy="79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100%</a:t>
            </a:r>
          </a:p>
        </p:txBody>
      </p:sp>
      <p:sp>
        <p:nvSpPr>
          <p:cNvPr id="204" name="TextShape 9"/>
          <p:cNvSpPr txBox="1"/>
          <p:nvPr/>
        </p:nvSpPr>
        <p:spPr>
          <a:xfrm>
            <a:off x="274320" y="5303520"/>
            <a:ext cx="1097280" cy="8679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Student koji ne radi ništa</a:t>
            </a:r>
          </a:p>
        </p:txBody>
      </p:sp>
      <p:sp>
        <p:nvSpPr>
          <p:cNvPr id="205" name="TextShape 10"/>
          <p:cNvSpPr txBox="1"/>
          <p:nvPr/>
        </p:nvSpPr>
        <p:spPr>
          <a:xfrm>
            <a:off x="1371600" y="5303520"/>
            <a:ext cx="1371600" cy="11887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Student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koji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se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trudi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ali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dobiva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loše</a:t>
            </a: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1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ocjene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06" name="TextShape 11"/>
          <p:cNvSpPr txBox="1"/>
          <p:nvPr/>
        </p:nvSpPr>
        <p:spPr>
          <a:xfrm>
            <a:off x="3200400" y="5394960"/>
            <a:ext cx="1280160" cy="349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Kolega 1</a:t>
            </a:r>
          </a:p>
        </p:txBody>
      </p:sp>
      <p:sp>
        <p:nvSpPr>
          <p:cNvPr id="207" name="TextShape 12"/>
          <p:cNvSpPr txBox="1"/>
          <p:nvPr/>
        </p:nvSpPr>
        <p:spPr>
          <a:xfrm>
            <a:off x="4572000" y="5394960"/>
            <a:ext cx="1097280" cy="349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Kolega 2</a:t>
            </a:r>
          </a:p>
        </p:txBody>
      </p:sp>
      <p:sp>
        <p:nvSpPr>
          <p:cNvPr id="208" name="TextShape 13"/>
          <p:cNvSpPr txBox="1"/>
          <p:nvPr/>
        </p:nvSpPr>
        <p:spPr>
          <a:xfrm>
            <a:off x="5760720" y="5394960"/>
            <a:ext cx="1280160" cy="6087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Superiorni studenti</a:t>
            </a:r>
          </a:p>
        </p:txBody>
      </p:sp>
      <p:sp>
        <p:nvSpPr>
          <p:cNvPr id="209" name="Line 14"/>
          <p:cNvSpPr/>
          <p:nvPr/>
        </p:nvSpPr>
        <p:spPr>
          <a:xfrm>
            <a:off x="731520" y="3657600"/>
            <a:ext cx="667512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" name="TextShape 15"/>
          <p:cNvSpPr txBox="1"/>
          <p:nvPr/>
        </p:nvSpPr>
        <p:spPr>
          <a:xfrm>
            <a:off x="365760" y="4389120"/>
            <a:ext cx="4023360" cy="666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Revidirani graf uspjeh neuspjeh</a:t>
            </a:r>
          </a:p>
        </p:txBody>
      </p:sp>
      <p:sp>
        <p:nvSpPr>
          <p:cNvPr id="211" name="TextShape 16"/>
          <p:cNvSpPr txBox="1"/>
          <p:nvPr/>
        </p:nvSpPr>
        <p:spPr>
          <a:xfrm>
            <a:off x="457200" y="2926080"/>
            <a:ext cx="3657600" cy="378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Početni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graf</a:t>
            </a:r>
            <a:r>
              <a:rPr lang="en-US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uspješnosti</a:t>
            </a:r>
            <a:endParaRPr lang="en-US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12" name="TextShape 17"/>
          <p:cNvSpPr txBox="1"/>
          <p:nvPr/>
        </p:nvSpPr>
        <p:spPr>
          <a:xfrm>
            <a:off x="731520" y="3304440"/>
            <a:ext cx="109728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0%</a:t>
            </a:r>
          </a:p>
        </p:txBody>
      </p:sp>
      <p:sp>
        <p:nvSpPr>
          <p:cNvPr id="213" name="TextShape 18"/>
          <p:cNvSpPr txBox="1"/>
          <p:nvPr/>
        </p:nvSpPr>
        <p:spPr>
          <a:xfrm>
            <a:off x="6583680" y="3291840"/>
            <a:ext cx="91440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100%</a:t>
            </a:r>
          </a:p>
        </p:txBody>
      </p:sp>
      <p:sp>
        <p:nvSpPr>
          <p:cNvPr id="214" name="TextShape 19"/>
          <p:cNvSpPr txBox="1"/>
          <p:nvPr/>
        </p:nvSpPr>
        <p:spPr>
          <a:xfrm>
            <a:off x="5760720" y="3311280"/>
            <a:ext cx="731520" cy="3463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90%</a:t>
            </a:r>
          </a:p>
        </p:txBody>
      </p:sp>
      <p:sp>
        <p:nvSpPr>
          <p:cNvPr id="215" name="TextShape 20"/>
          <p:cNvSpPr txBox="1"/>
          <p:nvPr/>
        </p:nvSpPr>
        <p:spPr>
          <a:xfrm>
            <a:off x="5120640" y="3765240"/>
            <a:ext cx="2651760" cy="349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Superiorni studenti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457200" y="188640"/>
            <a:ext cx="8434440" cy="572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racionalno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emocionalno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igranje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uloga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(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stav</a:t>
            </a:r>
            <a:r>
              <a:rPr lang="en-US" sz="3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kontrastav</a:t>
            </a:r>
            <a:r>
              <a:rPr lang="en-US" sz="30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sz="30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3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posebno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korisno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intelektualnoj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razini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vidi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je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ali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emocionalno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još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osjeća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istinitim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igra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emocionalnog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“, a K „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racionalnog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dijela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svijesti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potom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drugom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dijelu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mijenjaju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zamjena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omogućava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K da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verbalizira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racionalne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argumente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modelirao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</a:p>
          <a:p>
            <a:pPr>
              <a:lnSpc>
                <a:spcPct val="100000"/>
              </a:lnSpc>
            </a:pP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- T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vrednuje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efikasnost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provjerava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koliko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nakon</a:t>
            </a:r>
            <a:r>
              <a:rPr lang="en-US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intervencije</a:t>
            </a:r>
            <a:endParaRPr lang="en-US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323640" y="188640"/>
            <a:ext cx="8362440" cy="593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Upotrebljavanje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refereničnih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točaka</a:t>
            </a:r>
            <a:r>
              <a:rPr lang="en-US" sz="2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modifikaciji</a:t>
            </a: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uvaže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drugih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ljudi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psihološki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distanciraju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od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vlastitih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disfunkcionalnih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uviđaju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nedosljednost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između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sebe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ljude</a:t>
            </a: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440" indent="-513720">
              <a:lnSpc>
                <a:spcPct val="100000"/>
              </a:lnSpc>
            </a:pP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Identificiranje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drugog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u="sng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nema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 „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Vaša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rodica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mora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najbolje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bi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dobra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osoba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procjenjujete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potpuno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neadekvatnu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pogriješi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?“</a:t>
            </a:r>
          </a:p>
          <a:p>
            <a:pPr marL="343080" indent="-342360">
              <a:lnSpc>
                <a:spcPct val="100000"/>
              </a:lnSpc>
            </a:pP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457200" y="692696"/>
            <a:ext cx="8229240" cy="5400600"/>
          </a:xfrm>
        </p:spPr>
        <p:txBody>
          <a:bodyPr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Identificiranje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drugog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u="sng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ima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isto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disfunkcionalno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endParaRPr lang="hr-HR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">
              <a:lnSpc>
                <a:spcPct val="100000"/>
              </a:lnSpc>
              <a:buClr>
                <a:srgbClr val="000000"/>
              </a:buClr>
            </a:pPr>
            <a:endParaRPr lang="en-US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„Da je ______ (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prijatelja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 bio u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takvoj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situaciji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pomislio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bih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tada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rekao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?“</a:t>
            </a:r>
          </a:p>
          <a:p>
            <a:pPr>
              <a:lnSpc>
                <a:spcPct val="100000"/>
              </a:lnSpc>
            </a:pPr>
            <a:endParaRPr lang="en-US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Igranje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uloga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 P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koje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dočarava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štetnost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drugu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osobu</a:t>
            </a:r>
            <a:endParaRPr lang="en-US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djece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refereničnih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točaka</a:t>
            </a:r>
            <a:endParaRPr lang="en-US" sz="25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035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CustomShape 1"/>
          <p:cNvSpPr/>
          <p:nvPr/>
        </p:nvSpPr>
        <p:spPr>
          <a:xfrm>
            <a:off x="457200" y="620688"/>
            <a:ext cx="8228880" cy="579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</a:t>
            </a:r>
            <a:r>
              <a:rPr lang="en-US" sz="32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hr-HR" sz="32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-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Promjene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vode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odgovarajućih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promjena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promjene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također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vode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odgovarajućih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promjena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vjerovanju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Često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potrebna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djelomično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a ne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potpuno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olakšava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primjenu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ove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tehnike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Ponašanje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u to ne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vjerujemo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CustomShape 1"/>
          <p:cNvSpPr/>
          <p:nvPr/>
        </p:nvSpPr>
        <p:spPr>
          <a:xfrm>
            <a:off x="457200" y="332640"/>
            <a:ext cx="8228880" cy="579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 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samootkrivanja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mijenjanje</a:t>
            </a: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Relevantno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istinito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samootkrivanje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može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K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pomoći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svoje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ili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promotre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drugačiji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način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467640" y="112464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            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Hvala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pažnji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hr-HR" sz="4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Kognitivna konceptualizacija</a:t>
            </a:r>
            <a:endParaRPr lang="hr-HR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Otkrivanje i mijenjanje posredujućih vjerovanja </a:t>
            </a:r>
            <a:endParaRPr lang="hr-HR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27468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Kognitivna konceptualizacija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457200" y="160020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lijent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terapeut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rad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započinju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formiranjem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konceptualizacije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orištenje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dijagrama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daje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pregled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bazičnih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posredujućih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trenutnih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automatskih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misli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Važnost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konceptualizacije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–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omogućava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planiranje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terapije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biranje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intervencija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savladavanje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“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zastoja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”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5823360" y="578088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2"/>
          <p:cNvSpPr/>
          <p:nvPr/>
        </p:nvSpPr>
        <p:spPr>
          <a:xfrm>
            <a:off x="5823360" y="515952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3"/>
          <p:cNvSpPr/>
          <p:nvPr/>
        </p:nvSpPr>
        <p:spPr>
          <a:xfrm>
            <a:off x="5823360" y="454068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4"/>
          <p:cNvSpPr/>
          <p:nvPr/>
        </p:nvSpPr>
        <p:spPr>
          <a:xfrm>
            <a:off x="5823360" y="387432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5"/>
          <p:cNvSpPr/>
          <p:nvPr/>
        </p:nvSpPr>
        <p:spPr>
          <a:xfrm>
            <a:off x="4492440" y="3232080"/>
            <a:ext cx="1375920" cy="251280"/>
          </a:xfrm>
          <a:custGeom>
            <a:avLst/>
            <a:gdLst/>
            <a:ahLst/>
            <a:cxnLst/>
            <a:rect l="l" t="t" r="r" b="b"/>
            <a:pathLst>
              <a:path w="1376467" h="252084">
                <a:moveTo>
                  <a:pt x="0" y="0"/>
                </a:moveTo>
                <a:lnTo>
                  <a:pt x="0" y="171787"/>
                </a:lnTo>
                <a:lnTo>
                  <a:pt x="1376467" y="171787"/>
                </a:lnTo>
                <a:lnTo>
                  <a:pt x="1376467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6"/>
          <p:cNvSpPr/>
          <p:nvPr/>
        </p:nvSpPr>
        <p:spPr>
          <a:xfrm>
            <a:off x="4409280" y="580068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7"/>
          <p:cNvSpPr/>
          <p:nvPr/>
        </p:nvSpPr>
        <p:spPr>
          <a:xfrm>
            <a:off x="4409280" y="515880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8"/>
          <p:cNvSpPr/>
          <p:nvPr/>
        </p:nvSpPr>
        <p:spPr>
          <a:xfrm>
            <a:off x="4409280" y="451620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9"/>
          <p:cNvSpPr/>
          <p:nvPr/>
        </p:nvSpPr>
        <p:spPr>
          <a:xfrm>
            <a:off x="4409280" y="387432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10"/>
          <p:cNvSpPr/>
          <p:nvPr/>
        </p:nvSpPr>
        <p:spPr>
          <a:xfrm>
            <a:off x="4409280" y="3232080"/>
            <a:ext cx="90720" cy="251280"/>
          </a:xfrm>
          <a:custGeom>
            <a:avLst/>
            <a:gdLst/>
            <a:ahLst/>
            <a:cxnLst/>
            <a:rect l="l" t="t" r="r" b="b"/>
            <a:pathLst>
              <a:path w="37457" h="252084">
                <a:moveTo>
                  <a:pt x="83177" y="0"/>
                </a:moveTo>
                <a:lnTo>
                  <a:pt x="83177" y="171787"/>
                </a:lnTo>
                <a:lnTo>
                  <a:pt x="45720" y="171787"/>
                </a:ln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11"/>
          <p:cNvSpPr/>
          <p:nvPr/>
        </p:nvSpPr>
        <p:spPr>
          <a:xfrm>
            <a:off x="3068640" y="580104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12"/>
          <p:cNvSpPr/>
          <p:nvPr/>
        </p:nvSpPr>
        <p:spPr>
          <a:xfrm>
            <a:off x="3068640" y="515844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13"/>
          <p:cNvSpPr/>
          <p:nvPr/>
        </p:nvSpPr>
        <p:spPr>
          <a:xfrm>
            <a:off x="3068640" y="451692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" name="CustomShape 14"/>
          <p:cNvSpPr/>
          <p:nvPr/>
        </p:nvSpPr>
        <p:spPr>
          <a:xfrm>
            <a:off x="3068640" y="387396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" name="CustomShape 15"/>
          <p:cNvSpPr/>
          <p:nvPr/>
        </p:nvSpPr>
        <p:spPr>
          <a:xfrm>
            <a:off x="3114360" y="3232080"/>
            <a:ext cx="1377360" cy="251280"/>
          </a:xfrm>
          <a:custGeom>
            <a:avLst/>
            <a:gdLst/>
            <a:ahLst/>
            <a:cxnLst/>
            <a:rect l="l" t="t" r="r" b="b"/>
            <a:pathLst>
              <a:path w="1377919" h="252084">
                <a:moveTo>
                  <a:pt x="1377919" y="0"/>
                </a:moveTo>
                <a:lnTo>
                  <a:pt x="1377919" y="171787"/>
                </a:lnTo>
                <a:lnTo>
                  <a:pt x="0" y="171787"/>
                </a:lnTo>
                <a:lnTo>
                  <a:pt x="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1" name="CustomShape 16"/>
          <p:cNvSpPr/>
          <p:nvPr/>
        </p:nvSpPr>
        <p:spPr>
          <a:xfrm>
            <a:off x="4446720" y="242964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2" name="CustomShape 17"/>
          <p:cNvSpPr/>
          <p:nvPr/>
        </p:nvSpPr>
        <p:spPr>
          <a:xfrm>
            <a:off x="4446720" y="162720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8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3" name="CustomShape 18"/>
          <p:cNvSpPr/>
          <p:nvPr/>
        </p:nvSpPr>
        <p:spPr>
          <a:xfrm>
            <a:off x="4446720" y="824760"/>
            <a:ext cx="90720" cy="251280"/>
          </a:xfrm>
          <a:custGeom>
            <a:avLst/>
            <a:gdLst/>
            <a:ahLst/>
            <a:cxnLst/>
            <a:rect l="l" t="t" r="r" b="b"/>
            <a:pathLst>
              <a:path h="252084">
                <a:moveTo>
                  <a:pt x="45720" y="0"/>
                </a:moveTo>
                <a:lnTo>
                  <a:pt x="45720" y="252084"/>
                </a:lnTo>
              </a:path>
            </a:pathLst>
          </a:custGeom>
          <a:noFill/>
          <a:ln>
            <a:solidFill>
              <a:schemeClr val="accent1">
                <a:shade val="60000"/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4" name="CustomShape 19"/>
          <p:cNvSpPr/>
          <p:nvPr/>
        </p:nvSpPr>
        <p:spPr>
          <a:xfrm>
            <a:off x="2975400" y="27432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" name="CustomShape 20"/>
          <p:cNvSpPr/>
          <p:nvPr/>
        </p:nvSpPr>
        <p:spPr>
          <a:xfrm>
            <a:off x="3071520" y="36576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tx2">
              <a:lumMod val="60000"/>
              <a:lumOff val="40000"/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440" tIns="73440" rIns="57240" bIns="73440" anchor="ctr"/>
          <a:lstStyle/>
          <a:p>
            <a:pPr algn="ctr">
              <a:lnSpc>
                <a:spcPct val="90000"/>
              </a:lnSpc>
            </a:pP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relevantni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podaci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iz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djetinjstva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6" name="CustomShape 21"/>
          <p:cNvSpPr/>
          <p:nvPr/>
        </p:nvSpPr>
        <p:spPr>
          <a:xfrm>
            <a:off x="2975400" y="107676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22"/>
          <p:cNvSpPr/>
          <p:nvPr/>
        </p:nvSpPr>
        <p:spPr>
          <a:xfrm>
            <a:off x="3071520" y="116820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tx2">
              <a:lumMod val="40000"/>
              <a:lumOff val="60000"/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440" tIns="73440" rIns="57240" bIns="73440" anchor="ctr"/>
          <a:lstStyle/>
          <a:p>
            <a:pPr algn="ctr">
              <a:lnSpc>
                <a:spcPct val="90000"/>
              </a:lnSpc>
            </a:pP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bazična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vjerovanja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CustomShape 23"/>
          <p:cNvSpPr/>
          <p:nvPr/>
        </p:nvSpPr>
        <p:spPr>
          <a:xfrm>
            <a:off x="2975400" y="187920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9" name="CustomShape 24"/>
          <p:cNvSpPr/>
          <p:nvPr/>
        </p:nvSpPr>
        <p:spPr>
          <a:xfrm>
            <a:off x="3071520" y="197064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tx2">
              <a:lumMod val="20000"/>
              <a:lumOff val="80000"/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440" tIns="73440" rIns="57240" bIns="73440" anchor="ctr"/>
          <a:lstStyle/>
          <a:p>
            <a:pPr algn="ctr">
              <a:lnSpc>
                <a:spcPct val="90000"/>
              </a:lnSpc>
            </a:pP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kondicionirane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pretpostavke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/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uvjerenja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/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pravila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CustomShape 25"/>
          <p:cNvSpPr/>
          <p:nvPr/>
        </p:nvSpPr>
        <p:spPr>
          <a:xfrm>
            <a:off x="2975400" y="268164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1" name="CustomShape 26"/>
          <p:cNvSpPr/>
          <p:nvPr/>
        </p:nvSpPr>
        <p:spPr>
          <a:xfrm>
            <a:off x="3071520" y="2773080"/>
            <a:ext cx="3033720" cy="549720"/>
          </a:xfrm>
          <a:prstGeom prst="roundRect">
            <a:avLst>
              <a:gd name="adj" fmla="val 10000"/>
            </a:avLst>
          </a:prstGeom>
          <a:solidFill>
            <a:schemeClr val="accent1">
              <a:lumMod val="20000"/>
              <a:lumOff val="80000"/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73440" tIns="73440" rIns="57240" bIns="73440" anchor="ctr"/>
          <a:lstStyle/>
          <a:p>
            <a:pPr algn="ctr">
              <a:lnSpc>
                <a:spcPct val="90000"/>
              </a:lnSpc>
            </a:pP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kompenzacijska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5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strategija</a:t>
            </a:r>
            <a:r>
              <a:rPr lang="en-US" sz="15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CustomShape 27"/>
          <p:cNvSpPr/>
          <p:nvPr/>
        </p:nvSpPr>
        <p:spPr>
          <a:xfrm>
            <a:off x="2560320" y="3484080"/>
            <a:ext cx="1107720" cy="38916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3" name="CustomShape 28"/>
          <p:cNvSpPr/>
          <p:nvPr/>
        </p:nvSpPr>
        <p:spPr>
          <a:xfrm>
            <a:off x="2656800" y="3575520"/>
            <a:ext cx="1107720" cy="38916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Situacija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1</a:t>
            </a:r>
            <a:r>
              <a:rPr lang="en-US" sz="13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4" name="CustomShape 29"/>
          <p:cNvSpPr/>
          <p:nvPr/>
        </p:nvSpPr>
        <p:spPr>
          <a:xfrm>
            <a:off x="2560320" y="4125960"/>
            <a:ext cx="1107720" cy="38988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5" name="CustomShape 30"/>
          <p:cNvSpPr/>
          <p:nvPr/>
        </p:nvSpPr>
        <p:spPr>
          <a:xfrm>
            <a:off x="2656800" y="4217400"/>
            <a:ext cx="1107720" cy="38988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328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misao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6" name="CustomShape 31"/>
          <p:cNvSpPr/>
          <p:nvPr/>
        </p:nvSpPr>
        <p:spPr>
          <a:xfrm>
            <a:off x="2560320" y="4768920"/>
            <a:ext cx="1107720" cy="38880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" name="CustomShape 32"/>
          <p:cNvSpPr/>
          <p:nvPr/>
        </p:nvSpPr>
        <p:spPr>
          <a:xfrm>
            <a:off x="2656800" y="4860360"/>
            <a:ext cx="1107720" cy="38880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Značenje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misli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CustomShape 33"/>
          <p:cNvSpPr/>
          <p:nvPr/>
        </p:nvSpPr>
        <p:spPr>
          <a:xfrm>
            <a:off x="2560320" y="5410440"/>
            <a:ext cx="1107720" cy="38988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" name="CustomShape 34"/>
          <p:cNvSpPr/>
          <p:nvPr/>
        </p:nvSpPr>
        <p:spPr>
          <a:xfrm>
            <a:off x="2656800" y="5501880"/>
            <a:ext cx="1107720" cy="38988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328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Emocija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CustomShape 35"/>
          <p:cNvSpPr/>
          <p:nvPr/>
        </p:nvSpPr>
        <p:spPr>
          <a:xfrm>
            <a:off x="2560320" y="6053400"/>
            <a:ext cx="1107720" cy="38880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CustomShape 36"/>
          <p:cNvSpPr/>
          <p:nvPr/>
        </p:nvSpPr>
        <p:spPr>
          <a:xfrm>
            <a:off x="2656800" y="6144840"/>
            <a:ext cx="1107720" cy="38880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Ponašanje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CustomShape 37"/>
          <p:cNvSpPr/>
          <p:nvPr/>
        </p:nvSpPr>
        <p:spPr>
          <a:xfrm>
            <a:off x="3861360" y="3484080"/>
            <a:ext cx="1186560" cy="3895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CustomShape 38"/>
          <p:cNvSpPr/>
          <p:nvPr/>
        </p:nvSpPr>
        <p:spPr>
          <a:xfrm>
            <a:off x="3957480" y="3575520"/>
            <a:ext cx="1186560" cy="38952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Situacija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2</a:t>
            </a:r>
            <a:r>
              <a:rPr lang="en-US" sz="1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CustomShape 39"/>
          <p:cNvSpPr/>
          <p:nvPr/>
        </p:nvSpPr>
        <p:spPr>
          <a:xfrm>
            <a:off x="3861360" y="4126320"/>
            <a:ext cx="1186560" cy="38916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5" name="CustomShape 40"/>
          <p:cNvSpPr/>
          <p:nvPr/>
        </p:nvSpPr>
        <p:spPr>
          <a:xfrm>
            <a:off x="3957480" y="4217760"/>
            <a:ext cx="1186560" cy="38916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misao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CustomShape 41"/>
          <p:cNvSpPr/>
          <p:nvPr/>
        </p:nvSpPr>
        <p:spPr>
          <a:xfrm>
            <a:off x="3861360" y="4768200"/>
            <a:ext cx="1186560" cy="38988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42"/>
          <p:cNvSpPr/>
          <p:nvPr/>
        </p:nvSpPr>
        <p:spPr>
          <a:xfrm>
            <a:off x="3957480" y="4859640"/>
            <a:ext cx="1186560" cy="38988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328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Značenje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misli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CustomShape 43"/>
          <p:cNvSpPr/>
          <p:nvPr/>
        </p:nvSpPr>
        <p:spPr>
          <a:xfrm>
            <a:off x="3861360" y="5411160"/>
            <a:ext cx="1186560" cy="38880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44"/>
          <p:cNvSpPr/>
          <p:nvPr/>
        </p:nvSpPr>
        <p:spPr>
          <a:xfrm>
            <a:off x="3957480" y="5502600"/>
            <a:ext cx="1186560" cy="38880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Emocija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CustomShape 45"/>
          <p:cNvSpPr/>
          <p:nvPr/>
        </p:nvSpPr>
        <p:spPr>
          <a:xfrm>
            <a:off x="3861360" y="6052680"/>
            <a:ext cx="1186560" cy="38988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1" name="CustomShape 46"/>
          <p:cNvSpPr/>
          <p:nvPr/>
        </p:nvSpPr>
        <p:spPr>
          <a:xfrm>
            <a:off x="3957480" y="6144120"/>
            <a:ext cx="1186560" cy="38988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328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Ponašanje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CustomShape 47"/>
          <p:cNvSpPr/>
          <p:nvPr/>
        </p:nvSpPr>
        <p:spPr>
          <a:xfrm>
            <a:off x="5313240" y="3484080"/>
            <a:ext cx="1110600" cy="38952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" name="CustomShape 48"/>
          <p:cNvSpPr/>
          <p:nvPr/>
        </p:nvSpPr>
        <p:spPr>
          <a:xfrm>
            <a:off x="5409720" y="3575520"/>
            <a:ext cx="1110600" cy="389520"/>
          </a:xfrm>
          <a:prstGeom prst="roundRect">
            <a:avLst>
              <a:gd name="adj" fmla="val 10000"/>
            </a:avLst>
          </a:prstGeom>
          <a:solidFill>
            <a:schemeClr val="bg1">
              <a:alpha val="9000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280" tIns="53280" rIns="41760" bIns="5292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Situacija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3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49"/>
          <p:cNvSpPr/>
          <p:nvPr/>
        </p:nvSpPr>
        <p:spPr>
          <a:xfrm>
            <a:off x="5295960" y="4126320"/>
            <a:ext cx="1145160" cy="41364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ustomShape 50"/>
          <p:cNvSpPr/>
          <p:nvPr/>
        </p:nvSpPr>
        <p:spPr>
          <a:xfrm>
            <a:off x="5392440" y="4217760"/>
            <a:ext cx="1145160" cy="413640"/>
          </a:xfrm>
          <a:prstGeom prst="roundRect">
            <a:avLst>
              <a:gd name="adj" fmla="val 1000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4000" tIns="54000" rIns="41760" bIns="5364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misao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6" name="CustomShape 51"/>
          <p:cNvSpPr/>
          <p:nvPr/>
        </p:nvSpPr>
        <p:spPr>
          <a:xfrm>
            <a:off x="5241240" y="4792680"/>
            <a:ext cx="1254600" cy="36576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" name="CustomShape 52"/>
          <p:cNvSpPr/>
          <p:nvPr/>
        </p:nvSpPr>
        <p:spPr>
          <a:xfrm>
            <a:off x="5337720" y="4884120"/>
            <a:ext cx="1254600" cy="365760"/>
          </a:xfrm>
          <a:prstGeom prst="roundRect">
            <a:avLst>
              <a:gd name="adj" fmla="val 1000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2560" tIns="52560" rIns="41760" bIns="5256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Značenje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automatske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misli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8" name="CustomShape 53"/>
          <p:cNvSpPr/>
          <p:nvPr/>
        </p:nvSpPr>
        <p:spPr>
          <a:xfrm>
            <a:off x="5241240" y="5411520"/>
            <a:ext cx="1254600" cy="36864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54"/>
          <p:cNvSpPr/>
          <p:nvPr/>
        </p:nvSpPr>
        <p:spPr>
          <a:xfrm>
            <a:off x="5337720" y="5502960"/>
            <a:ext cx="1254600" cy="368640"/>
          </a:xfrm>
          <a:prstGeom prst="roundRect">
            <a:avLst>
              <a:gd name="adj" fmla="val 1000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2560" tIns="52560" rIns="41760" bIns="5256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Emocija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0" name="CustomShape 55"/>
          <p:cNvSpPr/>
          <p:nvPr/>
        </p:nvSpPr>
        <p:spPr>
          <a:xfrm>
            <a:off x="5241240" y="6032880"/>
            <a:ext cx="1254600" cy="406440"/>
          </a:xfrm>
          <a:prstGeom prst="roundRect">
            <a:avLst>
              <a:gd name="adj" fmla="val 10000"/>
            </a:avLst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>
            <a:solidFill>
              <a:schemeClr val="l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56"/>
          <p:cNvSpPr/>
          <p:nvPr/>
        </p:nvSpPr>
        <p:spPr>
          <a:xfrm>
            <a:off x="5337720" y="6124320"/>
            <a:ext cx="1254600" cy="406440"/>
          </a:xfrm>
          <a:prstGeom prst="roundRect">
            <a:avLst>
              <a:gd name="adj" fmla="val 10000"/>
            </a:avLst>
          </a:prstGeom>
          <a:solidFill>
            <a:schemeClr val="lt1">
              <a:alpha val="90000"/>
              <a:hueOff val="0"/>
              <a:satOff val="0"/>
              <a:lumOff val="0"/>
              <a:alphaOff val="0"/>
            </a:schemeClr>
          </a:solidFill>
          <a:ln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round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53640" tIns="53640" rIns="41760" bIns="53640" anchor="ctr"/>
          <a:lstStyle/>
          <a:p>
            <a:pPr algn="ctr">
              <a:lnSpc>
                <a:spcPct val="90000"/>
              </a:lnSpc>
            </a:pPr>
            <a:r>
              <a:rPr lang="en-US" sz="11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Ponašanje</a:t>
            </a:r>
            <a:r>
              <a:rPr lang="en-US" sz="1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460256" y="116632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Kompenzacijske</a:t>
            </a:r>
            <a:r>
              <a:rPr lang="en-US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44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strategije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464696" y="1422040"/>
            <a:ext cx="8228880" cy="4525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azličiti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kognitivni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ponašajni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stilovi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+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različiti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utjecaji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okoline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=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različita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posredujuća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vjerovanja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pojačavaju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specifične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strategije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ompenzacijske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hr-HR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strategije 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su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normalna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ponašanja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koja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svi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ponekad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koristimo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ali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pacijenti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ponekad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koriste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previše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nauštrb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funkcionalnijih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strategija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hr-HR" sz="32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</a:t>
            </a:r>
            <a:r>
              <a:rPr lang="en-US" sz="32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ijagram</a:t>
            </a:r>
            <a:r>
              <a:rPr lang="en-US" sz="32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mora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biti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razumljiv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kontinuirano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vrednovan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dorađivan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467640" y="260648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posredujuća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467640" y="1628800"/>
            <a:ext cx="8362440" cy="471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prepoznati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posredujuće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izraženo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automatska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misao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T: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prošlo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kroz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glavu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dobili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rezultate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testa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Trebala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bolje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ništa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mogu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treba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Neadekvatna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sam.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bazično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ponuditi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prvi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7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akle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pomislili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morat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ću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cijelu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noć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.”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najviše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možete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K: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najviše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potrudila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uspjela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395640" y="2004280"/>
            <a:ext cx="8228880" cy="4856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direktno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izazvati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pretpostavku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hr-HR" sz="25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Dakle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vas je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prilično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važno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dobro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volonterskom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poslu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Da.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T: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jećate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li se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našeg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prijašnjeg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razgovora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ovome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dobrom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obavljanju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Imate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pravilo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 tome?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K: </a:t>
            </a:r>
            <a:r>
              <a:rPr lang="hr-HR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baš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razmišljala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pretpostavljam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god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radim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moram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napraviti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jako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dobro.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2360"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899640" y="188640"/>
            <a:ext cx="7344000" cy="1918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Kako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se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identificira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posredujuća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     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                 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vjerovanja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?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ustomShape 1"/>
          <p:cNvSpPr/>
          <p:nvPr/>
        </p:nvSpPr>
        <p:spPr>
          <a:xfrm>
            <a:off x="441712" y="18864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Kako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identificira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posredujuća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4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vjerovanja</a:t>
            </a:r>
            <a:r>
              <a:rPr lang="en-US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79" name="CustomShape 2"/>
          <p:cNvSpPr/>
          <p:nvPr/>
        </p:nvSpPr>
        <p:spPr>
          <a:xfrm>
            <a:off x="477520" y="1556792"/>
            <a:ext cx="8228880" cy="439248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</a:pP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korištenje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tehnike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silazne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strelice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znači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posredujuće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govori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pacijentu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bazično</a:t>
            </a:r>
            <a:r>
              <a:rPr lang="en-US" sz="32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endParaRPr lang="en-US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r>
              <a:rPr lang="en-US" sz="29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čili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dokasno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pregledavali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bilješke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osjećali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tužno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Zbog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čega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vas je ta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misao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učinila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tužnom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Pretpostavimo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pravu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značilo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K: </a:t>
            </a:r>
            <a:r>
              <a:rPr lang="hr-HR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nisam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napravila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dobar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posao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T: </a:t>
            </a:r>
            <a:r>
              <a:rPr lang="hr-HR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bi to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značilo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K: Da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loš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student.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    T: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ste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loš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student,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što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bi to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značilo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3080" indent="-342360">
              <a:lnSpc>
                <a:spcPct val="100000"/>
              </a:lnSpc>
            </a:pP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  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K: </a:t>
            </a:r>
            <a:r>
              <a:rPr lang="hr-HR" sz="25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5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isam</a:t>
            </a:r>
            <a:r>
              <a:rPr lang="en-US" sz="25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dovoljno</a:t>
            </a:r>
            <a:r>
              <a:rPr lang="en-US" sz="25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dobra 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5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bazično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0" i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vjerovanje</a:t>
            </a:r>
            <a:r>
              <a:rPr lang="en-US" sz="2500" b="0" i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2360">
              <a:lnSpc>
                <a:spcPct val="100000"/>
              </a:lnSpc>
            </a:pPr>
            <a:endParaRPr lang="en-US" sz="2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1303</Words>
  <Application>Microsoft Office PowerPoint</Application>
  <PresentationFormat>On-screen Show (4:3)</PresentationFormat>
  <Paragraphs>203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PB "Sveti Ivan"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Slap</dc:creator>
  <cp:lastModifiedBy>Dragana</cp:lastModifiedBy>
  <cp:revision>49</cp:revision>
  <dcterms:created xsi:type="dcterms:W3CDTF">2017-01-13T08:40:12Z</dcterms:created>
  <dcterms:modified xsi:type="dcterms:W3CDTF">2017-01-14T12:50:40Z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PB "Sveti Ivan"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Prikaz na zaslonu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26</vt:i4>
  </property>
</Properties>
</file>