
<file path=[Content_Types].xml><?xml version="1.0" encoding="utf-8"?>
<Types xmlns="http://schemas.openxmlformats.org/package/2006/content-types">
  <Default Extension="png" ContentType="image/png"/>
  <Default Extension="mpg" ContentType="vide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5"/>
  </p:notesMasterIdLst>
  <p:sldIdLst>
    <p:sldId id="284" r:id="rId2"/>
    <p:sldId id="288" r:id="rId3"/>
    <p:sldId id="290" r:id="rId4"/>
    <p:sldId id="264" r:id="rId5"/>
    <p:sldId id="312" r:id="rId6"/>
    <p:sldId id="292" r:id="rId7"/>
    <p:sldId id="289" r:id="rId8"/>
    <p:sldId id="293" r:id="rId9"/>
    <p:sldId id="298" r:id="rId10"/>
    <p:sldId id="299" r:id="rId11"/>
    <p:sldId id="261" r:id="rId12"/>
    <p:sldId id="301" r:id="rId13"/>
    <p:sldId id="310" r:id="rId14"/>
    <p:sldId id="300" r:id="rId15"/>
    <p:sldId id="311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3" r:id="rId24"/>
  </p:sldIdLst>
  <p:sldSz cx="9144000" cy="6858000" type="screen4x3"/>
  <p:notesSz cx="6858000" cy="9144000"/>
  <p:embeddedFontLst>
    <p:embeddedFont>
      <p:font typeface="Roboto Slab" charset="0"/>
      <p:regular r:id="rId26"/>
      <p:bold r:id="rId27"/>
    </p:embeddedFont>
    <p:embeddedFont>
      <p:font typeface="Source Sans Pro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1EF055C-D70C-4BF3-B20D-253F04A01979}">
  <a:tblStyle styleId="{B1EF055C-D70C-4BF3-B20D-253F04A01979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1390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700184" y="136035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sz="6000" b="1">
                <a:solidFill>
                  <a:srgbClr val="0091EA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827727" y="4597553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79634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311843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626321" y="133987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8803950" y="5654656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96310" y="1990890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1738050" y="271321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771658" y="250448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4271583" y="474825"/>
            <a:ext cx="75899" cy="75899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786150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3329991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5873833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FD8DC"/>
              </a:buClr>
              <a:buSzPct val="100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76400" y="2438400"/>
            <a:ext cx="5807399" cy="154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sz="2800" dirty="0" smtClean="0"/>
              <a:t>Priroda paničnog poremećaja i načini procjene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sz="1600" dirty="0" smtClean="0"/>
              <a:t>Ivana Vusilović</a:t>
            </a:r>
            <a:br>
              <a:rPr lang="sl-SI" sz="1600" dirty="0" smtClean="0"/>
            </a:br>
            <a:r>
              <a:rPr lang="sl-SI" sz="1600" dirty="0" smtClean="0"/>
              <a:t/>
            </a:r>
            <a:br>
              <a:rPr lang="sl-SI" sz="1600" dirty="0" smtClean="0"/>
            </a:br>
            <a:r>
              <a:rPr lang="sl-SI" sz="1600" dirty="0" smtClean="0"/>
              <a:t>Ožujak, 2016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386083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Komorbiditet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50% osoba s PP barem jedan komorbidni poremećaj</a:t>
            </a:r>
          </a:p>
          <a:p>
            <a:pPr marL="3429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Drugi anksiozni poremećaji (GAP, socijalna fobija, specifična fobija, OKP)</a:t>
            </a:r>
          </a:p>
          <a:p>
            <a:pPr marL="3429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Poremećaji raspoloženja (1/4 veliki depresivni poremećaj)</a:t>
            </a:r>
          </a:p>
          <a:p>
            <a:pPr marL="3429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Zloupotreba PAT (15% koristi alkohol kao samolijećenje)</a:t>
            </a:r>
          </a:p>
          <a:p>
            <a:pPr marL="3429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Poremećaj ličnosti (25 – 65%)</a:t>
            </a:r>
          </a:p>
          <a:p>
            <a:pPr marL="3429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Povećan rizik od suicida</a:t>
            </a:r>
          </a:p>
          <a:p>
            <a:pPr marL="457200" lvl="0" indent="-457200" rtl="0">
              <a:spcBef>
                <a:spcPts val="0"/>
              </a:spcBef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85087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Diferencijalna dijagnoza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1600" b="1" dirty="0" smtClean="0"/>
              <a:t>Kardiovaskularni</a:t>
            </a:r>
            <a:r>
              <a:rPr lang="sl-SI" sz="1600" dirty="0" smtClean="0"/>
              <a:t>: aritmija, tahikardija, koronarna bolest srca, infarkt miokarda, zatajenje srca, mitralna stenoza, prolaps mitralne valvule (MVP), hipertenzija, posturalna ortostatska hipotenzija, moždani udar, prolazni ishemijski napad, plućna embolija, plućni edem</a:t>
            </a:r>
          </a:p>
          <a:p>
            <a:pPr marL="457200" lvl="0" indent="-4572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1600" b="1" dirty="0" smtClean="0"/>
              <a:t>Respiratorni</a:t>
            </a:r>
            <a:r>
              <a:rPr lang="sl-SI" sz="1600" dirty="0" smtClean="0"/>
              <a:t>: bronhitis, emfizem, astma, kolagena bolest, plućna fibroza, KOPB </a:t>
            </a:r>
          </a:p>
          <a:p>
            <a:pPr marL="457200" lvl="0" indent="-4572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1600" b="1" dirty="0" smtClean="0"/>
              <a:t>Endokrini/hormonalni</a:t>
            </a:r>
            <a:r>
              <a:rPr lang="sl-SI" sz="1600" dirty="0" smtClean="0"/>
              <a:t>: hiper(para)tiroidizam, hipoglikemija, predmenstrualni sindrom, trudnoća, feokromocitom, karcinoidni tumori</a:t>
            </a:r>
          </a:p>
          <a:p>
            <a:pPr marL="457200" lvl="0" indent="-4572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1600" b="1" dirty="0" smtClean="0"/>
              <a:t>Neurološki/mišićni</a:t>
            </a:r>
            <a:r>
              <a:rPr lang="sl-SI" sz="1600" dirty="0" smtClean="0"/>
              <a:t>: epilepsija temporalnog režnja, mijastenija gravis, Guillain-Barreov sindrom</a:t>
            </a:r>
          </a:p>
          <a:p>
            <a:pPr marL="457200" lvl="0" indent="-4572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1600" b="1" dirty="0" smtClean="0"/>
              <a:t>Auralni/vestibularni</a:t>
            </a:r>
            <a:r>
              <a:rPr lang="sl-SI" sz="1600" dirty="0" smtClean="0"/>
              <a:t>: Manierova bolest, labirintis, benigna pozicijska vrtoglavica, upala srednjeg uha, mastoiditis</a:t>
            </a:r>
          </a:p>
          <a:p>
            <a:pPr marL="457200" lvl="0" indent="-4572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1600" b="1" dirty="0" smtClean="0"/>
              <a:t>Hematološki</a:t>
            </a:r>
            <a:r>
              <a:rPr lang="sl-SI" sz="1600" dirty="0" smtClean="0"/>
              <a:t>: anemija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sl-SI" sz="1600" b="1" dirty="0" smtClean="0"/>
              <a:t>Vezani uz psihoaktivne tvari</a:t>
            </a:r>
            <a:r>
              <a:rPr lang="sl-SI" sz="1600" dirty="0" smtClean="0"/>
              <a:t>: sustezanje od antidepresiva, sedativa ili anksiolotika, sustezanje </a:t>
            </a:r>
            <a:r>
              <a:rPr lang="sl-SI" sz="1600" dirty="0"/>
              <a:t>od ili upotreba </a:t>
            </a:r>
            <a:r>
              <a:rPr lang="sl-SI" sz="1600" dirty="0" smtClean="0"/>
              <a:t>alkohola, korištenje stimulansa, nuspojave lijekova, kofeinizam  </a:t>
            </a:r>
          </a:p>
          <a:p>
            <a:pPr marL="457200" lvl="0" indent="-457200" rtl="0">
              <a:spcBef>
                <a:spcPts val="0"/>
              </a:spcBef>
              <a:buFont typeface="Arial" pitchFamily="34" charset="0"/>
              <a:buChar char="•"/>
            </a:pPr>
            <a:endParaRPr sz="12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Biološki i okolinski činitelji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l-SI" sz="1800" dirty="0" smtClean="0"/>
              <a:t>Generalizirana</a:t>
            </a:r>
            <a:r>
              <a:rPr lang="sl-SI" sz="1800" dirty="0"/>
              <a:t>, nespecifična biološka </a:t>
            </a:r>
            <a:r>
              <a:rPr lang="sl-SI" sz="1800" dirty="0" smtClean="0"/>
              <a:t>ranljivost: neuroticizam, negativni afekt, povišeno tjelesno uzbuđenje, emocionalna labilnost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sz="1800" dirty="0" smtClean="0"/>
              <a:t>Psihološka ranjivost: rana psihološka iskustva povezana s nemogućnošću kontrole i nepredvidljivošću, posebno oko tjelesnih događanja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1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l-SI" sz="1800" dirty="0" smtClean="0"/>
              <a:t>Internalizirane percepcije smanjene kontrole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1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l-SI" sz="1800" dirty="0" smtClean="0"/>
              <a:t>Urođena predispozicija da budu zaokupljeni tjelesnim znakovima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sz="1800" dirty="0" smtClean="0"/>
              <a:t>Pretjerano zaštitnički i pretjerano kontrolirajući roditelji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sz="1800" dirty="0" smtClean="0"/>
              <a:t>Teorije hiperventilacije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533509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Evolucijski modeli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24250" y="1371601"/>
            <a:ext cx="7571700" cy="2285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l-SI" sz="1800" dirty="0" smtClean="0"/>
              <a:t>Strah je nekondicioniran odgovor na opasnu situaciju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1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l-SI" sz="1800" dirty="0" smtClean="0"/>
              <a:t>Osjetljivost na određene podražaje ili stanja može biti biološki prilagodljiva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1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l-SI" sz="1800" dirty="0" smtClean="0"/>
              <a:t>Odgovor „bijeg ili borba“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1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l-SI" sz="1800" dirty="0" smtClean="0"/>
              <a:t>Lažni alarmi</a:t>
            </a:r>
          </a:p>
          <a:p>
            <a:pPr>
              <a:buNone/>
            </a:pPr>
            <a:endParaRPr lang="sl-SI" sz="1800" dirty="0" smtClean="0"/>
          </a:p>
          <a:p>
            <a:pPr algn="ctr">
              <a:buNone/>
            </a:pPr>
            <a:endParaRPr lang="en-US" sz="2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endParaRPr lang="sl-SI" sz="2000" dirty="0"/>
          </a:p>
        </p:txBody>
      </p:sp>
      <p:sp>
        <p:nvSpPr>
          <p:cNvPr id="3" name="Down Arrow 2"/>
          <p:cNvSpPr/>
          <p:nvPr/>
        </p:nvSpPr>
        <p:spPr>
          <a:xfrm>
            <a:off x="4667253" y="4229100"/>
            <a:ext cx="228600" cy="22860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38503" y="3733800"/>
            <a:ext cx="308610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Simptomi alarmne reakcije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38503" y="4572000"/>
            <a:ext cx="30861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Misli o smrti, gubitku kontrole ili neugodi</a:t>
            </a:r>
            <a:endParaRPr lang="en-US" b="1" dirty="0"/>
          </a:p>
        </p:txBody>
      </p:sp>
      <p:sp>
        <p:nvSpPr>
          <p:cNvPr id="13" name="Down Arrow 12"/>
          <p:cNvSpPr/>
          <p:nvPr/>
        </p:nvSpPr>
        <p:spPr>
          <a:xfrm>
            <a:off x="4667253" y="5295900"/>
            <a:ext cx="228600" cy="22860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38503" y="5638800"/>
            <a:ext cx="308610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 smtClean="0"/>
              <a:t>Povečana anksioznost i strah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040306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Bihevioralni činitelji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endParaRPr lang="en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sl-SI" sz="2400" dirty="0" smtClean="0"/>
              <a:t>Klasično kondicioniranje: strah – panika</a:t>
            </a:r>
          </a:p>
          <a:p>
            <a:pPr>
              <a:buNone/>
            </a:pPr>
            <a:endParaRPr lang="sl-SI" sz="24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sl-SI" sz="2400" dirty="0" smtClean="0"/>
              <a:t>Operantno kondicioniranje: izbjegavanje, sigurnosna ponašanja &gt; olakšanje anksioznosti &gt; jača sklonost izbjegavanju u budućnosti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81702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7"/>
            <a:ext cx="7571700" cy="42737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Kognitivno-bihevioralni model PP i agorafobije</a:t>
            </a:r>
            <a:endParaRPr lang="e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35" r="-1928" b="12479"/>
          <a:stretch/>
        </p:blipFill>
        <p:spPr>
          <a:xfrm>
            <a:off x="1904092" y="914400"/>
            <a:ext cx="5715908" cy="56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791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Kognitivni činitelji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endParaRPr lang="en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l-SI" sz="2000" dirty="0" smtClean="0"/>
              <a:t>Precjenjivanje negativnih ishoda &gt; vjerojatnost napada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l-SI" sz="2000" dirty="0" smtClean="0"/>
              <a:t>Katastrofične pogrešne interpretacije napada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l-SI" sz="2000" dirty="0" smtClean="0"/>
              <a:t>Podcjenjivanje sposobnosti suočavanja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l-SI" sz="2000" dirty="0" smtClean="0"/>
              <a:t>Samokritičnost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sl-SI" sz="2000" dirty="0" smtClean="0"/>
              <a:t>Pretpostavka da se stanje nikada neće popraviti</a:t>
            </a:r>
          </a:p>
        </p:txBody>
      </p:sp>
    </p:spTree>
    <p:extLst>
      <p:ext uri="{BB962C8B-B14F-4D97-AF65-F5344CB8AC3E}">
        <p14:creationId xmlns:p14="http://schemas.microsoft.com/office/powerpoint/2010/main" val="3505730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Primjeri kognitivnih distorzija kod PP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l-SI" sz="1400" b="1" dirty="0" smtClean="0"/>
              <a:t>Iskrivljene automatske misli</a:t>
            </a:r>
          </a:p>
          <a:p>
            <a:pPr>
              <a:buNone/>
            </a:pPr>
            <a:r>
              <a:rPr lang="sl-SI" sz="1400" dirty="0" smtClean="0"/>
              <a:t>Proricanje budućnosti: „Imat ću napad“, „Izgubit ću kontrolu“, „Onesvijestit ću se.“</a:t>
            </a:r>
          </a:p>
          <a:p>
            <a:pPr>
              <a:buNone/>
            </a:pPr>
            <a:r>
              <a:rPr lang="sl-SI" sz="1400" dirty="0" smtClean="0"/>
              <a:t>Katastrofiziranje: „Imam infarkt“, „Umrijet ću.“</a:t>
            </a:r>
          </a:p>
          <a:p>
            <a:pPr>
              <a:buNone/>
            </a:pPr>
            <a:r>
              <a:rPr lang="sl-SI" sz="1400" dirty="0" smtClean="0"/>
              <a:t>Precjenjivanje opasnosti: „Onesvijestit ću se ako prijeđem ovaj most.“</a:t>
            </a:r>
          </a:p>
          <a:p>
            <a:pPr>
              <a:buNone/>
            </a:pPr>
            <a:r>
              <a:rPr lang="sl-SI" sz="1400" dirty="0" smtClean="0"/>
              <a:t>Podcjenjivanje sposobnosti suočavanja: „Ne mogu se s tim nositi“, „Doživjet ću živčani slom.“</a:t>
            </a:r>
          </a:p>
          <a:p>
            <a:pPr>
              <a:buNone/>
            </a:pPr>
            <a:endParaRPr lang="sl-SI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sz="1400" b="1" dirty="0" smtClean="0"/>
              <a:t>Disfunkcionalne pretpostavke</a:t>
            </a:r>
          </a:p>
          <a:p>
            <a:pPr>
              <a:buNone/>
            </a:pPr>
            <a:r>
              <a:rPr lang="sl-SI" sz="1400" dirty="0" smtClean="0"/>
              <a:t>„Tjelesni simptom je uvijek znak da sam bolestan.“</a:t>
            </a:r>
          </a:p>
          <a:p>
            <a:pPr>
              <a:buNone/>
            </a:pPr>
            <a:r>
              <a:rPr lang="sl-SI" sz="1400" dirty="0" smtClean="0"/>
              <a:t>„Ako stalno nisam na oprezu, nešto će se dogoditi.“</a:t>
            </a:r>
          </a:p>
          <a:p>
            <a:pPr>
              <a:buNone/>
            </a:pPr>
            <a:r>
              <a:rPr lang="sl-SI" sz="1400" dirty="0" smtClean="0"/>
              <a:t>„Moram se osloboditi sve svoje anksioznosti i panike.“</a:t>
            </a:r>
          </a:p>
          <a:p>
            <a:pPr>
              <a:buNone/>
            </a:pPr>
            <a:r>
              <a:rPr lang="sl-SI" sz="1400" dirty="0" smtClean="0"/>
              <a:t>„Anksioznost je nepodnošljiva i znak je slabosti.“</a:t>
            </a:r>
          </a:p>
          <a:p>
            <a:pPr>
              <a:buNone/>
            </a:pPr>
            <a:r>
              <a:rPr lang="sl-SI" sz="1400" dirty="0" smtClean="0"/>
              <a:t>„Ako drugi znaju da paničarim, odbacit će me.“</a:t>
            </a:r>
          </a:p>
          <a:p>
            <a:pPr>
              <a:buNone/>
            </a:pPr>
            <a:endParaRPr lang="sl-SI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sz="1400" b="1" dirty="0" smtClean="0"/>
              <a:t>Disfunkcionalne sheme</a:t>
            </a:r>
          </a:p>
          <a:p>
            <a:pPr>
              <a:buNone/>
            </a:pPr>
            <a:r>
              <a:rPr lang="sl-SI" sz="1400" dirty="0" smtClean="0"/>
              <a:t>Ranjivost na povrede: „Ja sam slab, bespomoćan i krhak.“</a:t>
            </a:r>
          </a:p>
          <a:p>
            <a:pPr>
              <a:buNone/>
            </a:pPr>
            <a:r>
              <a:rPr lang="sl-SI" sz="1400" dirty="0" smtClean="0"/>
              <a:t>Kontrola: „Moram kontrolirati sve u vezi sa sobom.“</a:t>
            </a:r>
          </a:p>
          <a:p>
            <a:pPr>
              <a:buNone/>
            </a:pPr>
            <a:r>
              <a:rPr lang="sl-SI" sz="1400" dirty="0" smtClean="0"/>
              <a:t>Biološki integritet: „Bit ću onesposobljen, oslabljen i umrijet ću ako paničarim.“</a:t>
            </a:r>
          </a:p>
          <a:p>
            <a:pPr>
              <a:buNone/>
            </a:pPr>
            <a:r>
              <a:rPr lang="sl-SI" sz="1400" dirty="0" smtClean="0"/>
              <a:t>Napuštanje: „Ako paničarim, odbit će me i napustiti.“</a:t>
            </a:r>
          </a:p>
          <a:p>
            <a:pPr>
              <a:buNone/>
            </a:pPr>
            <a:r>
              <a:rPr lang="sl-SI" sz="1400" dirty="0" smtClean="0"/>
              <a:t>Poniženje: „Ljudi će mi se smijati ako paničarim.“</a:t>
            </a:r>
          </a:p>
          <a:p>
            <a:pPr>
              <a:buNone/>
            </a:pPr>
            <a:r>
              <a:rPr lang="sl-SI" sz="1400" dirty="0" smtClean="0"/>
              <a:t>Posebnost: „Panika nije u skladu s tim kako vidim sebe kao uspješnog i jakog. To mi se ne bi smjelo događati.“</a:t>
            </a:r>
          </a:p>
        </p:txBody>
      </p:sp>
    </p:spTree>
    <p:extLst>
      <p:ext uri="{BB962C8B-B14F-4D97-AF65-F5344CB8AC3E}">
        <p14:creationId xmlns:p14="http://schemas.microsoft.com/office/powerpoint/2010/main" val="25299363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Predisponirajući (dugoročni) činitelji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Genetski činitelji</a:t>
            </a:r>
          </a:p>
          <a:p>
            <a:pPr marL="571500" lvl="0" indent="-342900">
              <a:buFont typeface="Arial" pitchFamily="34" charset="0"/>
              <a:buChar char="•"/>
            </a:pPr>
            <a:endParaRPr lang="sl-SI" sz="2000" dirty="0" smtClean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Evolucijski činitelji</a:t>
            </a:r>
          </a:p>
          <a:p>
            <a:pPr marL="571500" lvl="0" indent="-342900">
              <a:buFont typeface="Arial" pitchFamily="34" charset="0"/>
              <a:buChar char="•"/>
            </a:pPr>
            <a:endParaRPr lang="sl-SI" sz="2000" dirty="0" smtClean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Okolnosti u djetinstvu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400" dirty="0" smtClean="0">
                <a:solidFill>
                  <a:schemeClr val="tx1"/>
                </a:solidFill>
              </a:rPr>
              <a:t>Pretjerano oprezni roditelji koji upozoravaju da je svijet opasan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400" dirty="0" smtClean="0">
                <a:solidFill>
                  <a:schemeClr val="tx1"/>
                </a:solidFill>
              </a:rPr>
              <a:t>Pretjerano kritički roditelji s visoko postavljenim standardima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400" dirty="0" smtClean="0">
                <a:solidFill>
                  <a:schemeClr val="tx1"/>
                </a:solidFill>
              </a:rPr>
              <a:t>Emocionalna labilnost i ovisnost roditelja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400" dirty="0" smtClean="0">
                <a:solidFill>
                  <a:schemeClr val="tx1"/>
                </a:solidFill>
              </a:rPr>
              <a:t>Roditelji koji spriječavaju samouvažavanje djece</a:t>
            </a:r>
          </a:p>
          <a:p>
            <a:pPr marL="228600">
              <a:buNone/>
            </a:pPr>
            <a:endParaRPr lang="sl-SI" sz="1400" dirty="0" smtClean="0">
              <a:solidFill>
                <a:schemeClr val="tx1"/>
              </a:solidFill>
            </a:endParaRPr>
          </a:p>
          <a:p>
            <a:pPr marL="571500" indent="-342900">
              <a:buFont typeface="Arial" pitchFamily="34" charset="0"/>
              <a:buChar char="•"/>
            </a:pPr>
            <a:r>
              <a:rPr lang="sl-SI" sz="2000" dirty="0">
                <a:solidFill>
                  <a:schemeClr val="tx1"/>
                </a:solidFill>
              </a:rPr>
              <a:t>Kumulacija stresa kroz vrijeme</a:t>
            </a:r>
            <a:r>
              <a:rPr lang="sl-SI" sz="1400" dirty="0">
                <a:solidFill>
                  <a:schemeClr val="tx1"/>
                </a:solidFill>
              </a:rPr>
              <a:t/>
            </a:r>
            <a:br>
              <a:rPr lang="sl-SI" sz="1400" dirty="0">
                <a:solidFill>
                  <a:schemeClr val="tx1"/>
                </a:solidFill>
              </a:rPr>
            </a:br>
            <a:endParaRPr lang="sl-SI" sz="1400" dirty="0">
              <a:solidFill>
                <a:schemeClr val="tx1"/>
              </a:solidFill>
            </a:endParaRPr>
          </a:p>
          <a:p>
            <a:pPr marL="228600" lvl="0">
              <a:buNone/>
            </a:pPr>
            <a:r>
              <a:rPr lang="sl-SI" sz="2000" dirty="0">
                <a:solidFill>
                  <a:schemeClr val="tx1"/>
                </a:solidFill>
              </a:rPr>
              <a:t/>
            </a:r>
            <a:br>
              <a:rPr lang="sl-SI" sz="2000" dirty="0">
                <a:solidFill>
                  <a:schemeClr val="tx1"/>
                </a:solidFill>
              </a:rPr>
            </a:b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8125153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Precipitirajući (kratkoročni) činitelji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Specifičan stresni događaj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400" dirty="0" smtClean="0">
                <a:solidFill>
                  <a:schemeClr val="tx1"/>
                </a:solidFill>
              </a:rPr>
              <a:t>Značajan osobni gubitak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400" dirty="0" smtClean="0">
                <a:solidFill>
                  <a:schemeClr val="tx1"/>
                </a:solidFill>
              </a:rPr>
              <a:t>Velike životne promjene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400" dirty="0" smtClean="0">
                <a:solidFill>
                  <a:schemeClr val="tx1"/>
                </a:solidFill>
              </a:rPr>
              <a:t>Stimulansi i druge droge</a:t>
            </a:r>
          </a:p>
          <a:p>
            <a:pPr marL="228600">
              <a:buNone/>
            </a:pPr>
            <a:endParaRPr lang="sl-SI" sz="1400" dirty="0" smtClean="0">
              <a:solidFill>
                <a:schemeClr val="tx1"/>
              </a:solidFill>
            </a:endParaRPr>
          </a:p>
          <a:p>
            <a:pPr marL="571500" indent="-342900">
              <a:buFont typeface="Arial" pitchFamily="34" charset="0"/>
              <a:buChar char="•"/>
            </a:pPr>
            <a:r>
              <a:rPr lang="sl-SI" sz="2000" dirty="0">
                <a:solidFill>
                  <a:schemeClr val="tx1"/>
                </a:solidFill>
              </a:rPr>
              <a:t>Kondicioniranje i izvor </a:t>
            </a:r>
            <a:r>
              <a:rPr lang="sl-SI" sz="2000" dirty="0" smtClean="0">
                <a:solidFill>
                  <a:schemeClr val="tx1"/>
                </a:solidFill>
              </a:rPr>
              <a:t>fobija</a:t>
            </a:r>
          </a:p>
          <a:p>
            <a:pPr marL="228600">
              <a:buNone/>
            </a:pPr>
            <a:endParaRPr lang="sl-SI" sz="2000" dirty="0">
              <a:solidFill>
                <a:schemeClr val="tx1"/>
              </a:solidFill>
            </a:endParaRPr>
          </a:p>
          <a:p>
            <a:pPr marL="571500" indent="-342900">
              <a:buFont typeface="Arial" pitchFamily="34" charset="0"/>
              <a:buChar char="•"/>
            </a:pPr>
            <a:r>
              <a:rPr lang="sl-SI" sz="2000" dirty="0">
                <a:solidFill>
                  <a:schemeClr val="tx1"/>
                </a:solidFill>
              </a:rPr>
              <a:t>Ozljede, specifične fobije, PTSP</a:t>
            </a:r>
          </a:p>
          <a:p>
            <a:pPr marL="228600" lvl="0">
              <a:buNone/>
            </a:pPr>
            <a:r>
              <a:rPr lang="sl-SI" sz="2000" dirty="0">
                <a:solidFill>
                  <a:schemeClr val="tx1"/>
                </a:solidFill>
              </a:rPr>
              <a:t/>
            </a:r>
            <a:br>
              <a:rPr lang="sl-SI" sz="2000" dirty="0">
                <a:solidFill>
                  <a:schemeClr val="tx1"/>
                </a:solidFill>
              </a:rPr>
            </a:b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216592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PP nije problem samo našeg doba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416685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685800" lvl="0" indent="-457200">
              <a:buFont typeface="Arial" pitchFamily="34" charset="0"/>
              <a:buChar char="•"/>
            </a:pPr>
            <a:r>
              <a:rPr lang="sl-SI" sz="2200" dirty="0">
                <a:solidFill>
                  <a:schemeClr val="tx1"/>
                </a:solidFill>
              </a:rPr>
              <a:t>rane civilizacije: ludilo je natprirodno </a:t>
            </a:r>
            <a:r>
              <a:rPr lang="sl-SI" sz="2200" dirty="0" smtClean="0">
                <a:solidFill>
                  <a:schemeClr val="tx1"/>
                </a:solidFill>
              </a:rPr>
              <a:t>uzrokovano</a:t>
            </a:r>
          </a:p>
          <a:p>
            <a:pPr marL="685800" lvl="0" indent="-457200">
              <a:buFont typeface="Arial" pitchFamily="34" charset="0"/>
              <a:buChar char="•"/>
            </a:pPr>
            <a:endParaRPr lang="sl-SI" sz="2200" dirty="0" smtClean="0">
              <a:solidFill>
                <a:schemeClr val="tx1"/>
              </a:solidFill>
            </a:endParaRPr>
          </a:p>
          <a:p>
            <a:pPr marL="685800" lvl="0" indent="-457200">
              <a:buFont typeface="Arial" pitchFamily="34" charset="0"/>
              <a:buChar char="•"/>
            </a:pPr>
            <a:r>
              <a:rPr lang="sl-SI" sz="2200" dirty="0" smtClean="0">
                <a:solidFill>
                  <a:schemeClr val="tx1"/>
                </a:solidFill>
              </a:rPr>
              <a:t>Asirci </a:t>
            </a:r>
            <a:r>
              <a:rPr lang="sl-SI" sz="2200" dirty="0">
                <a:solidFill>
                  <a:schemeClr val="tx1"/>
                </a:solidFill>
              </a:rPr>
              <a:t>i Egipćani: mnoge bolesti su baćene s </a:t>
            </a:r>
            <a:r>
              <a:rPr lang="sl-SI" sz="2200" dirty="0" smtClean="0">
                <a:solidFill>
                  <a:schemeClr val="tx1"/>
                </a:solidFill>
              </a:rPr>
              <a:t>neba</a:t>
            </a:r>
          </a:p>
          <a:p>
            <a:pPr marL="685800" lvl="0" indent="-457200"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</a:endParaRPr>
          </a:p>
          <a:p>
            <a:pPr marL="685800" lvl="0" indent="-457200">
              <a:buFont typeface="Arial" pitchFamily="34" charset="0"/>
              <a:buChar char="•"/>
            </a:pPr>
            <a:r>
              <a:rPr lang="sl-SI" sz="2200" dirty="0" smtClean="0">
                <a:solidFill>
                  <a:schemeClr val="tx1"/>
                </a:solidFill>
              </a:rPr>
              <a:t>grčki </a:t>
            </a:r>
            <a:r>
              <a:rPr lang="sl-SI" sz="2200" dirty="0">
                <a:solidFill>
                  <a:schemeClr val="tx1"/>
                </a:solidFill>
              </a:rPr>
              <a:t>mitovi i epovi: ludilo kao vizitacija od </a:t>
            </a:r>
            <a:r>
              <a:rPr lang="sl-SI" sz="2200" dirty="0" smtClean="0">
                <a:solidFill>
                  <a:schemeClr val="tx1"/>
                </a:solidFill>
              </a:rPr>
              <a:t>bogova</a:t>
            </a:r>
            <a:endParaRPr lang="sl-SI" sz="2200" dirty="0">
              <a:solidFill>
                <a:schemeClr val="tx1"/>
              </a:solidFill>
            </a:endParaRPr>
          </a:p>
          <a:p>
            <a:pPr marL="685800" lvl="0" indent="-457200">
              <a:buFont typeface="Arial" pitchFamily="34" charset="0"/>
              <a:buChar char="•"/>
            </a:pPr>
            <a:r>
              <a:rPr lang="sl-SI" sz="2200" dirty="0" smtClean="0">
                <a:solidFill>
                  <a:schemeClr val="tx1"/>
                </a:solidFill>
              </a:rPr>
              <a:t>grčka </a:t>
            </a:r>
            <a:r>
              <a:rPr lang="sl-SI" sz="2200" dirty="0">
                <a:solidFill>
                  <a:schemeClr val="tx1"/>
                </a:solidFill>
              </a:rPr>
              <a:t>mitologija: </a:t>
            </a:r>
            <a:r>
              <a:rPr lang="sl-SI" sz="2200" u="sng" dirty="0">
                <a:solidFill>
                  <a:schemeClr val="tx1"/>
                </a:solidFill>
              </a:rPr>
              <a:t>bog Pan </a:t>
            </a:r>
            <a:r>
              <a:rPr lang="sl-SI" sz="2200" dirty="0">
                <a:solidFill>
                  <a:schemeClr val="tx1"/>
                </a:solidFill>
              </a:rPr>
              <a:t>– napola čovjek, napola koza; strah, vrištanje, patnja</a:t>
            </a:r>
            <a:endParaRPr lang="en" sz="2200" dirty="0"/>
          </a:p>
        </p:txBody>
      </p:sp>
      <p:pic>
        <p:nvPicPr>
          <p:cNvPr id="4" name="Picture 3" descr="Bog Pan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75" y="0"/>
            <a:ext cx="3730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5746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Održavajući činitelji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Pogrešne interpretacije</a:t>
            </a: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Izbjegavanje i sigurnosna ponašanja</a:t>
            </a: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Anksiozan unutarnji monolog</a:t>
            </a: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Zadržavanje emocija</a:t>
            </a: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Nedostatak asertivnosti</a:t>
            </a: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Nedostatak „brige o sebi“</a:t>
            </a: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Napetost mišića</a:t>
            </a: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Stimulansi i druge supstance u prehrani</a:t>
            </a: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Stresan način života</a:t>
            </a: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Nedostatak smisla ili osjećaja za svrhu</a:t>
            </a:r>
          </a:p>
          <a:p>
            <a:pPr marL="571500" lvl="0" indent="-342900">
              <a:buFont typeface="Arial" pitchFamily="34" charset="0"/>
              <a:buChar char="•"/>
            </a:pPr>
            <a:endParaRPr lang="sl-SI" sz="2000" dirty="0">
              <a:solidFill>
                <a:schemeClr val="tx1"/>
              </a:solidFill>
            </a:endParaRPr>
          </a:p>
          <a:p>
            <a:pPr marL="228600" lvl="0">
              <a:buNone/>
            </a:pPr>
            <a:r>
              <a:rPr lang="sl-SI" sz="2000" dirty="0">
                <a:solidFill>
                  <a:schemeClr val="tx1"/>
                </a:solidFill>
              </a:rPr>
              <a:t/>
            </a:r>
            <a:br>
              <a:rPr lang="sl-SI" sz="2000" dirty="0">
                <a:solidFill>
                  <a:schemeClr val="tx1"/>
                </a:solidFill>
              </a:rPr>
            </a:b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1697887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Procjena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</a:rPr>
              <a:t>Pitati za sve simptome (unutarnji s., s. </a:t>
            </a:r>
            <a:r>
              <a:rPr lang="sl-SI" sz="1600" dirty="0">
                <a:solidFill>
                  <a:schemeClr val="tx1"/>
                </a:solidFill>
              </a:rPr>
              <a:t>i</a:t>
            </a:r>
            <a:r>
              <a:rPr lang="sl-SI" sz="1600" dirty="0" smtClean="0">
                <a:solidFill>
                  <a:schemeClr val="tx1"/>
                </a:solidFill>
              </a:rPr>
              <a:t>zbjegavanja, kognitivne distorzije ... )  </a:t>
            </a:r>
          </a:p>
          <a:p>
            <a:pPr marL="571500" lvl="0" indent="-342900">
              <a:buFont typeface="Arial" pitchFamily="34" charset="0"/>
              <a:buChar char="•"/>
            </a:pPr>
            <a:endParaRPr lang="sl-SI" sz="1600" dirty="0" smtClean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</a:rPr>
              <a:t>Testovi i kliničko intervjuiranje:</a:t>
            </a:r>
          </a:p>
          <a:p>
            <a:pPr marL="571500" lvl="3" indent="-342900">
              <a:buFont typeface="Arial" pitchFamily="34" charset="0"/>
              <a:buChar char="•"/>
            </a:pPr>
            <a:r>
              <a:rPr lang="sl-SI" sz="1300" dirty="0" smtClean="0">
                <a:solidFill>
                  <a:schemeClr val="tx1"/>
                </a:solidFill>
              </a:rPr>
              <a:t>Intervju za anksiozne poremećaje za DSM-IV (ADIS-IV)</a:t>
            </a:r>
          </a:p>
          <a:p>
            <a:pPr marL="571500" lvl="3" indent="-342900">
              <a:buFont typeface="Arial" pitchFamily="34" charset="0"/>
              <a:buChar char="•"/>
            </a:pPr>
            <a:r>
              <a:rPr lang="sl-SI" sz="1300" dirty="0" smtClean="0">
                <a:solidFill>
                  <a:schemeClr val="tx1"/>
                </a:solidFill>
              </a:rPr>
              <a:t>Strukturirani klinički intervju za DSM-IV-TR za poremećaje s Osi I (SCID)</a:t>
            </a:r>
          </a:p>
          <a:p>
            <a:pPr marL="571500" lvl="3" indent="-342900">
              <a:buFont typeface="Arial" pitchFamily="34" charset="0"/>
              <a:buChar char="•"/>
            </a:pPr>
            <a:r>
              <a:rPr lang="sl-SI" sz="1300" dirty="0" smtClean="0">
                <a:solidFill>
                  <a:schemeClr val="tx1"/>
                </a:solidFill>
              </a:rPr>
              <a:t>BAI, BDI</a:t>
            </a:r>
          </a:p>
          <a:p>
            <a:pPr marL="571500" lvl="3" indent="-342900">
              <a:buFont typeface="Arial" pitchFamily="34" charset="0"/>
              <a:buChar char="•"/>
            </a:pPr>
            <a:r>
              <a:rPr lang="sl-SI" sz="1300" dirty="0" smtClean="0">
                <a:solidFill>
                  <a:schemeClr val="tx1"/>
                </a:solidFill>
              </a:rPr>
              <a:t>Subskala agorafobije iz Upitnika straha</a:t>
            </a:r>
          </a:p>
          <a:p>
            <a:pPr marL="571500" lvl="3" indent="-342900">
              <a:buFont typeface="Arial" pitchFamily="34" charset="0"/>
              <a:buChar char="•"/>
            </a:pPr>
            <a:r>
              <a:rPr lang="sl-SI" sz="1300" dirty="0" smtClean="0">
                <a:solidFill>
                  <a:schemeClr val="tx1"/>
                </a:solidFill>
              </a:rPr>
              <a:t>Upitnik mobilnosti za agorafobiju</a:t>
            </a:r>
          </a:p>
          <a:p>
            <a:pPr marL="571500" lvl="3" indent="-342900">
              <a:buFont typeface="Arial" pitchFamily="34" charset="0"/>
              <a:buChar char="•"/>
            </a:pPr>
            <a:r>
              <a:rPr lang="sl-SI" sz="1300" dirty="0" smtClean="0">
                <a:solidFill>
                  <a:schemeClr val="tx1"/>
                </a:solidFill>
              </a:rPr>
              <a:t>Skala težine paničnog poremećaja (PDSS)</a:t>
            </a:r>
          </a:p>
          <a:p>
            <a:pPr marL="571500" lvl="3" indent="-342900">
              <a:buFont typeface="Arial" pitchFamily="34" charset="0"/>
              <a:buChar char="•"/>
            </a:pPr>
            <a:endParaRPr lang="sl-SI" sz="1300" dirty="0" smtClean="0">
              <a:solidFill>
                <a:schemeClr val="tx1"/>
              </a:solidFill>
            </a:endParaRPr>
          </a:p>
          <a:p>
            <a:pPr marL="571500" indent="-342900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</a:rPr>
              <a:t>Evaluirati anksioznosti i izbjegavanja za pacijente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</a:rPr>
              <a:t>Evaluirati komorbidna stanja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</a:rPr>
              <a:t>Procijeniti motivaciju i prikladnosti za tretman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</a:rPr>
              <a:t>Evaluirati pacijentovu sposobnost za opuštanje u seansi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</a:rPr>
              <a:t>Uputiti na evaluaciju ili evaluirati za lijekove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</a:rPr>
              <a:t>Evaluirati potrebu za savjetovanjem vezano uz zloupotrebu psihoaktivnih tvari ili detoksikaciju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</a:rPr>
              <a:t>Evaluirati oslanjanje na sigurnosna ponašanja ili sigurnosne osobe</a:t>
            </a:r>
          </a:p>
          <a:p>
            <a:pPr marL="571500" indent="-342900">
              <a:buFont typeface="Arial" pitchFamily="34" charset="0"/>
              <a:buChar char="•"/>
            </a:pPr>
            <a:r>
              <a:rPr lang="sl-SI" sz="1600" dirty="0" smtClean="0">
                <a:solidFill>
                  <a:schemeClr val="tx1"/>
                </a:solidFill>
              </a:rPr>
              <a:t>Evaluirati nesposobnost funkcioniranja u akademskom, radnom, obiteljskom ili društvenom području</a:t>
            </a:r>
            <a:endParaRPr lang="sl-SI" sz="1600" dirty="0">
              <a:solidFill>
                <a:schemeClr val="tx1"/>
              </a:solidFill>
            </a:endParaRPr>
          </a:p>
          <a:p>
            <a:pPr marL="228600" lvl="0">
              <a:buNone/>
            </a:pPr>
            <a:r>
              <a:rPr lang="sl-SI" sz="2000" dirty="0">
                <a:solidFill>
                  <a:schemeClr val="tx1"/>
                </a:solidFill>
              </a:rPr>
              <a:t/>
            </a:r>
            <a:br>
              <a:rPr lang="sl-SI" sz="2000" dirty="0">
                <a:solidFill>
                  <a:schemeClr val="tx1"/>
                </a:solidFill>
              </a:rPr>
            </a:b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30568310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Procjena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Obrasci</a:t>
            </a:r>
          </a:p>
          <a:p>
            <a:pPr marL="228600" lvl="0">
              <a:buNone/>
            </a:pPr>
            <a:endParaRPr lang="sl-SI" sz="2000" dirty="0" smtClean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Psychology.tools</a:t>
            </a:r>
            <a:endParaRPr lang="sl-SI" sz="2000" dirty="0">
              <a:solidFill>
                <a:schemeClr val="tx1"/>
              </a:solidFill>
            </a:endParaRPr>
          </a:p>
          <a:p>
            <a:pPr marL="228600" lvl="0">
              <a:buNone/>
            </a:pPr>
            <a:r>
              <a:rPr lang="sl-SI" sz="2000" dirty="0">
                <a:solidFill>
                  <a:schemeClr val="tx1"/>
                </a:solidFill>
              </a:rPr>
              <a:t/>
            </a:r>
            <a:br>
              <a:rPr lang="sl-SI" sz="2000" dirty="0">
                <a:solidFill>
                  <a:schemeClr val="tx1"/>
                </a:solidFill>
              </a:rPr>
            </a:b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33278263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Literatura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sl-SI" sz="1400" dirty="0"/>
              <a:t>Adamčič Pavlovič, D. (2009). Panična motnja. U N. Anić (ur.), </a:t>
            </a:r>
            <a:r>
              <a:rPr lang="sl-SI" sz="1400" i="1" dirty="0"/>
              <a:t>Prispevki iz vedenjsko kognitivne terapije: Zbornik 1</a:t>
            </a:r>
            <a:r>
              <a:rPr lang="sl-SI" sz="1400" dirty="0"/>
              <a:t> (str. 57-70). Ljubljana: Društvo za vedenjsko in kognitivno terapijo in Svetovalni center za otroke, mladostnike in starše Ljubljana. </a:t>
            </a:r>
            <a:endParaRPr lang="sl-SI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l-SI" sz="1400" dirty="0" smtClean="0"/>
              <a:t>Leahy, R.L., Holland S.J. i McGinn, L.K. (2014): </a:t>
            </a:r>
            <a:r>
              <a:rPr lang="sl-SI" sz="1400" i="1" dirty="0" smtClean="0"/>
              <a:t>Planovi tretmana i intervencije za depresiju i anksiozne poremećaje. </a:t>
            </a:r>
            <a:r>
              <a:rPr lang="sl-SI" sz="1400" dirty="0" smtClean="0"/>
              <a:t>Jastrebarsko: Naklada Slap. </a:t>
            </a:r>
          </a:p>
          <a:p>
            <a:pPr marL="285750" indent="-285750">
              <a:buFont typeface="Arial" pitchFamily="34" charset="0"/>
              <a:buChar char="•"/>
            </a:pPr>
            <a:endParaRPr lang="sl-SI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l-SI" sz="1400" dirty="0" smtClean="0"/>
              <a:t>Nardi, A.E. (2006). Some notes on a historical perspective of panic disorder. </a:t>
            </a:r>
            <a:r>
              <a:rPr lang="sl-SI" sz="1400" i="1" dirty="0" smtClean="0"/>
              <a:t>Jornal Brasilerio de Psiquiatria, 55(2</a:t>
            </a:r>
            <a:r>
              <a:rPr lang="sl-SI" sz="1400" dirty="0" smtClean="0"/>
              <a:t>), 154-160. </a:t>
            </a:r>
          </a:p>
        </p:txBody>
      </p:sp>
    </p:spTree>
    <p:extLst>
      <p:ext uri="{BB962C8B-B14F-4D97-AF65-F5344CB8AC3E}">
        <p14:creationId xmlns:p14="http://schemas.microsoft.com/office/powerpoint/2010/main" val="37807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Panični napad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685800" lvl="0" indent="-457200">
              <a:buFont typeface="Arial" pitchFamily="34" charset="0"/>
              <a:buChar char="•"/>
            </a:pPr>
            <a:r>
              <a:rPr lang="sl-SI" sz="2000" dirty="0">
                <a:solidFill>
                  <a:schemeClr val="tx1"/>
                </a:solidFill>
              </a:rPr>
              <a:t>iznenadna i značajna epizoda neugode i/ili straha koju prate različiti tjelesni i kognitivni </a:t>
            </a:r>
            <a:r>
              <a:rPr lang="sl-SI" sz="2000" dirty="0" smtClean="0">
                <a:solidFill>
                  <a:schemeClr val="tx1"/>
                </a:solidFill>
              </a:rPr>
              <a:t>simptomi</a:t>
            </a:r>
            <a:endParaRPr lang="sl-SI" sz="2000" dirty="0">
              <a:solidFill>
                <a:schemeClr val="tx1"/>
              </a:solidFill>
            </a:endParaRPr>
          </a:p>
          <a:p>
            <a:pPr marL="685800" lvl="0" indent="-4572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počinju iznenada</a:t>
            </a:r>
            <a:endParaRPr lang="sl-SI" sz="2000" dirty="0">
              <a:solidFill>
                <a:schemeClr val="tx1"/>
              </a:solidFill>
            </a:endParaRPr>
          </a:p>
          <a:p>
            <a:pPr marL="685800" lvl="0" indent="-4572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kratkotrajni </a:t>
            </a:r>
            <a:r>
              <a:rPr lang="sl-SI" sz="2000" dirty="0">
                <a:solidFill>
                  <a:schemeClr val="tx1"/>
                </a:solidFill>
              </a:rPr>
              <a:t>(max. 30 min), vrhunac nakon 10 minuta ili </a:t>
            </a:r>
            <a:r>
              <a:rPr lang="sl-SI" sz="2000" dirty="0" smtClean="0">
                <a:solidFill>
                  <a:schemeClr val="tx1"/>
                </a:solidFill>
              </a:rPr>
              <a:t>kraće</a:t>
            </a:r>
            <a:endParaRPr lang="sl-SI" sz="2000" dirty="0">
              <a:solidFill>
                <a:schemeClr val="tx1"/>
              </a:solidFill>
            </a:endParaRPr>
          </a:p>
          <a:p>
            <a:pPr marL="685800" lvl="0" indent="-4572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neočekivani </a:t>
            </a:r>
            <a:r>
              <a:rPr lang="sl-SI" sz="2000" dirty="0">
                <a:solidFill>
                  <a:schemeClr val="tx1"/>
                </a:solidFill>
              </a:rPr>
              <a:t>i situacijski </a:t>
            </a:r>
            <a:r>
              <a:rPr lang="sl-SI" sz="2000" dirty="0" smtClean="0">
                <a:solidFill>
                  <a:schemeClr val="tx1"/>
                </a:solidFill>
              </a:rPr>
              <a:t>napadi</a:t>
            </a:r>
            <a:endParaRPr lang="sl-SI" sz="2000" dirty="0">
              <a:solidFill>
                <a:schemeClr val="tx1"/>
              </a:solidFill>
            </a:endParaRPr>
          </a:p>
          <a:p>
            <a:pPr marL="685800" lvl="0" indent="-4572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nisu </a:t>
            </a:r>
            <a:r>
              <a:rPr lang="sl-SI" sz="2000" dirty="0">
                <a:solidFill>
                  <a:schemeClr val="tx1"/>
                </a:solidFill>
              </a:rPr>
              <a:t>povezani </a:t>
            </a:r>
            <a:r>
              <a:rPr lang="sl-SI" sz="2000" dirty="0" smtClean="0">
                <a:solidFill>
                  <a:schemeClr val="tx1"/>
                </a:solidFill>
              </a:rPr>
              <a:t>s </a:t>
            </a:r>
            <a:r>
              <a:rPr lang="sl-SI" sz="2000" dirty="0">
                <a:solidFill>
                  <a:schemeClr val="tx1"/>
                </a:solidFill>
              </a:rPr>
              <a:t>povečanim fizičkim </a:t>
            </a:r>
            <a:r>
              <a:rPr lang="sl-SI" sz="2000" dirty="0" smtClean="0">
                <a:solidFill>
                  <a:schemeClr val="tx1"/>
                </a:solidFill>
              </a:rPr>
              <a:t>naporom</a:t>
            </a:r>
            <a:endParaRPr lang="sl-SI" sz="2000" dirty="0">
              <a:solidFill>
                <a:schemeClr val="tx1"/>
              </a:solidFill>
            </a:endParaRPr>
          </a:p>
          <a:p>
            <a:pPr marL="685800" lvl="0" indent="-4572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glavna </a:t>
            </a:r>
            <a:r>
              <a:rPr lang="sl-SI" sz="2000" dirty="0">
                <a:solidFill>
                  <a:schemeClr val="tx1"/>
                </a:solidFill>
              </a:rPr>
              <a:t>obilježja (kognitivni simptomi): </a:t>
            </a:r>
            <a:r>
              <a:rPr lang="sl-SI" sz="2000" dirty="0" smtClean="0">
                <a:solidFill>
                  <a:schemeClr val="tx1"/>
                </a:solidFill>
              </a:rPr>
              <a:t/>
            </a:r>
            <a:br>
              <a:rPr lang="sl-SI" sz="2000" dirty="0" smtClean="0">
                <a:solidFill>
                  <a:schemeClr val="tx1"/>
                </a:solidFill>
              </a:rPr>
            </a:br>
            <a:r>
              <a:rPr lang="sl-SI" sz="2000" dirty="0" smtClean="0">
                <a:solidFill>
                  <a:schemeClr val="tx1"/>
                </a:solidFill>
              </a:rPr>
              <a:t>	strah </a:t>
            </a:r>
            <a:r>
              <a:rPr lang="sl-SI" sz="2000" dirty="0">
                <a:solidFill>
                  <a:schemeClr val="tx1"/>
                </a:solidFill>
              </a:rPr>
              <a:t>od gubitka kontrole, </a:t>
            </a:r>
            <a:br>
              <a:rPr lang="sl-SI" sz="2000" dirty="0">
                <a:solidFill>
                  <a:schemeClr val="tx1"/>
                </a:solidFill>
              </a:rPr>
            </a:br>
            <a:r>
              <a:rPr lang="sl-SI" sz="2000" dirty="0">
                <a:solidFill>
                  <a:schemeClr val="tx1"/>
                </a:solidFill>
              </a:rPr>
              <a:t>	strah da će osoba poludjeti ili umrijeti, </a:t>
            </a:r>
            <a:br>
              <a:rPr lang="sl-SI" sz="2000" dirty="0">
                <a:solidFill>
                  <a:schemeClr val="tx1"/>
                </a:solidFill>
              </a:rPr>
            </a:br>
            <a:r>
              <a:rPr lang="sl-SI" sz="2000" dirty="0">
                <a:solidFill>
                  <a:schemeClr val="tx1"/>
                </a:solidFill>
              </a:rPr>
              <a:t>	snažna potreba da se pobjegne iz situacije</a:t>
            </a:r>
            <a:br>
              <a:rPr lang="sl-SI" sz="2000" dirty="0">
                <a:solidFill>
                  <a:schemeClr val="tx1"/>
                </a:solidFill>
              </a:rPr>
            </a:b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18649210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Simptomi paničnog napada</a:t>
            </a:r>
            <a:endParaRPr lang="en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86150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l-SI" sz="1800" b="1" dirty="0" smtClean="0"/>
              <a:t>Tjelesni  simptomi</a:t>
            </a:r>
          </a:p>
          <a:p>
            <a:pPr lvl="0" rtl="0">
              <a:spcBef>
                <a:spcPts val="0"/>
              </a:spcBef>
              <a:buNone/>
            </a:pPr>
            <a:endParaRPr lang="en" sz="1800" b="1" dirty="0"/>
          </a:p>
          <a:p>
            <a:pPr marL="342900" lvl="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sl-SI" sz="1400" dirty="0" smtClean="0"/>
              <a:t>Preskakanje srčanog ritma, ubrzano ili pojačano lupanje srca</a:t>
            </a:r>
          </a:p>
          <a:p>
            <a:pPr marL="342900" lvl="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sl-SI" sz="1400" dirty="0" smtClean="0"/>
              <a:t>Znojenje</a:t>
            </a:r>
          </a:p>
          <a:p>
            <a:pPr marL="342900" lvl="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sl-SI" sz="1400" dirty="0" smtClean="0"/>
              <a:t>Drhtanje ili tresenje</a:t>
            </a:r>
          </a:p>
          <a:p>
            <a:pPr marL="342900" lvl="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sl-SI" sz="1400" dirty="0" smtClean="0"/>
              <a:t>Kratkoća daha ili otežano disanje</a:t>
            </a:r>
          </a:p>
          <a:p>
            <a:pPr marL="342900" lvl="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sl-SI" sz="1400" dirty="0" smtClean="0"/>
              <a:t>Osjećaj gušenja</a:t>
            </a:r>
          </a:p>
          <a:p>
            <a:pPr marL="342900" lvl="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sl-SI" sz="1400" dirty="0" smtClean="0"/>
              <a:t>Bol u prsima, pritisak ili nelagoda</a:t>
            </a:r>
          </a:p>
          <a:p>
            <a:pPr marL="342900" lvl="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sl-SI" sz="1400" dirty="0" smtClean="0"/>
              <a:t>Mučnina, problemi sa želucem ili iznenadni proljev</a:t>
            </a:r>
          </a:p>
          <a:p>
            <a:pPr marL="342900" lvl="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sl-SI" sz="1400" dirty="0" smtClean="0"/>
              <a:t>Vrtoglavica, osjećaj da će se onesvijestiti</a:t>
            </a:r>
          </a:p>
          <a:p>
            <a:pPr marL="342900" lvl="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sl-SI" sz="1400" dirty="0" smtClean="0"/>
              <a:t>Trnci ili utrnulost u dijelovima tijela</a:t>
            </a:r>
          </a:p>
          <a:p>
            <a:pPr marL="342900" lvl="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sl-SI" sz="1400" dirty="0" smtClean="0"/>
              <a:t>Navala vrućine ili hladnoće</a:t>
            </a:r>
          </a:p>
          <a:p>
            <a:pPr marL="342900" lvl="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sl-SI" sz="1400" dirty="0" smtClean="0"/>
              <a:t>Depersonalizacija, derealizacija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2"/>
          </p:nvPr>
        </p:nvSpPr>
        <p:spPr>
          <a:xfrm>
            <a:off x="3329991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l-SI" sz="1800" b="1" dirty="0" smtClean="0"/>
              <a:t>Kognitivni simptomi</a:t>
            </a:r>
          </a:p>
          <a:p>
            <a:pPr lvl="0" rtl="0">
              <a:spcBef>
                <a:spcPts val="0"/>
              </a:spcBef>
              <a:buNone/>
            </a:pPr>
            <a:endParaRPr lang="en" sz="1800" b="1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sl-SI" sz="1400" dirty="0"/>
              <a:t>Strah od gubitka kontrole ili da će poludjeti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sl-SI" sz="1400" dirty="0"/>
              <a:t>Strah od smrti</a:t>
            </a:r>
            <a:endParaRPr lang="en" sz="1400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sz="1400" dirty="0" smtClean="0"/>
              <a:t>Katastrofične misli o normalnim ili anksioznim fizičkim senzacijama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sz="1400" dirty="0" smtClean="0"/>
              <a:t>Precjenjivanje mogućnosti ponovnog paničkog napada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sz="1400" dirty="0" smtClean="0"/>
              <a:t>Precjenjivanje </a:t>
            </a:r>
            <a:r>
              <a:rPr lang="sl-SI" sz="1400" dirty="0"/>
              <a:t>negativnih posljedica paničkog </a:t>
            </a:r>
            <a:r>
              <a:rPr lang="sl-SI" sz="1400" dirty="0" smtClean="0"/>
              <a:t>napada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1400" dirty="0" smtClean="0"/>
          </a:p>
          <a:p>
            <a:pPr marL="342900" indent="-342900">
              <a:buFont typeface="Arial" pitchFamily="34" charset="0"/>
              <a:buChar char="•"/>
            </a:pPr>
            <a:endParaRPr lang="en" dirty="0"/>
          </a:p>
        </p:txBody>
      </p:sp>
      <p:sp>
        <p:nvSpPr>
          <p:cNvPr id="128" name="Shape 128"/>
          <p:cNvSpPr txBox="1">
            <a:spLocks noGrp="1"/>
          </p:cNvSpPr>
          <p:nvPr>
            <p:ph type="body" idx="3"/>
          </p:nvPr>
        </p:nvSpPr>
        <p:spPr>
          <a:xfrm>
            <a:off x="5873833" y="1600200"/>
            <a:ext cx="2419799" cy="49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sl-SI" sz="1800" b="1" dirty="0" smtClean="0"/>
              <a:t>Bihevioralni simptomi</a:t>
            </a:r>
          </a:p>
          <a:p>
            <a:pPr lvl="0" rtl="0">
              <a:spcBef>
                <a:spcPts val="0"/>
              </a:spcBef>
              <a:buNone/>
            </a:pPr>
            <a:endParaRPr lang="sl-SI" sz="1800" b="1" dirty="0" smtClean="0"/>
          </a:p>
          <a:p>
            <a:pPr marL="342900" lvl="0" indent="-342900">
              <a:buFont typeface="Arial" pitchFamily="34" charset="0"/>
              <a:buChar char="•"/>
            </a:pPr>
            <a:r>
              <a:rPr lang="sl-SI" sz="1400" dirty="0" smtClean="0"/>
              <a:t>Izbjegavanje</a:t>
            </a:r>
            <a:endParaRPr lang="en" sz="14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 životinje?</a:t>
            </a:r>
            <a:endParaRPr lang="en-US" dirty="0"/>
          </a:p>
        </p:txBody>
      </p:sp>
      <p:pic>
        <p:nvPicPr>
          <p:cNvPr id="3" name="FormatFactoryfunny_fainting_goats...!!!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562100"/>
            <a:ext cx="5334000" cy="4000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5305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Dijagnostički kriteriji za panični poremećaj po DSM-IV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>
              <a:buFont typeface="Arial" pitchFamily="34" charset="0"/>
              <a:buChar char="•"/>
            </a:pPr>
            <a:r>
              <a:rPr lang="sl-SI" sz="1800" dirty="0" smtClean="0">
                <a:solidFill>
                  <a:schemeClr val="tx1"/>
                </a:solidFill>
              </a:rPr>
              <a:t>A: 1 ili više napada panike, koji su se pojavili neoćekivano i nisu bili izazvani u situacijama, u kojima je bila osoba u središtu pozornosti drugih</a:t>
            </a:r>
          </a:p>
          <a:p>
            <a:pPr marL="571500" lvl="0" indent="-342900">
              <a:buFont typeface="Arial" pitchFamily="34" charset="0"/>
              <a:buChar char="•"/>
            </a:pPr>
            <a:endParaRPr lang="sl-SI" sz="1800" dirty="0" smtClean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1800" dirty="0" smtClean="0">
                <a:solidFill>
                  <a:schemeClr val="tx1"/>
                </a:solidFill>
              </a:rPr>
              <a:t>B: 4 napada po kriteriju A tijekom 4 tjedana ili 1 ili više napada, kojima slijedi razdoblje stalnog straha od ponovnih napada u razdoblju jednog mjeseca</a:t>
            </a:r>
          </a:p>
          <a:p>
            <a:pPr marL="571500" lvl="0" indent="-342900">
              <a:buFont typeface="Arial" pitchFamily="34" charset="0"/>
              <a:buChar char="•"/>
            </a:pPr>
            <a:endParaRPr lang="sl-SI" sz="1800" dirty="0" smtClean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1800" dirty="0" smtClean="0">
                <a:solidFill>
                  <a:schemeClr val="tx1"/>
                </a:solidFill>
              </a:rPr>
              <a:t>C: min. 4 od prije navedenih simptoma</a:t>
            </a:r>
          </a:p>
          <a:p>
            <a:pPr marL="571500" lvl="0" indent="-342900">
              <a:buFont typeface="Arial" pitchFamily="34" charset="0"/>
              <a:buChar char="•"/>
            </a:pPr>
            <a:endParaRPr lang="sl-SI" sz="1800" dirty="0" smtClean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1800" dirty="0" smtClean="0">
                <a:solidFill>
                  <a:schemeClr val="tx1"/>
                </a:solidFill>
              </a:rPr>
              <a:t>D: tijekom barem od nekih napada su se najmanje 4 simptomi (C) pojavili iznenada i ojaćali tijekom prvih 10 min.</a:t>
            </a:r>
          </a:p>
          <a:p>
            <a:pPr marL="571500" lvl="0" indent="-342900">
              <a:buFont typeface="Arial" pitchFamily="34" charset="0"/>
              <a:buChar char="•"/>
            </a:pPr>
            <a:endParaRPr lang="sl-SI" sz="1800" dirty="0" smtClean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1800" dirty="0" smtClean="0">
                <a:solidFill>
                  <a:schemeClr val="tx1"/>
                </a:solidFill>
              </a:rPr>
              <a:t>E: nije pronađen organski uzrok, koji uzrokuje ili održava poremećaj (kofein, amfetamini, hipertireoza ... )</a:t>
            </a:r>
            <a:r>
              <a:rPr lang="sl-SI" sz="1800" dirty="0">
                <a:solidFill>
                  <a:schemeClr val="tx1"/>
                </a:solidFill>
              </a:rPr>
              <a:t/>
            </a:r>
            <a:br>
              <a:rPr lang="sl-SI" sz="1800" dirty="0">
                <a:solidFill>
                  <a:schemeClr val="tx1"/>
                </a:solidFill>
              </a:rPr>
            </a:b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35078030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Panični poremećaj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Uvjet</a:t>
            </a:r>
            <a:r>
              <a:rPr lang="sl-SI" sz="2000" dirty="0">
                <a:solidFill>
                  <a:schemeClr val="tx1"/>
                </a:solidFill>
              </a:rPr>
              <a:t>: iskustvo </a:t>
            </a:r>
            <a:r>
              <a:rPr lang="sl-SI" sz="2000" dirty="0" smtClean="0">
                <a:solidFill>
                  <a:schemeClr val="tx1"/>
                </a:solidFill>
              </a:rPr>
              <a:t>neoćekivanih </a:t>
            </a:r>
            <a:r>
              <a:rPr lang="sl-SI" sz="2000" dirty="0">
                <a:solidFill>
                  <a:schemeClr val="tx1"/>
                </a:solidFill>
              </a:rPr>
              <a:t>paničkih napada</a:t>
            </a:r>
            <a:br>
              <a:rPr lang="sl-SI" sz="2000" dirty="0">
                <a:solidFill>
                  <a:schemeClr val="tx1"/>
                </a:solidFill>
              </a:rPr>
            </a:br>
            <a:endParaRPr lang="sl-SI" sz="2000" dirty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>
                <a:solidFill>
                  <a:schemeClr val="tx1"/>
                </a:solidFill>
              </a:rPr>
              <a:t>U</a:t>
            </a:r>
            <a:r>
              <a:rPr lang="sl-SI" sz="2000" dirty="0" smtClean="0">
                <a:solidFill>
                  <a:schemeClr val="tx1"/>
                </a:solidFill>
              </a:rPr>
              <a:t>porni</a:t>
            </a:r>
            <a:r>
              <a:rPr lang="sl-SI" sz="2000" dirty="0">
                <a:solidFill>
                  <a:schemeClr val="tx1"/>
                </a:solidFill>
              </a:rPr>
              <a:t>, nepredvidivi napadi</a:t>
            </a:r>
            <a:br>
              <a:rPr lang="sl-SI" sz="2000" dirty="0">
                <a:solidFill>
                  <a:schemeClr val="tx1"/>
                </a:solidFill>
              </a:rPr>
            </a:br>
            <a:endParaRPr lang="sl-SI" sz="2000" dirty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>
                <a:solidFill>
                  <a:schemeClr val="tx1"/>
                </a:solidFill>
              </a:rPr>
              <a:t>S</a:t>
            </a:r>
            <a:r>
              <a:rPr lang="sl-SI" sz="2000" dirty="0" smtClean="0">
                <a:solidFill>
                  <a:schemeClr val="tx1"/>
                </a:solidFill>
              </a:rPr>
              <a:t>trah od </a:t>
            </a:r>
            <a:r>
              <a:rPr lang="sl-SI" sz="2000" dirty="0">
                <a:solidFill>
                  <a:schemeClr val="tx1"/>
                </a:solidFill>
              </a:rPr>
              <a:t>budućih napada </a:t>
            </a:r>
          </a:p>
          <a:p>
            <a:pPr marL="571500" lvl="0" indent="-342900">
              <a:buFont typeface="Arial" pitchFamily="34" charset="0"/>
              <a:buChar char="•"/>
            </a:pPr>
            <a:endParaRPr lang="sl-SI" sz="2000" dirty="0" smtClean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Strah vezan </a:t>
            </a:r>
            <a:r>
              <a:rPr lang="sl-SI" sz="2000" dirty="0">
                <a:solidFill>
                  <a:schemeClr val="tx1"/>
                </a:solidFill>
              </a:rPr>
              <a:t>uz </a:t>
            </a:r>
            <a:r>
              <a:rPr lang="sl-SI" sz="2000" dirty="0" smtClean="0">
                <a:solidFill>
                  <a:schemeClr val="tx1"/>
                </a:solidFill>
              </a:rPr>
              <a:t>posljedice napada (npr. </a:t>
            </a:r>
            <a:r>
              <a:rPr lang="sl-SI" sz="2000" dirty="0">
                <a:solidFill>
                  <a:schemeClr val="tx1"/>
                </a:solidFill>
              </a:rPr>
              <a:t>s</a:t>
            </a:r>
            <a:r>
              <a:rPr lang="sl-SI" sz="2000" dirty="0" smtClean="0">
                <a:solidFill>
                  <a:schemeClr val="tx1"/>
                </a:solidFill>
              </a:rPr>
              <a:t>rčani udar)</a:t>
            </a:r>
            <a:r>
              <a:rPr lang="sl-SI" sz="2000" dirty="0">
                <a:solidFill>
                  <a:schemeClr val="tx1"/>
                </a:solidFill>
              </a:rPr>
              <a:t/>
            </a:r>
            <a:br>
              <a:rPr lang="sl-SI" sz="2000" dirty="0">
                <a:solidFill>
                  <a:schemeClr val="tx1"/>
                </a:solidFill>
              </a:rPr>
            </a:br>
            <a:endParaRPr lang="sl-SI" sz="2000" dirty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Značajne promjene u ponašanju kao reakcije na napade </a:t>
            </a:r>
            <a:r>
              <a:rPr lang="sl-SI" sz="2000" dirty="0">
                <a:solidFill>
                  <a:schemeClr val="tx1"/>
                </a:solidFill>
              </a:rPr>
              <a:t>&gt; simptomi agorafobije</a:t>
            </a:r>
            <a:br>
              <a:rPr lang="sl-SI" sz="2000" dirty="0">
                <a:solidFill>
                  <a:schemeClr val="tx1"/>
                </a:solidFill>
              </a:rPr>
            </a:br>
            <a:endParaRPr lang="sl-SI" sz="2000" dirty="0">
              <a:solidFill>
                <a:schemeClr val="tx1"/>
              </a:solidFill>
            </a:endParaRPr>
          </a:p>
          <a:p>
            <a:pPr marL="228600" lvl="0">
              <a:buNone/>
            </a:pPr>
            <a:r>
              <a:rPr lang="sl-SI" sz="2000" dirty="0">
                <a:solidFill>
                  <a:schemeClr val="tx1"/>
                </a:solidFill>
              </a:rPr>
              <a:t/>
            </a:r>
            <a:br>
              <a:rPr lang="sl-SI" sz="2000" dirty="0">
                <a:solidFill>
                  <a:schemeClr val="tx1"/>
                </a:solidFill>
              </a:rPr>
            </a:b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21244237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Agorafobija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Strah od situacija, vezane uz percipiranu nemogućnost bijega ili traženja pomoći ako dođe do napada</a:t>
            </a:r>
          </a:p>
          <a:p>
            <a:pPr marL="571500" lvl="0" indent="-342900">
              <a:buFont typeface="Arial" pitchFamily="34" charset="0"/>
              <a:buChar char="•"/>
            </a:pPr>
            <a:endParaRPr lang="sl-SI" sz="2000" dirty="0" smtClean="0">
              <a:solidFill>
                <a:schemeClr val="tx1"/>
              </a:solidFill>
            </a:endParaRPr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 smtClean="0">
                <a:solidFill>
                  <a:schemeClr val="tx1"/>
                </a:solidFill>
              </a:rPr>
              <a:t>Situacije se izbjegava ili izdrži sa značajnom neugodom</a:t>
            </a:r>
            <a:r>
              <a:rPr lang="sl-SI" sz="2000" dirty="0">
                <a:solidFill>
                  <a:schemeClr val="tx1"/>
                </a:solidFill>
              </a:rPr>
              <a:t/>
            </a:r>
            <a:br>
              <a:rPr lang="sl-SI" sz="2000" dirty="0">
                <a:solidFill>
                  <a:schemeClr val="tx1"/>
                </a:solidFill>
              </a:rPr>
            </a:br>
            <a:endParaRPr lang="sl-SI" sz="2000" dirty="0">
              <a:solidFill>
                <a:schemeClr val="tx1"/>
              </a:solidFill>
            </a:endParaRPr>
          </a:p>
          <a:p>
            <a:pPr marL="228600" lvl="0">
              <a:buNone/>
            </a:pPr>
            <a:r>
              <a:rPr lang="sl-SI" sz="2000" dirty="0">
                <a:solidFill>
                  <a:schemeClr val="tx1"/>
                </a:solidFill>
              </a:rPr>
              <a:t/>
            </a:r>
            <a:br>
              <a:rPr lang="sl-SI" sz="2000" dirty="0">
                <a:solidFill>
                  <a:schemeClr val="tx1"/>
                </a:solidFill>
              </a:rPr>
            </a:br>
            <a:endParaRPr lang="en" sz="2000" dirty="0"/>
          </a:p>
        </p:txBody>
      </p:sp>
    </p:spTree>
    <p:extLst>
      <p:ext uri="{BB962C8B-B14F-4D97-AF65-F5344CB8AC3E}">
        <p14:creationId xmlns:p14="http://schemas.microsoft.com/office/powerpoint/2010/main" val="7890889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86150" y="410826"/>
            <a:ext cx="7571700" cy="9368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sl-SI" dirty="0" smtClean="0"/>
              <a:t>Prevalencija i životni tijek</a:t>
            </a:r>
            <a:endParaRPr lang="en" dirty="0"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22% opće populacije panični napad bez dijagnoze PP</a:t>
            </a:r>
          </a:p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Prevalencija tijekom života (lifetime) s ili bez agorafobije: 1 – 3%</a:t>
            </a:r>
            <a:endParaRPr lang="en" sz="2000" dirty="0"/>
          </a:p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Prevalencija tijekom 12-mjesečnog razdoblja: 0,5 – 1,5%</a:t>
            </a:r>
          </a:p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10% pojedinaca koji su upućeni na konzultacije zbog mentalnog zdravlja</a:t>
            </a:r>
          </a:p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10 – 30% pojedinaca koji dolaze u opće zdravstvene klinike</a:t>
            </a:r>
          </a:p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60% onih koji dolaze u kardiološke klinike</a:t>
            </a:r>
          </a:p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endParaRPr lang="sl-SI" sz="2000" dirty="0"/>
          </a:p>
          <a:p>
            <a:pPr marL="571500" lvl="0" indent="-342900">
              <a:buFont typeface="Arial" pitchFamily="34" charset="0"/>
              <a:buChar char="•"/>
            </a:pPr>
            <a:r>
              <a:rPr lang="sl-SI" sz="2000" dirty="0">
                <a:solidFill>
                  <a:schemeClr val="tx1"/>
                </a:solidFill>
              </a:rPr>
              <a:t>1/3 – ½  pojedinaca ispunjava kriterije za agorafobiju</a:t>
            </a:r>
            <a:endParaRPr lang="sl-SI" sz="2000" dirty="0" smtClean="0"/>
          </a:p>
          <a:p>
            <a:pPr marL="228600" lvl="0" rtl="0">
              <a:spcBef>
                <a:spcPts val="0"/>
              </a:spcBef>
              <a:buNone/>
            </a:pPr>
            <a:endParaRPr lang="sl-SI" sz="2000" dirty="0" smtClean="0"/>
          </a:p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/>
              <a:t>O</a:t>
            </a:r>
            <a:r>
              <a:rPr lang="sl-SI" sz="2000" dirty="0" smtClean="0"/>
              <a:t>mjer muškarci – žene kod paničnog poremećaja s agorafobijom je 1 : 2</a:t>
            </a:r>
          </a:p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endParaRPr lang="sl-SI" sz="2000" dirty="0"/>
          </a:p>
          <a:p>
            <a:pPr marL="571500" lvl="0" indent="-342900" rtl="0">
              <a:spcBef>
                <a:spcPts val="0"/>
              </a:spcBef>
              <a:buFont typeface="Arial" pitchFamily="34" charset="0"/>
              <a:buChar char="•"/>
            </a:pPr>
            <a:r>
              <a:rPr lang="sl-SI" sz="2000" dirty="0" smtClean="0"/>
              <a:t>Pojava prvog PN općenito u ranim 20-im godinama</a:t>
            </a:r>
            <a:endParaRPr lang="en" sz="2000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06505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6425</TotalTime>
  <Words>1331</Words>
  <Application>Microsoft Office PowerPoint</Application>
  <PresentationFormat>On-screen Show (4:3)</PresentationFormat>
  <Paragraphs>220</Paragraphs>
  <Slides>23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Roboto Slab</vt:lpstr>
      <vt:lpstr>Source Sans Pro</vt:lpstr>
      <vt:lpstr>Cordelia template</vt:lpstr>
      <vt:lpstr>Priroda paničnog poremećaja i načini procjene  Ivana Vusilović  Ožujak, 2016</vt:lpstr>
      <vt:lpstr>PP nije problem samo našeg doba</vt:lpstr>
      <vt:lpstr>Panični napad</vt:lpstr>
      <vt:lpstr>Simptomi paničnog napada</vt:lpstr>
      <vt:lpstr>A životinje?</vt:lpstr>
      <vt:lpstr>Dijagnostički kriteriji za panični poremećaj po DSM-IV</vt:lpstr>
      <vt:lpstr>Panični poremećaj</vt:lpstr>
      <vt:lpstr>Agorafobija</vt:lpstr>
      <vt:lpstr>Prevalencija i životni tijek</vt:lpstr>
      <vt:lpstr>Komorbiditet</vt:lpstr>
      <vt:lpstr>Diferencijalna dijagnoza</vt:lpstr>
      <vt:lpstr>Biološki i okolinski činitelji</vt:lpstr>
      <vt:lpstr>Evolucijski modeli</vt:lpstr>
      <vt:lpstr>Bihevioralni činitelji</vt:lpstr>
      <vt:lpstr>Kognitivno-bihevioralni model PP i agorafobije</vt:lpstr>
      <vt:lpstr>Kognitivni činitelji</vt:lpstr>
      <vt:lpstr>Primjeri kognitivnih distorzija kod PP</vt:lpstr>
      <vt:lpstr>Predisponirajući (dugoročni) činitelji</vt:lpstr>
      <vt:lpstr>Precipitirajući (kratkoročni) činitelji</vt:lpstr>
      <vt:lpstr>Održavajući činitelji</vt:lpstr>
      <vt:lpstr>Procjena</vt:lpstr>
      <vt:lpstr>Procjena</vt:lpstr>
      <vt:lpstr>Literatura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Ivana</dc:creator>
  <cp:lastModifiedBy>Ivana</cp:lastModifiedBy>
  <cp:revision>69</cp:revision>
  <dcterms:modified xsi:type="dcterms:W3CDTF">2016-03-06T19:43:56Z</dcterms:modified>
</cp:coreProperties>
</file>