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94" r:id="rId5"/>
    <p:sldId id="260" r:id="rId6"/>
    <p:sldId id="259" r:id="rId7"/>
    <p:sldId id="262" r:id="rId8"/>
    <p:sldId id="266" r:id="rId9"/>
    <p:sldId id="265" r:id="rId10"/>
    <p:sldId id="269" r:id="rId11"/>
    <p:sldId id="263" r:id="rId12"/>
    <p:sldId id="267" r:id="rId13"/>
    <p:sldId id="271" r:id="rId14"/>
    <p:sldId id="273" r:id="rId15"/>
    <p:sldId id="279" r:id="rId16"/>
    <p:sldId id="280" r:id="rId17"/>
    <p:sldId id="275" r:id="rId18"/>
    <p:sldId id="261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1" r:id="rId29"/>
    <p:sldId id="292" r:id="rId30"/>
    <p:sldId id="293" r:id="rId31"/>
    <p:sldId id="311" r:id="rId32"/>
    <p:sldId id="310" r:id="rId33"/>
    <p:sldId id="308" r:id="rId34"/>
    <p:sldId id="309" r:id="rId35"/>
    <p:sldId id="307" r:id="rId36"/>
    <p:sldId id="306" r:id="rId37"/>
    <p:sldId id="305" r:id="rId38"/>
    <p:sldId id="304" r:id="rId39"/>
    <p:sldId id="295" r:id="rId40"/>
    <p:sldId id="303" r:id="rId41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7" d="100"/>
          <a:sy n="97" d="100"/>
        </p:scale>
        <p:origin x="-19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23.9.2017.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9BAC5-BF17-4E43-A8AE-254495DDEE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42654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23.9.2017.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FDA0F-83A1-4BC7-A273-0676CAC455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640291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FDA0F-83A1-4BC7-A273-0676CAC4559E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23.9.2017.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1645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Problem Solving </a:t>
            </a:r>
            <a:r>
              <a:rPr lang="en-GB" dirty="0" err="1" smtClean="0"/>
              <a:t>tehnike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KBT </a:t>
            </a:r>
            <a:r>
              <a:rPr lang="en-GB" dirty="0" err="1" smtClean="0"/>
              <a:t>radionica</a:t>
            </a:r>
            <a:r>
              <a:rPr lang="en-GB" dirty="0" smtClean="0"/>
              <a:t> 23.09.2017.</a:t>
            </a:r>
          </a:p>
          <a:p>
            <a:r>
              <a:rPr lang="en-GB" dirty="0" smtClean="0"/>
              <a:t>Irena </a:t>
            </a:r>
            <a:r>
              <a:rPr lang="en-GB" dirty="0" err="1" smtClean="0"/>
              <a:t>Burazin</a:t>
            </a:r>
            <a:r>
              <a:rPr lang="en-GB" dirty="0" smtClean="0"/>
              <a:t>, </a:t>
            </a:r>
            <a:r>
              <a:rPr lang="en-GB" dirty="0" err="1" smtClean="0"/>
              <a:t>grupa</a:t>
            </a:r>
            <a:r>
              <a:rPr lang="en-GB" dirty="0" smtClean="0"/>
              <a:t> 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833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Vrste problema za primjenu ps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</a:t>
            </a:r>
            <a:r>
              <a:rPr lang="hr-HR" dirty="0" err="1" smtClean="0"/>
              <a:t>ubitak</a:t>
            </a:r>
            <a:r>
              <a:rPr lang="hr-HR" dirty="0" smtClean="0"/>
              <a:t> ili strah od gubitka (važnog odnosa, statusa...)</a:t>
            </a:r>
          </a:p>
          <a:p>
            <a:r>
              <a:rPr lang="en-GB" dirty="0"/>
              <a:t>B</a:t>
            </a:r>
            <a:r>
              <a:rPr lang="hr-HR" dirty="0" err="1" smtClean="0"/>
              <a:t>račni</a:t>
            </a:r>
            <a:r>
              <a:rPr lang="hr-HR" dirty="0" smtClean="0"/>
              <a:t> problemi</a:t>
            </a:r>
          </a:p>
          <a:p>
            <a:r>
              <a:rPr lang="en-GB" dirty="0"/>
              <a:t>P</a:t>
            </a:r>
            <a:r>
              <a:rPr lang="hr-HR" dirty="0" err="1" smtClean="0"/>
              <a:t>roblemi</a:t>
            </a:r>
            <a:r>
              <a:rPr lang="hr-HR" dirty="0" smtClean="0"/>
              <a:t> na poslu</a:t>
            </a:r>
          </a:p>
          <a:p>
            <a:r>
              <a:rPr lang="en-GB" dirty="0"/>
              <a:t>P</a:t>
            </a:r>
            <a:r>
              <a:rPr lang="hr-HR" dirty="0" err="1" smtClean="0"/>
              <a:t>roblemi</a:t>
            </a:r>
            <a:r>
              <a:rPr lang="hr-HR" dirty="0" smtClean="0"/>
              <a:t> u učenju</a:t>
            </a:r>
          </a:p>
          <a:p>
            <a:r>
              <a:rPr lang="en-GB" dirty="0"/>
              <a:t>P</a:t>
            </a:r>
            <a:r>
              <a:rPr lang="hr-HR" dirty="0" err="1" smtClean="0"/>
              <a:t>roblemi</a:t>
            </a:r>
            <a:r>
              <a:rPr lang="hr-HR" dirty="0" smtClean="0"/>
              <a:t> vezani uz brigu o djeci</a:t>
            </a:r>
          </a:p>
          <a:p>
            <a:r>
              <a:rPr lang="en-GB" dirty="0"/>
              <a:t>S</a:t>
            </a:r>
            <a:r>
              <a:rPr lang="hr-HR" dirty="0" smtClean="0"/>
              <a:t>uočavanja (s tjelesnom ili psihičkom bolešću, sa dosadom...)</a:t>
            </a:r>
          </a:p>
          <a:p>
            <a:r>
              <a:rPr lang="en-GB" dirty="0"/>
              <a:t>S</a:t>
            </a:r>
            <a:r>
              <a:rPr lang="hr-HR" dirty="0" err="1" smtClean="0"/>
              <a:t>ituacije</a:t>
            </a:r>
            <a:r>
              <a:rPr lang="hr-HR" dirty="0" smtClean="0"/>
              <a:t> u kojima treba donijeti važan izbor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739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-</a:t>
            </a:r>
            <a:r>
              <a:rPr lang="hr-HR" dirty="0" smtClean="0"/>
              <a:t>problem </a:t>
            </a:r>
            <a:r>
              <a:rPr lang="hr-HR" dirty="0"/>
              <a:t>koji se može specificirati (jasno definiran, usuglašeni stavovi terapeuta i klijenta)</a:t>
            </a:r>
          </a:p>
          <a:p>
            <a:endParaRPr lang="en-GB" dirty="0" smtClean="0"/>
          </a:p>
          <a:p>
            <a:r>
              <a:rPr lang="en-GB" dirty="0" smtClean="0"/>
              <a:t>-</a:t>
            </a:r>
            <a:r>
              <a:rPr lang="hr-HR" dirty="0" smtClean="0"/>
              <a:t>realistični </a:t>
            </a:r>
            <a:r>
              <a:rPr lang="hr-HR" dirty="0"/>
              <a:t>ciljevi klijenta</a:t>
            </a:r>
          </a:p>
          <a:p>
            <a:endParaRPr lang="en-GB" dirty="0" smtClean="0"/>
          </a:p>
          <a:p>
            <a:r>
              <a:rPr lang="en-GB" dirty="0" smtClean="0"/>
              <a:t>-</a:t>
            </a:r>
            <a:r>
              <a:rPr lang="hr-HR" dirty="0" smtClean="0"/>
              <a:t>odsustvo </a:t>
            </a:r>
            <a:r>
              <a:rPr lang="hr-HR" dirty="0"/>
              <a:t>ozbiljne akutne psihijatrijske bolesti</a:t>
            </a:r>
          </a:p>
          <a:p>
            <a:endParaRPr lang="en-GB" dirty="0" smtClean="0"/>
          </a:p>
          <a:p>
            <a:r>
              <a:rPr lang="en-GB" dirty="0" smtClean="0"/>
              <a:t>-</a:t>
            </a:r>
            <a:r>
              <a:rPr lang="hr-HR" dirty="0" smtClean="0"/>
              <a:t>slaganje </a:t>
            </a:r>
            <a:r>
              <a:rPr lang="hr-HR" dirty="0"/>
              <a:t>u vezi terapijskog ugovora (priroda i ciljevi </a:t>
            </a:r>
            <a:r>
              <a:rPr lang="hr-HR" dirty="0" smtClean="0"/>
              <a:t>PS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Zahtjevi za pst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07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680068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koraci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42984"/>
            <a:ext cx="7239000" cy="5312752"/>
          </a:xfrm>
        </p:spPr>
        <p:txBody>
          <a:bodyPr>
            <a:normAutofit fontScale="92500" lnSpcReduction="10000"/>
          </a:bodyPr>
          <a:lstStyle/>
          <a:p>
            <a:r>
              <a:rPr lang="en-GB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</a:t>
            </a:r>
            <a:r>
              <a:rPr lang="hr-HR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dentificiranje</a:t>
            </a:r>
            <a:r>
              <a:rPr lang="hr-HR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problema </a:t>
            </a:r>
          </a:p>
          <a:p>
            <a:pPr lvl="2">
              <a:buNone/>
            </a:pPr>
            <a:r>
              <a:rPr lang="hr-HR" dirty="0" smtClean="0"/>
              <a:t>-</a:t>
            </a:r>
            <a:r>
              <a:rPr lang="hr-HR" sz="1500" dirty="0" smtClean="0"/>
              <a:t>jasno definirati probleme, napraviti popis </a:t>
            </a:r>
          </a:p>
          <a:p>
            <a:pPr lvl="2">
              <a:buNone/>
            </a:pPr>
            <a:r>
              <a:rPr lang="hr-HR" sz="1500" dirty="0" smtClean="0"/>
              <a:t>-uz pomoć DZ (dnevnik, samomotrenje)</a:t>
            </a:r>
          </a:p>
          <a:p>
            <a:endParaRPr lang="en-GB" dirty="0" smtClean="0"/>
          </a:p>
          <a:p>
            <a:r>
              <a:rPr lang="en-GB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</a:t>
            </a:r>
            <a:r>
              <a:rPr lang="hr-HR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dentificiranje</a:t>
            </a:r>
            <a:r>
              <a:rPr lang="hr-HR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pacijentovih resursa </a:t>
            </a:r>
          </a:p>
          <a:p>
            <a:pPr lvl="2">
              <a:buNone/>
            </a:pPr>
            <a:r>
              <a:rPr lang="hr-HR" dirty="0" smtClean="0"/>
              <a:t>-</a:t>
            </a:r>
            <a:r>
              <a:rPr lang="hr-HR" sz="1500" dirty="0" smtClean="0"/>
              <a:t>osobni kapacitet, prethodno rješavanje problema u životu, podrška okoline</a:t>
            </a:r>
          </a:p>
          <a:p>
            <a:endParaRPr lang="en-GB" u="sng" dirty="0" smtClean="0"/>
          </a:p>
          <a:p>
            <a:r>
              <a:rPr lang="en-GB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</a:t>
            </a:r>
            <a:r>
              <a:rPr lang="hr-HR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rocjena</a:t>
            </a:r>
            <a:r>
              <a:rPr lang="hr-HR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primjerenosti PS </a:t>
            </a:r>
          </a:p>
          <a:p>
            <a:pPr lvl="2">
              <a:buNone/>
            </a:pPr>
            <a:r>
              <a:rPr lang="hr-HR" sz="1700" dirty="0" smtClean="0"/>
              <a:t>(klijent i terapeut jednako odgovorni)</a:t>
            </a:r>
          </a:p>
          <a:p>
            <a:endParaRPr lang="en-GB" u="sng" dirty="0" smtClean="0"/>
          </a:p>
          <a:p>
            <a:r>
              <a:rPr lang="en-GB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</a:t>
            </a:r>
            <a:r>
              <a:rPr lang="hr-HR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ogovor</a:t>
            </a:r>
            <a:r>
              <a:rPr lang="hr-HR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o praktičnim aspektima </a:t>
            </a:r>
          </a:p>
          <a:p>
            <a:pPr lvl="2">
              <a:buNone/>
            </a:pPr>
            <a:r>
              <a:rPr lang="hr-HR" sz="1700" dirty="0" smtClean="0"/>
              <a:t>(sudionici u procesu, broj seansi, duljina trajanja...)</a:t>
            </a:r>
          </a:p>
          <a:p>
            <a:endParaRPr lang="en-GB" u="sng" dirty="0" smtClean="0"/>
          </a:p>
          <a:p>
            <a:r>
              <a:rPr lang="en-GB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</a:t>
            </a:r>
            <a:r>
              <a:rPr lang="hr-HR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klapanje terapijskog ugovora</a:t>
            </a:r>
          </a:p>
          <a:p>
            <a:endParaRPr lang="hr-HR" dirty="0" smtClean="0"/>
          </a:p>
          <a:p>
            <a:pPr>
              <a:buNone/>
            </a:pP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6583" y="32004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56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322878"/>
          </a:xfrm>
        </p:spPr>
        <p:txBody>
          <a:bodyPr>
            <a:normAutofit fontScale="90000"/>
          </a:bodyPr>
          <a:lstStyle/>
          <a:p>
            <a:r>
              <a:rPr lang="en-GB" cap="none" spc="0" dirty="0" err="1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Ciljevi</a:t>
            </a:r>
            <a:r>
              <a:rPr lang="en-GB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endParaRPr lang="hr-H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9" y="642918"/>
            <a:ext cx="8395952" cy="5513183"/>
          </a:xfrm>
        </p:spPr>
        <p:txBody>
          <a:bodyPr>
            <a:normAutofit/>
          </a:bodyPr>
          <a:lstStyle/>
          <a:p>
            <a:endParaRPr lang="en-GB" b="1" dirty="0" smtClean="0"/>
          </a:p>
          <a:p>
            <a:r>
              <a:rPr lang="en-GB" b="1" dirty="0" smtClean="0"/>
              <a:t>O</a:t>
            </a:r>
            <a:r>
              <a:rPr lang="hr-HR" b="1" dirty="0" err="1" smtClean="0"/>
              <a:t>visno</a:t>
            </a:r>
            <a:r>
              <a:rPr lang="hr-HR" b="1" dirty="0" smtClean="0"/>
              <a:t> o vrsti problema:</a:t>
            </a:r>
          </a:p>
          <a:p>
            <a:endParaRPr lang="hr-HR" u="sng" dirty="0" smtClean="0"/>
          </a:p>
          <a:p>
            <a:r>
              <a:rPr lang="hr-HR" u="sng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poboljšanje situacije </a:t>
            </a:r>
            <a:r>
              <a:rPr lang="hr-HR" dirty="0" smtClean="0"/>
              <a:t>(uklanjanje nepoželjnog stanja, postizanje nekog cilja, razrješenje konflikta...)         </a:t>
            </a:r>
            <a:r>
              <a:rPr lang="hr-HR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ORIJENTACIJA NA PROBLEM</a:t>
            </a:r>
            <a:endParaRPr lang="hr-HR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en-GB" u="sng" dirty="0" smtClean="0"/>
          </a:p>
          <a:p>
            <a:pPr marL="0" indent="0">
              <a:buNone/>
            </a:pPr>
            <a:r>
              <a:rPr lang="hr-HR" u="sng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redukcija emocionalnog distresa </a:t>
            </a:r>
            <a:r>
              <a:rPr lang="hr-HR" dirty="0" smtClean="0"/>
              <a:t>prouzročenog situacijom (prihvaćanje problema, tolerancija, pozitivno sagledavanje problema, redukcija fizičke tenzije)            </a:t>
            </a:r>
            <a:r>
              <a:rPr lang="hr-HR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ORIJENTACIJA NA EMOCIJE</a:t>
            </a:r>
          </a:p>
          <a:p>
            <a:pPr>
              <a:buNone/>
            </a:pPr>
            <a:r>
              <a:rPr lang="hr-HR" dirty="0" smtClean="0"/>
              <a:t>                          </a:t>
            </a:r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7376243" y="2398792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ight Arrow 4"/>
          <p:cNvSpPr/>
          <p:nvPr/>
        </p:nvSpPr>
        <p:spPr>
          <a:xfrm>
            <a:off x="5775639" y="4260692"/>
            <a:ext cx="78581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441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TeorijSKA PODLOGA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2 modela</a:t>
            </a:r>
            <a:r>
              <a:rPr lang="hr-HR" dirty="0" smtClean="0"/>
              <a:t>:</a:t>
            </a:r>
          </a:p>
          <a:p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sz="2800" b="1" dirty="0">
                <a:solidFill>
                  <a:schemeClr val="accent1">
                    <a:lumMod val="75000"/>
                  </a:schemeClr>
                </a:solidFill>
              </a:rPr>
              <a:t>SOCIJALNI MODEL PS</a:t>
            </a:r>
          </a:p>
          <a:p>
            <a:pPr marL="514350" indent="-514350">
              <a:buFont typeface="+mj-lt"/>
              <a:buAutoNum type="arabicPeriod"/>
            </a:pPr>
            <a:endParaRPr lang="hr-HR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r-HR" sz="2800" b="1" dirty="0">
                <a:solidFill>
                  <a:schemeClr val="accent1">
                    <a:lumMod val="75000"/>
                  </a:schemeClr>
                </a:solidFill>
              </a:rPr>
              <a:t>RELACIJSKI / PS MODEL STRESA I DOBROBITI</a:t>
            </a:r>
          </a:p>
        </p:txBody>
      </p:sp>
    </p:spTree>
    <p:extLst>
      <p:ext uri="{BB962C8B-B14F-4D97-AF65-F5344CB8AC3E}">
        <p14:creationId xmlns:p14="http://schemas.microsoft.com/office/powerpoint/2010/main" val="156012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Teorijska podloga – </a:t>
            </a:r>
            <a:b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glavne ps dimenzije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ORIJENTACIJA NA PROBLEM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a) </a:t>
            </a:r>
            <a:r>
              <a:rPr lang="hr-HR" b="1" u="sng" dirty="0" smtClean="0">
                <a:solidFill>
                  <a:schemeClr val="accent1">
                    <a:lumMod val="75000"/>
                  </a:schemeClr>
                </a:solidFill>
              </a:rPr>
              <a:t>pozitivna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     - problem je izazov, rješiv vlastitim sposobnostima, koji ne treba izbjegavati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     - za uspjeh je potrebno vrijeme i trud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b) </a:t>
            </a:r>
            <a:r>
              <a:rPr lang="hr-HR" b="1" u="sng" dirty="0" smtClean="0">
                <a:solidFill>
                  <a:schemeClr val="accent1">
                    <a:lumMod val="75000"/>
                  </a:schemeClr>
                </a:solidFill>
              </a:rPr>
              <a:t>negativna </a:t>
            </a:r>
            <a:endParaRPr lang="hr-H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     - problem je prijetnja dobrobiti, sumnja u vlastite sposobnosti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     - emocionalna uzrujanost</a:t>
            </a:r>
            <a:endParaRPr lang="hr-HR" b="1" u="sng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21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Teorijska podloga – </a:t>
            </a:r>
            <a:b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glavne ps dimenzije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2. STIL RJEŠAVANJA PROBLEMA</a:t>
            </a:r>
          </a:p>
          <a:p>
            <a:pPr marL="749808" lvl="1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49808" lvl="1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RACIONALN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I – racionalna, namjerna i sustavna primjena PS vještina</a:t>
            </a:r>
          </a:p>
          <a:p>
            <a:pPr marL="749808" lvl="1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49808" lvl="1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IMPULZIVN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I – ograničena, impulzivna i ne do kraja razrađena primjena PS strategija (često se ide sa prvim rješenjem)</a:t>
            </a: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49808" lvl="1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hr-HR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49808" lvl="1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IZBJEGAVJUĆ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– prokrastinacija, pasivnost, ovisnost, izbjegavanje problema ili prebacivanje na nekog drugog</a:t>
            </a:r>
          </a:p>
          <a:p>
            <a:pPr marL="749808" lvl="1" indent="-45720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/>
              <a:t>    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9295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1. SOCIJALNI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/INTERPERSONALNI 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 PS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</a:t>
            </a:r>
            <a:r>
              <a:rPr lang="hr-HR" dirty="0" err="1" smtClean="0"/>
              <a:t>amousmjeravajući</a:t>
            </a:r>
            <a:r>
              <a:rPr lang="hr-HR" dirty="0" smtClean="0"/>
              <a:t> KB proces pomoću kojeg pojedinac/par/grupa nastoje otkriti učinkovita rješenja za specifične probleme svakodnevnog života</a:t>
            </a:r>
          </a:p>
          <a:p>
            <a:endParaRPr lang="hr-HR" dirty="0" smtClean="0"/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hr-HR" dirty="0" err="1" smtClean="0">
                <a:solidFill>
                  <a:schemeClr val="accent1">
                    <a:lumMod val="75000"/>
                  </a:schemeClr>
                </a:solidFill>
              </a:rPr>
              <a:t>iljevi</a:t>
            </a:r>
            <a:r>
              <a:rPr lang="hr-HR" dirty="0" smtClean="0"/>
              <a:t>: - poboljšanje problemne situacije</a:t>
            </a:r>
          </a:p>
          <a:p>
            <a:pPr>
              <a:buNone/>
            </a:pPr>
            <a:r>
              <a:rPr lang="hr-HR" dirty="0" smtClean="0"/>
              <a:t>              - redukcija ili modifikacija negat. </a:t>
            </a:r>
          </a:p>
          <a:p>
            <a:pPr>
              <a:buNone/>
            </a:pPr>
            <a:r>
              <a:rPr lang="hr-HR" dirty="0" smtClean="0"/>
              <a:t>                emocija prouzročenih situacijom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8955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1-SOCIJALNI  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kognitivni</a:t>
            </a:r>
            <a:r>
              <a:rPr lang="en-GB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model 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kod</a:t>
            </a:r>
            <a:r>
              <a:rPr lang="en-GB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PS –A</a:t>
            </a: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Potrebne</a:t>
            </a:r>
            <a:r>
              <a:rPr lang="en-GB" dirty="0" smtClean="0"/>
              <a:t> </a:t>
            </a:r>
            <a:r>
              <a:rPr lang="en-GB" dirty="0" err="1" smtClean="0"/>
              <a:t>vještine</a:t>
            </a:r>
            <a:r>
              <a:rPr lang="en-GB" dirty="0" smtClean="0"/>
              <a:t>:</a:t>
            </a:r>
          </a:p>
          <a:p>
            <a:r>
              <a:rPr lang="en-GB" dirty="0" smtClean="0"/>
              <a:t>1) </a:t>
            </a:r>
            <a:r>
              <a:rPr lang="en-GB" sz="1600" dirty="0" err="1" smtClean="0"/>
              <a:t>osjetljivost</a:t>
            </a:r>
            <a:r>
              <a:rPr lang="en-GB" sz="1600" dirty="0" smtClean="0"/>
              <a:t> </a:t>
            </a:r>
            <a:r>
              <a:rPr lang="en-GB" sz="1600" dirty="0" err="1" smtClean="0"/>
              <a:t>za</a:t>
            </a:r>
            <a:r>
              <a:rPr lang="en-GB" sz="1600" dirty="0" smtClean="0"/>
              <a:t> </a:t>
            </a:r>
            <a:r>
              <a:rPr lang="en-GB" sz="1600" dirty="0" err="1" smtClean="0"/>
              <a:t>interpersonalne</a:t>
            </a:r>
            <a:r>
              <a:rPr lang="en-GB" sz="1600" dirty="0" smtClean="0"/>
              <a:t> </a:t>
            </a:r>
            <a:r>
              <a:rPr lang="en-GB" sz="1600" dirty="0" err="1" smtClean="0"/>
              <a:t>odnose</a:t>
            </a:r>
            <a:endParaRPr lang="en-GB" sz="1600" dirty="0" smtClean="0"/>
          </a:p>
          <a:p>
            <a:r>
              <a:rPr lang="en-GB" dirty="0" smtClean="0"/>
              <a:t>2) </a:t>
            </a:r>
            <a:r>
              <a:rPr lang="en-GB" sz="1600" dirty="0" err="1" smtClean="0"/>
              <a:t>analitičko</a:t>
            </a:r>
            <a:r>
              <a:rPr lang="en-GB" sz="1600" dirty="0" smtClean="0"/>
              <a:t> </a:t>
            </a:r>
            <a:r>
              <a:rPr lang="en-GB" sz="1600" dirty="0" err="1" smtClean="0"/>
              <a:t>razmišljanje</a:t>
            </a:r>
            <a:r>
              <a:rPr lang="en-GB" sz="1600" dirty="0" smtClean="0"/>
              <a:t> </a:t>
            </a:r>
            <a:r>
              <a:rPr lang="en-GB" dirty="0" smtClean="0"/>
              <a:t>– </a:t>
            </a:r>
            <a:r>
              <a:rPr lang="en-GB" sz="1600" dirty="0" err="1" smtClean="0"/>
              <a:t>sposobnost</a:t>
            </a:r>
            <a:r>
              <a:rPr lang="en-GB" sz="1600" dirty="0" smtClean="0"/>
              <a:t> </a:t>
            </a:r>
            <a:r>
              <a:rPr lang="en-GB" sz="1600" dirty="0" err="1" smtClean="0"/>
              <a:t>razumijevanja</a:t>
            </a:r>
            <a:r>
              <a:rPr lang="en-GB" sz="1600" dirty="0" smtClean="0"/>
              <a:t> </a:t>
            </a:r>
            <a:r>
              <a:rPr lang="en-GB" sz="1600" dirty="0" err="1" smtClean="0"/>
              <a:t>misli</a:t>
            </a:r>
            <a:r>
              <a:rPr lang="en-GB" sz="1600" dirty="0" smtClean="0"/>
              <a:t>, </a:t>
            </a:r>
            <a:r>
              <a:rPr lang="en-GB" sz="1600" dirty="0" err="1" smtClean="0"/>
              <a:t>aktivnosti</a:t>
            </a:r>
            <a:r>
              <a:rPr lang="en-GB" sz="1600" dirty="0" smtClean="0"/>
              <a:t> I </a:t>
            </a:r>
            <a:r>
              <a:rPr lang="en-GB" sz="1600" dirty="0" err="1" smtClean="0"/>
              <a:t>osjećaja</a:t>
            </a:r>
            <a:r>
              <a:rPr lang="en-GB" sz="1600" dirty="0" smtClean="0"/>
              <a:t> u </a:t>
            </a:r>
            <a:r>
              <a:rPr lang="en-GB" sz="1600" dirty="0" err="1" smtClean="0"/>
              <a:t>skladu</a:t>
            </a:r>
            <a:r>
              <a:rPr lang="en-GB" sz="1600" dirty="0" smtClean="0"/>
              <a:t> </a:t>
            </a:r>
            <a:r>
              <a:rPr lang="en-GB" sz="1600" dirty="0" err="1" smtClean="0"/>
              <a:t>sa</a:t>
            </a:r>
            <a:r>
              <a:rPr lang="en-GB" sz="1600" dirty="0" smtClean="0"/>
              <a:t> </a:t>
            </a:r>
            <a:r>
              <a:rPr lang="en-GB" sz="1600" dirty="0" err="1" smtClean="0"/>
              <a:t>predhodnim</a:t>
            </a:r>
            <a:r>
              <a:rPr lang="en-GB" sz="1600" dirty="0" smtClean="0"/>
              <a:t> </a:t>
            </a:r>
            <a:r>
              <a:rPr lang="en-GB" sz="1600" dirty="0" err="1" smtClean="0"/>
              <a:t>iskustvima</a:t>
            </a:r>
            <a:r>
              <a:rPr lang="en-GB" sz="1600" dirty="0" smtClean="0"/>
              <a:t> </a:t>
            </a:r>
            <a:r>
              <a:rPr lang="en-GB" sz="1600" dirty="0" err="1" smtClean="0"/>
              <a:t>osobe</a:t>
            </a:r>
            <a:endParaRPr lang="en-GB" sz="1600" dirty="0" smtClean="0"/>
          </a:p>
          <a:p>
            <a:r>
              <a:rPr lang="en-GB" sz="1600" dirty="0" smtClean="0"/>
              <a:t>3) </a:t>
            </a:r>
            <a:r>
              <a:rPr lang="en-GB" sz="1800" dirty="0" err="1" smtClean="0"/>
              <a:t>analitičko</a:t>
            </a:r>
            <a:r>
              <a:rPr lang="en-GB" sz="1800" dirty="0" smtClean="0"/>
              <a:t> </a:t>
            </a:r>
            <a:r>
              <a:rPr lang="en-GB" sz="1800" dirty="0" err="1" smtClean="0"/>
              <a:t>zaključivanje</a:t>
            </a:r>
            <a:r>
              <a:rPr lang="en-GB" sz="1800" dirty="0" smtClean="0"/>
              <a:t>- </a:t>
            </a:r>
            <a:r>
              <a:rPr lang="en-GB" sz="1600" dirty="0" err="1" smtClean="0"/>
              <a:t>svijest</a:t>
            </a:r>
            <a:r>
              <a:rPr lang="en-GB" sz="1600" dirty="0" smtClean="0"/>
              <a:t> o tome da </a:t>
            </a:r>
            <a:r>
              <a:rPr lang="en-GB" sz="1600" dirty="0" err="1" smtClean="0"/>
              <a:t>socijalno</a:t>
            </a:r>
            <a:r>
              <a:rPr lang="en-GB" sz="1600" dirty="0" smtClean="0"/>
              <a:t> </a:t>
            </a:r>
            <a:r>
              <a:rPr lang="en-GB" sz="1600" dirty="0" err="1" smtClean="0"/>
              <a:t>ponašanje</a:t>
            </a:r>
            <a:r>
              <a:rPr lang="en-GB" sz="1600" dirty="0" smtClean="0"/>
              <a:t> </a:t>
            </a:r>
            <a:r>
              <a:rPr lang="en-GB" sz="1600" dirty="0" err="1" smtClean="0"/>
              <a:t>utjeće</a:t>
            </a:r>
            <a:r>
              <a:rPr lang="en-GB" sz="1600" dirty="0" smtClean="0"/>
              <a:t> </a:t>
            </a:r>
            <a:r>
              <a:rPr lang="en-GB" sz="1600" dirty="0" err="1" smtClean="0"/>
              <a:t>na</a:t>
            </a:r>
            <a:r>
              <a:rPr lang="en-GB" sz="1600" dirty="0" smtClean="0"/>
              <a:t> </a:t>
            </a:r>
            <a:r>
              <a:rPr lang="en-GB" sz="1600" dirty="0" err="1" smtClean="0"/>
              <a:t>osobu</a:t>
            </a:r>
            <a:r>
              <a:rPr lang="en-GB" sz="1600" dirty="0" smtClean="0"/>
              <a:t> I </a:t>
            </a:r>
            <a:r>
              <a:rPr lang="en-GB" sz="1600" dirty="0" err="1" smtClean="0"/>
              <a:t>okolinu</a:t>
            </a:r>
            <a:endParaRPr lang="en-GB" sz="1600" dirty="0" smtClean="0"/>
          </a:p>
          <a:p>
            <a:r>
              <a:rPr lang="en-GB" sz="1600" dirty="0" smtClean="0"/>
              <a:t>4) </a:t>
            </a:r>
            <a:r>
              <a:rPr lang="en-GB" sz="1600" dirty="0" err="1" smtClean="0"/>
              <a:t>alternativno</a:t>
            </a:r>
            <a:r>
              <a:rPr lang="en-GB" sz="1600" dirty="0" smtClean="0"/>
              <a:t> </a:t>
            </a:r>
            <a:r>
              <a:rPr lang="en-GB" sz="1600" dirty="0" err="1" smtClean="0"/>
              <a:t>razmišljanje-sposobnost</a:t>
            </a:r>
            <a:r>
              <a:rPr lang="en-GB" sz="1600" dirty="0" smtClean="0"/>
              <a:t> </a:t>
            </a:r>
            <a:r>
              <a:rPr lang="en-GB" sz="1600" dirty="0" err="1" smtClean="0"/>
              <a:t>iznalaženja</a:t>
            </a:r>
            <a:r>
              <a:rPr lang="en-GB" sz="1600" dirty="0" smtClean="0"/>
              <a:t> </a:t>
            </a:r>
            <a:r>
              <a:rPr lang="en-GB" sz="1600" dirty="0" err="1" smtClean="0"/>
              <a:t>alt.rješenja</a:t>
            </a:r>
            <a:r>
              <a:rPr lang="en-GB" sz="1600" dirty="0" smtClean="0"/>
              <a:t> </a:t>
            </a:r>
            <a:r>
              <a:rPr lang="en-GB" sz="1600" dirty="0" err="1" smtClean="0"/>
              <a:t>za</a:t>
            </a:r>
            <a:r>
              <a:rPr lang="en-GB" sz="1600" dirty="0" smtClean="0"/>
              <a:t> </a:t>
            </a:r>
            <a:r>
              <a:rPr lang="en-GB" sz="1600" dirty="0" err="1" smtClean="0"/>
              <a:t>važnije</a:t>
            </a:r>
            <a:r>
              <a:rPr lang="en-GB" sz="1600" dirty="0" smtClean="0"/>
              <a:t> </a:t>
            </a:r>
            <a:r>
              <a:rPr lang="en-GB" sz="1600" dirty="0" err="1" smtClean="0"/>
              <a:t>probleme</a:t>
            </a:r>
            <a:endParaRPr lang="en-GB" sz="1600" dirty="0" smtClean="0"/>
          </a:p>
          <a:p>
            <a:r>
              <a:rPr lang="en-GB" sz="1600" dirty="0" smtClean="0"/>
              <a:t>5) </a:t>
            </a:r>
            <a:r>
              <a:rPr lang="en-GB" sz="1600" dirty="0" err="1" smtClean="0"/>
              <a:t>razmišljanje</a:t>
            </a:r>
            <a:r>
              <a:rPr lang="en-GB" sz="1600" dirty="0" smtClean="0"/>
              <a:t> </a:t>
            </a:r>
            <a:r>
              <a:rPr lang="en-GB" sz="1600" dirty="0" err="1" smtClean="0"/>
              <a:t>usmjereno</a:t>
            </a:r>
            <a:r>
              <a:rPr lang="en-GB" sz="1600" dirty="0" smtClean="0"/>
              <a:t> </a:t>
            </a:r>
            <a:r>
              <a:rPr lang="en-GB" sz="1600" dirty="0" err="1" smtClean="0"/>
              <a:t>cilju</a:t>
            </a:r>
            <a:r>
              <a:rPr lang="en-GB" sz="1600" dirty="0" smtClean="0"/>
              <a:t>- </a:t>
            </a:r>
            <a:r>
              <a:rPr lang="en-GB" sz="1600" dirty="0" err="1" smtClean="0"/>
              <a:t>sposobnost</a:t>
            </a:r>
            <a:r>
              <a:rPr lang="en-GB" sz="1600" dirty="0" smtClean="0"/>
              <a:t> </a:t>
            </a:r>
            <a:r>
              <a:rPr lang="en-GB" sz="1600" dirty="0" err="1" smtClean="0"/>
              <a:t>planiranja</a:t>
            </a:r>
            <a:r>
              <a:rPr lang="en-GB" sz="1600" dirty="0" smtClean="0"/>
              <a:t> </a:t>
            </a:r>
            <a:r>
              <a:rPr lang="en-GB" sz="1600" dirty="0" err="1" smtClean="0"/>
              <a:t>koraka</a:t>
            </a:r>
            <a:r>
              <a:rPr lang="en-GB" sz="1600" dirty="0" smtClean="0"/>
              <a:t>  u </a:t>
            </a:r>
            <a:r>
              <a:rPr lang="en-GB" sz="1600" dirty="0" err="1" smtClean="0"/>
              <a:t>postizanju</a:t>
            </a:r>
            <a:r>
              <a:rPr lang="en-GB" sz="1600" dirty="0" smtClean="0"/>
              <a:t> </a:t>
            </a:r>
            <a:r>
              <a:rPr lang="en-GB" sz="1600" dirty="0" err="1" smtClean="0"/>
              <a:t>zamišljenih</a:t>
            </a:r>
            <a:r>
              <a:rPr lang="en-GB" sz="1600" dirty="0" smtClean="0"/>
              <a:t> </a:t>
            </a:r>
            <a:r>
              <a:rPr lang="en-GB" sz="1600" dirty="0" err="1" smtClean="0"/>
              <a:t>ciljeva</a:t>
            </a:r>
            <a:endParaRPr lang="en-GB" sz="1600" dirty="0" smtClean="0"/>
          </a:p>
          <a:p>
            <a:r>
              <a:rPr lang="en-GB" sz="1600" dirty="0" smtClean="0"/>
              <a:t>6) </a:t>
            </a:r>
            <a:r>
              <a:rPr lang="en-GB" sz="1600" dirty="0" err="1" smtClean="0"/>
              <a:t>empatija</a:t>
            </a:r>
            <a:r>
              <a:rPr lang="en-GB" sz="1600" dirty="0" smtClean="0"/>
              <a:t> (perspective taking) –</a:t>
            </a:r>
            <a:r>
              <a:rPr lang="en-GB" sz="1600" dirty="0" err="1" smtClean="0"/>
              <a:t>sposobnost</a:t>
            </a:r>
            <a:r>
              <a:rPr lang="en-GB" sz="1600" dirty="0" smtClean="0"/>
              <a:t> </a:t>
            </a:r>
            <a:r>
              <a:rPr lang="en-GB" sz="1600" dirty="0" err="1" smtClean="0"/>
              <a:t>razumjevanja</a:t>
            </a:r>
            <a:r>
              <a:rPr lang="en-GB" sz="1600" dirty="0" smtClean="0"/>
              <a:t> </a:t>
            </a:r>
            <a:r>
              <a:rPr lang="en-GB" sz="1600" dirty="0" err="1" smtClean="0"/>
              <a:t>osjećaja</a:t>
            </a:r>
            <a:r>
              <a:rPr lang="en-GB" sz="1600" dirty="0" smtClean="0"/>
              <a:t>, </a:t>
            </a:r>
            <a:r>
              <a:rPr lang="en-GB" sz="1600" dirty="0" err="1" smtClean="0"/>
              <a:t>misli</a:t>
            </a:r>
            <a:r>
              <a:rPr lang="en-GB" sz="1600" dirty="0" smtClean="0"/>
              <a:t> I </a:t>
            </a:r>
            <a:r>
              <a:rPr lang="en-GB" sz="1600" dirty="0" err="1" smtClean="0"/>
              <a:t>motiva</a:t>
            </a:r>
            <a:r>
              <a:rPr lang="en-GB" sz="1600" dirty="0" smtClean="0"/>
              <a:t> </a:t>
            </a:r>
            <a:r>
              <a:rPr lang="en-GB" sz="1600" dirty="0" err="1" smtClean="0"/>
              <a:t>drugih</a:t>
            </a:r>
            <a:r>
              <a:rPr lang="en-GB" sz="1600" dirty="0" smtClean="0"/>
              <a:t> </a:t>
            </a:r>
            <a:r>
              <a:rPr lang="en-GB" sz="1600" dirty="0" err="1" smtClean="0"/>
              <a:t>osoba</a:t>
            </a:r>
            <a:endParaRPr lang="en-GB" sz="1600" dirty="0" smtClean="0"/>
          </a:p>
          <a:p>
            <a:endParaRPr lang="en-GB" sz="1600" dirty="0"/>
          </a:p>
          <a:p>
            <a:r>
              <a:rPr lang="en-GB" sz="1600" dirty="0" err="1" smtClean="0"/>
              <a:t>Tehnika</a:t>
            </a:r>
            <a:r>
              <a:rPr lang="en-GB" sz="1600" dirty="0" smtClean="0"/>
              <a:t> se </a:t>
            </a:r>
            <a:r>
              <a:rPr lang="en-GB" sz="1600" dirty="0" err="1" smtClean="0"/>
              <a:t>često</a:t>
            </a:r>
            <a:r>
              <a:rPr lang="en-GB" sz="1600" dirty="0" smtClean="0"/>
              <a:t> </a:t>
            </a:r>
            <a:r>
              <a:rPr lang="en-GB" sz="1600" dirty="0" err="1" smtClean="0"/>
              <a:t>koristi</a:t>
            </a:r>
            <a:r>
              <a:rPr lang="en-GB" sz="1600" dirty="0" smtClean="0"/>
              <a:t> u </a:t>
            </a:r>
            <a:r>
              <a:rPr lang="en-GB" sz="1600" dirty="0" err="1" smtClean="0"/>
              <a:t>liječenju</a:t>
            </a:r>
            <a:r>
              <a:rPr lang="en-GB" sz="1600" dirty="0" smtClean="0"/>
              <a:t> </a:t>
            </a:r>
            <a:r>
              <a:rPr lang="en-GB" sz="1600" dirty="0" err="1" smtClean="0"/>
              <a:t>ovisnosti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5439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2. Relacijski / Ps model stresa i dobrobiti - definicije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>
                <a:solidFill>
                  <a:schemeClr val="accent1">
                    <a:lumMod val="75000"/>
                  </a:schemeClr>
                </a:solidFill>
              </a:rPr>
              <a:t>STRES</a:t>
            </a:r>
            <a:r>
              <a:rPr lang="hr-HR" sz="2400" dirty="0"/>
              <a:t> </a:t>
            </a:r>
            <a:r>
              <a:rPr lang="hr-HR" sz="2400" dirty="0" smtClean="0"/>
              <a:t>– </a:t>
            </a:r>
            <a:r>
              <a:rPr lang="hr-HR" sz="2000" dirty="0" err="1" smtClean="0"/>
              <a:t>neg</a:t>
            </a:r>
            <a:r>
              <a:rPr lang="en-GB" sz="2000" dirty="0" err="1" smtClean="0"/>
              <a:t>ativna</a:t>
            </a:r>
            <a:r>
              <a:rPr lang="en-GB" sz="2000" dirty="0" smtClean="0"/>
              <a:t> </a:t>
            </a:r>
            <a:r>
              <a:rPr lang="hr-HR" sz="2000" dirty="0" smtClean="0"/>
              <a:t>afektivna </a:t>
            </a:r>
            <a:r>
              <a:rPr lang="hr-HR" sz="2000" dirty="0"/>
              <a:t>reakcija zasnovana na kognitivnoj procjeni situacije kao opasne i prijeteće; situacija nadilazi mogućnosti osobe da udovolji osobnim ili zahtjevima okoline</a:t>
            </a:r>
          </a:p>
          <a:p>
            <a:endParaRPr lang="hr-HR" sz="2400" dirty="0"/>
          </a:p>
          <a:p>
            <a:r>
              <a:rPr lang="hr-HR" sz="2400" dirty="0">
                <a:solidFill>
                  <a:schemeClr val="accent1">
                    <a:lumMod val="75000"/>
                  </a:schemeClr>
                </a:solidFill>
              </a:rPr>
              <a:t>STRESNI ŽIVOTNI DOGAĐAJI </a:t>
            </a:r>
            <a:endParaRPr lang="hr-HR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hr-HR" sz="2400" dirty="0"/>
              <a:t>   </a:t>
            </a:r>
            <a:r>
              <a:rPr lang="hr-HR" sz="2000" dirty="0"/>
              <a:t>- veliki negat.događaji (smrt bliske osobe, razvod, gubitak  posla...)</a:t>
            </a:r>
          </a:p>
          <a:p>
            <a:pPr>
              <a:buNone/>
            </a:pPr>
            <a:r>
              <a:rPr lang="hr-HR" sz="2000" dirty="0"/>
              <a:t>   - svakodnevni problemi </a:t>
            </a:r>
          </a:p>
        </p:txBody>
      </p:sp>
    </p:spTree>
    <p:extLst>
      <p:ext uri="{BB962C8B-B14F-4D97-AF65-F5344CB8AC3E}">
        <p14:creationId xmlns:p14="http://schemas.microsoft.com/office/powerpoint/2010/main" val="229952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Povijest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D</a:t>
            </a:r>
            <a:r>
              <a:rPr lang="en-GB" dirty="0" err="1" smtClean="0"/>
              <a:t>atira</a:t>
            </a:r>
            <a:r>
              <a:rPr lang="en-GB" dirty="0" smtClean="0"/>
              <a:t> od </a:t>
            </a:r>
            <a:r>
              <a:rPr lang="en-GB" dirty="0" err="1" smtClean="0"/>
              <a:t>kraja</a:t>
            </a:r>
            <a:r>
              <a:rPr lang="en-GB" dirty="0" smtClean="0"/>
              <a:t> 1960- </a:t>
            </a:r>
            <a:r>
              <a:rPr lang="en-GB" dirty="0" err="1" smtClean="0"/>
              <a:t>početka</a:t>
            </a:r>
            <a:r>
              <a:rPr lang="en-GB" dirty="0" smtClean="0"/>
              <a:t> 1970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jedna</a:t>
            </a:r>
            <a:r>
              <a:rPr lang="en-GB" dirty="0" smtClean="0"/>
              <a:t> od </a:t>
            </a:r>
            <a:r>
              <a:rPr lang="en-GB" dirty="0" err="1" smtClean="0"/>
              <a:t>potrebnih</a:t>
            </a:r>
            <a:r>
              <a:rPr lang="en-GB" dirty="0" smtClean="0"/>
              <a:t> </a:t>
            </a:r>
            <a:r>
              <a:rPr lang="en-GB" dirty="0" err="1" smtClean="0"/>
              <a:t>tehnika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području</a:t>
            </a:r>
            <a:r>
              <a:rPr lang="en-GB" dirty="0" smtClean="0"/>
              <a:t> </a:t>
            </a:r>
            <a:r>
              <a:rPr lang="en-GB" dirty="0" err="1" smtClean="0"/>
              <a:t>bihevioralnih</a:t>
            </a:r>
            <a:r>
              <a:rPr lang="en-GB" dirty="0" smtClean="0"/>
              <a:t> </a:t>
            </a:r>
            <a:r>
              <a:rPr lang="en-GB" dirty="0" err="1" smtClean="0"/>
              <a:t>promjena</a:t>
            </a:r>
            <a:r>
              <a:rPr lang="en-GB" dirty="0" smtClean="0"/>
              <a:t>/ </a:t>
            </a:r>
            <a:r>
              <a:rPr lang="en-GB" dirty="0" err="1" smtClean="0"/>
              <a:t>terapije</a:t>
            </a:r>
            <a:endParaRPr lang="en-GB" dirty="0" smtClean="0"/>
          </a:p>
          <a:p>
            <a:r>
              <a:rPr lang="en-GB" dirty="0" err="1" smtClean="0"/>
              <a:t>Jedan</a:t>
            </a:r>
            <a:r>
              <a:rPr lang="en-GB" dirty="0" smtClean="0"/>
              <a:t> od </a:t>
            </a:r>
            <a:r>
              <a:rPr lang="en-GB" dirty="0" err="1" smtClean="0"/>
              <a:t>ciljeva</a:t>
            </a:r>
            <a:r>
              <a:rPr lang="en-GB" dirty="0" smtClean="0"/>
              <a:t> bio je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postizanje</a:t>
            </a:r>
            <a:r>
              <a:rPr lang="en-GB" dirty="0" smtClean="0"/>
              <a:t> </a:t>
            </a:r>
            <a:r>
              <a:rPr lang="en-GB" dirty="0" err="1" smtClean="0"/>
              <a:t>poboljšanja</a:t>
            </a:r>
            <a:r>
              <a:rPr lang="en-GB" dirty="0" smtClean="0"/>
              <a:t> u </a:t>
            </a:r>
            <a:r>
              <a:rPr lang="en-GB" dirty="0" err="1" smtClean="0"/>
              <a:t>socijalnim</a:t>
            </a:r>
            <a:r>
              <a:rPr lang="en-GB" dirty="0" smtClean="0"/>
              <a:t> </a:t>
            </a:r>
            <a:r>
              <a:rPr lang="en-GB" dirty="0" err="1" smtClean="0"/>
              <a:t>interakcijama</a:t>
            </a:r>
            <a:r>
              <a:rPr lang="en-GB" dirty="0" smtClean="0"/>
              <a:t> </a:t>
            </a:r>
          </a:p>
          <a:p>
            <a:r>
              <a:rPr lang="en-GB" dirty="0" smtClean="0"/>
              <a:t>1976 </a:t>
            </a:r>
            <a:r>
              <a:rPr lang="en-GB" dirty="0" err="1" smtClean="0"/>
              <a:t>godine</a:t>
            </a:r>
            <a:r>
              <a:rPr lang="en-GB" dirty="0" smtClean="0"/>
              <a:t> </a:t>
            </a:r>
            <a:r>
              <a:rPr lang="en-GB" dirty="0" err="1" smtClean="0"/>
              <a:t>izdana</a:t>
            </a:r>
            <a:r>
              <a:rPr lang="en-GB" dirty="0" smtClean="0"/>
              <a:t> je </a:t>
            </a:r>
            <a:r>
              <a:rPr lang="en-GB" dirty="0" err="1" smtClean="0"/>
              <a:t>knjiga</a:t>
            </a:r>
            <a:r>
              <a:rPr lang="en-GB" dirty="0" smtClean="0"/>
              <a:t> The Problem-Solving Approach to Adjustment s </a:t>
            </a:r>
            <a:r>
              <a:rPr lang="en-GB" dirty="0" err="1" smtClean="0"/>
              <a:t>ciljem</a:t>
            </a:r>
            <a:r>
              <a:rPr lang="en-GB" dirty="0" smtClean="0"/>
              <a:t> </a:t>
            </a:r>
            <a:r>
              <a:rPr lang="en-GB" dirty="0" err="1" smtClean="0"/>
              <a:t>povezivanja</a:t>
            </a:r>
            <a:r>
              <a:rPr lang="en-GB" dirty="0" smtClean="0"/>
              <a:t> </a:t>
            </a:r>
            <a:r>
              <a:rPr lang="en-GB" dirty="0" err="1" smtClean="0"/>
              <a:t>sposobnosti</a:t>
            </a:r>
            <a:r>
              <a:rPr lang="en-GB" dirty="0" smtClean="0"/>
              <a:t> 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rješavanje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I </a:t>
            </a:r>
            <a:r>
              <a:rPr lang="en-GB" dirty="0" err="1" smtClean="0"/>
              <a:t>temeljne</a:t>
            </a:r>
            <a:r>
              <a:rPr lang="en-GB" dirty="0" smtClean="0"/>
              <a:t> </a:t>
            </a:r>
            <a:r>
              <a:rPr lang="en-GB" dirty="0" err="1" smtClean="0"/>
              <a:t>psihopatologije</a:t>
            </a:r>
            <a:endParaRPr lang="en-GB" dirty="0" smtClean="0"/>
          </a:p>
          <a:p>
            <a:r>
              <a:rPr lang="en-GB" dirty="0" smtClean="0"/>
              <a:t>Od </a:t>
            </a:r>
            <a:r>
              <a:rPr lang="en-GB" dirty="0" err="1" smtClean="0"/>
              <a:t>sredine</a:t>
            </a:r>
            <a:r>
              <a:rPr lang="en-GB" dirty="0" smtClean="0"/>
              <a:t> 70-tih </a:t>
            </a:r>
            <a:r>
              <a:rPr lang="en-GB" dirty="0" err="1" smtClean="0"/>
              <a:t>godina</a:t>
            </a:r>
            <a:r>
              <a:rPr lang="en-GB" dirty="0" smtClean="0"/>
              <a:t> </a:t>
            </a:r>
            <a:r>
              <a:rPr lang="en-GB" dirty="0" err="1" smtClean="0"/>
              <a:t>ove</a:t>
            </a:r>
            <a:r>
              <a:rPr lang="en-GB" dirty="0" smtClean="0"/>
              <a:t> </a:t>
            </a:r>
            <a:r>
              <a:rPr lang="en-GB" dirty="0" err="1" smtClean="0"/>
              <a:t>tehnike</a:t>
            </a:r>
            <a:r>
              <a:rPr lang="en-GB" dirty="0" smtClean="0"/>
              <a:t>  </a:t>
            </a:r>
            <a:r>
              <a:rPr lang="en-GB" dirty="0" err="1" smtClean="0"/>
              <a:t>korištene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u </a:t>
            </a:r>
            <a:r>
              <a:rPr lang="en-GB" dirty="0" err="1" smtClean="0"/>
              <a:t>terapiji</a:t>
            </a:r>
            <a:r>
              <a:rPr lang="en-GB" dirty="0" smtClean="0"/>
              <a:t> </a:t>
            </a:r>
            <a:r>
              <a:rPr lang="en-GB" dirty="0" err="1" smtClean="0"/>
              <a:t>brojnih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poput</a:t>
            </a:r>
            <a:r>
              <a:rPr lang="en-GB" dirty="0" smtClean="0"/>
              <a:t>: </a:t>
            </a:r>
            <a:r>
              <a:rPr lang="en-GB" dirty="0" err="1" smtClean="0"/>
              <a:t>depresije</a:t>
            </a:r>
            <a:r>
              <a:rPr lang="en-GB" dirty="0" smtClean="0"/>
              <a:t>, </a:t>
            </a:r>
            <a:r>
              <a:rPr lang="en-GB" dirty="0" err="1" smtClean="0"/>
              <a:t>stresa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anksioznih</a:t>
            </a:r>
            <a:r>
              <a:rPr lang="en-GB" dirty="0" smtClean="0"/>
              <a:t> </a:t>
            </a:r>
            <a:r>
              <a:rPr lang="en-GB" dirty="0" err="1" smtClean="0"/>
              <a:t>poremećaja</a:t>
            </a:r>
            <a:r>
              <a:rPr lang="en-GB" dirty="0" smtClean="0"/>
              <a:t>, </a:t>
            </a:r>
            <a:r>
              <a:rPr lang="en-GB" dirty="0" err="1" smtClean="0"/>
              <a:t>suicidalnosti</a:t>
            </a:r>
            <a:r>
              <a:rPr lang="en-GB" dirty="0" smtClean="0"/>
              <a:t>, </a:t>
            </a:r>
            <a:r>
              <a:rPr lang="en-GB" dirty="0" err="1" smtClean="0"/>
              <a:t>ovisnostima</a:t>
            </a:r>
            <a:r>
              <a:rPr lang="en-GB" dirty="0" smtClean="0"/>
              <a:t>, </a:t>
            </a:r>
            <a:r>
              <a:rPr lang="en-GB" dirty="0" err="1" smtClean="0"/>
              <a:t>problemima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regulacijom</a:t>
            </a:r>
            <a:r>
              <a:rPr lang="en-GB" dirty="0" smtClean="0"/>
              <a:t> TT, </a:t>
            </a:r>
            <a:r>
              <a:rPr lang="en-GB" dirty="0" err="1" smtClean="0"/>
              <a:t>problemima</a:t>
            </a:r>
            <a:r>
              <a:rPr lang="en-GB" dirty="0" smtClean="0"/>
              <a:t> u </a:t>
            </a:r>
            <a:r>
              <a:rPr lang="en-GB" dirty="0" err="1" smtClean="0"/>
              <a:t>vezama</a:t>
            </a:r>
            <a:r>
              <a:rPr lang="en-GB" dirty="0" smtClean="0"/>
              <a:t> I </a:t>
            </a:r>
            <a:r>
              <a:rPr lang="en-GB" dirty="0" err="1" smtClean="0"/>
              <a:t>odnosima</a:t>
            </a:r>
            <a:r>
              <a:rPr lang="en-GB" dirty="0" smtClean="0"/>
              <a:t>….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44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2. Relacijski / Ps model stresa i dobrobiti - definicije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EMOCIONALNI STRES </a:t>
            </a:r>
            <a:r>
              <a:rPr lang="hr-HR" sz="2800" dirty="0"/>
              <a:t>– </a:t>
            </a:r>
            <a:r>
              <a:rPr lang="hr-HR" sz="2000" dirty="0"/>
              <a:t>emoc.odgovori na stresne životne događaje </a:t>
            </a:r>
          </a:p>
          <a:p>
            <a:pPr>
              <a:buNone/>
            </a:pPr>
            <a:r>
              <a:rPr lang="hr-HR" sz="2000" dirty="0"/>
              <a:t>  - </a:t>
            </a:r>
            <a:r>
              <a:rPr lang="hr-HR" sz="2000" u="sng" dirty="0"/>
              <a:t>negativni </a:t>
            </a:r>
            <a:r>
              <a:rPr lang="hr-HR" sz="2000" dirty="0"/>
              <a:t>(anksioznost, depresija, ljutnja...)</a:t>
            </a:r>
          </a:p>
          <a:p>
            <a:pPr>
              <a:buNone/>
            </a:pPr>
            <a:r>
              <a:rPr lang="hr-HR" sz="2000" dirty="0"/>
              <a:t>  - </a:t>
            </a:r>
            <a:r>
              <a:rPr lang="hr-HR" sz="2000" u="sng" dirty="0"/>
              <a:t>pozitivni</a:t>
            </a:r>
            <a:r>
              <a:rPr lang="hr-HR" sz="2000" dirty="0"/>
              <a:t> (nada, olakšanje, radost...)</a:t>
            </a:r>
          </a:p>
          <a:p>
            <a:endParaRPr lang="hr-HR" sz="2800" dirty="0"/>
          </a:p>
          <a:p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PS SUOČAVANJE </a:t>
            </a:r>
            <a:r>
              <a:rPr lang="hr-HR" sz="2800" dirty="0"/>
              <a:t>– </a:t>
            </a:r>
            <a:r>
              <a:rPr lang="hr-HR" sz="2400" dirty="0"/>
              <a:t>kognitivne procjene i aktivnosti nošenja sa stresnom situacijom </a:t>
            </a:r>
          </a:p>
          <a:p>
            <a:pPr>
              <a:buNone/>
            </a:pPr>
            <a:r>
              <a:rPr lang="hr-HR" sz="2400" dirty="0"/>
              <a:t>   </a:t>
            </a:r>
            <a:r>
              <a:rPr lang="hr-HR" sz="2000" dirty="0"/>
              <a:t>(percepcija stresnog događaja kao rješivog problema, definiranje problema i postavljanje ciljeva, nalaženje rješenja, implementacija rješenja,evaluacija ishoda)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938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Ps model</a:t>
            </a:r>
            <a:b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1. orijentacija na problem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PERCEPCIJA PROBLEMA </a:t>
            </a:r>
            <a:r>
              <a:rPr lang="hr-HR" dirty="0" smtClean="0"/>
              <a:t>– </a:t>
            </a:r>
            <a:r>
              <a:rPr lang="hr-HR" dirty="0"/>
              <a:t>točno prepoznavanje i jasno iznošenje problema</a:t>
            </a:r>
          </a:p>
          <a:p>
            <a:pPr marL="514350" indent="-514350">
              <a:buFont typeface="+mj-lt"/>
              <a:buAutoNum type="alphaLcParenR"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ATRIBUCIJA PROBLEMA </a:t>
            </a:r>
            <a:r>
              <a:rPr lang="hr-HR" dirty="0" smtClean="0"/>
              <a:t>– </a:t>
            </a:r>
            <a:r>
              <a:rPr lang="hr-HR" dirty="0"/>
              <a:t>pozitivna (shvaćanje uzroka kao promjenjivog i benignog)</a:t>
            </a:r>
          </a:p>
          <a:p>
            <a:pPr marL="514350" indent="-514350">
              <a:buFont typeface="+mj-lt"/>
              <a:buAutoNum type="alphaLcParenR"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VREDNOVANJE PROBLEMA </a:t>
            </a:r>
            <a:r>
              <a:rPr lang="hr-HR" dirty="0" smtClean="0"/>
              <a:t>– </a:t>
            </a:r>
            <a:r>
              <a:rPr lang="hr-HR" sz="2000" dirty="0"/>
              <a:t>pozit.vrednovanje važnosti problema za svoju dobrobit</a:t>
            </a:r>
          </a:p>
          <a:p>
            <a:pPr marL="514350" indent="-514350">
              <a:buFont typeface="+mj-lt"/>
              <a:buAutoNum type="alphaLcParenR"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OSOBNA KONTROLA </a:t>
            </a:r>
            <a:r>
              <a:rPr lang="hr-HR" dirty="0" smtClean="0"/>
              <a:t>– </a:t>
            </a:r>
            <a:r>
              <a:rPr lang="hr-HR" sz="2000" dirty="0"/>
              <a:t>problem je kontrolabilan i rješiv</a:t>
            </a:r>
          </a:p>
          <a:p>
            <a:pPr marL="514350" indent="-514350">
              <a:buFont typeface="+mj-lt"/>
              <a:buAutoNum type="alphaLcParenR"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VRIJEME I TRUD </a:t>
            </a:r>
            <a:r>
              <a:rPr lang="hr-HR" dirty="0" smtClean="0"/>
              <a:t>– </a:t>
            </a:r>
            <a:r>
              <a:rPr lang="hr-HR" sz="2000" dirty="0"/>
              <a:t>procjena angažmana i predanost rješavanju problema </a:t>
            </a:r>
          </a:p>
        </p:txBody>
      </p:sp>
    </p:spTree>
    <p:extLst>
      <p:ext uri="{BB962C8B-B14F-4D97-AF65-F5344CB8AC3E}">
        <p14:creationId xmlns:p14="http://schemas.microsoft.com/office/powerpoint/2010/main" val="140774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2. Definicija i formulacija problema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P</a:t>
            </a:r>
            <a:r>
              <a:rPr lang="hr-HR" dirty="0" err="1" smtClean="0"/>
              <a:t>rikupljanje</a:t>
            </a:r>
            <a:r>
              <a:rPr lang="hr-HR" dirty="0" smtClean="0"/>
              <a:t> relevatnih podataka</a:t>
            </a:r>
          </a:p>
          <a:p>
            <a:endParaRPr lang="en-GB" dirty="0" smtClean="0"/>
          </a:p>
          <a:p>
            <a:r>
              <a:rPr lang="en-GB" dirty="0" smtClean="0"/>
              <a:t>R</a:t>
            </a:r>
            <a:r>
              <a:rPr lang="hr-HR" dirty="0" err="1" smtClean="0"/>
              <a:t>azumijevanje</a:t>
            </a:r>
            <a:r>
              <a:rPr lang="hr-HR" dirty="0" smtClean="0"/>
              <a:t> problema</a:t>
            </a:r>
          </a:p>
          <a:p>
            <a:endParaRPr lang="en-GB" dirty="0" smtClean="0"/>
          </a:p>
          <a:p>
            <a:r>
              <a:rPr lang="en-GB" dirty="0" smtClean="0"/>
              <a:t>P</a:t>
            </a:r>
            <a:r>
              <a:rPr lang="hr-HR" dirty="0" smtClean="0"/>
              <a:t>ostavljanje realističnih PS ciljeva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0361" y="2084832"/>
            <a:ext cx="2823424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42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3.Generiranje alternativnih rješenja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PRINCIP KVANTITETE</a:t>
            </a:r>
          </a:p>
          <a:p>
            <a:pPr>
              <a:buNone/>
            </a:pPr>
            <a:r>
              <a:rPr lang="hr-HR" dirty="0" smtClean="0"/>
              <a:t>   - </a:t>
            </a:r>
            <a:r>
              <a:rPr lang="hr-HR" sz="2000" dirty="0"/>
              <a:t>što više alternativnih rješenja, veća je šansa za dobru ideju</a:t>
            </a:r>
          </a:p>
          <a:p>
            <a:endParaRPr lang="hr-HR" dirty="0" smtClean="0"/>
          </a:p>
          <a:p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PRINCIP ODGODE ODLUKE</a:t>
            </a:r>
          </a:p>
          <a:p>
            <a:pPr>
              <a:buNone/>
            </a:pPr>
            <a:r>
              <a:rPr lang="hr-HR" dirty="0" smtClean="0"/>
              <a:t>   - </a:t>
            </a:r>
            <a:r>
              <a:rPr lang="hr-HR" sz="2000" dirty="0"/>
              <a:t>predložena rješenja se ne procjenjuju odmah (da bi se generiralo što više rješenja)</a:t>
            </a:r>
          </a:p>
          <a:p>
            <a:endParaRPr lang="hr-HR" dirty="0" smtClean="0"/>
          </a:p>
          <a:p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PRINCIP RAZNOVRSNOSTI</a:t>
            </a:r>
          </a:p>
          <a:p>
            <a:pPr>
              <a:buNone/>
            </a:pPr>
            <a:r>
              <a:rPr lang="hr-HR" dirty="0" smtClean="0"/>
              <a:t>   - </a:t>
            </a:r>
            <a:r>
              <a:rPr lang="hr-HR" sz="2000" dirty="0"/>
              <a:t>veća vjerojatnost otkrivanja novih, korisnih  ideja</a:t>
            </a:r>
          </a:p>
        </p:txBody>
      </p:sp>
    </p:spTree>
    <p:extLst>
      <p:ext uri="{BB962C8B-B14F-4D97-AF65-F5344CB8AC3E}">
        <p14:creationId xmlns:p14="http://schemas.microsoft.com/office/powerpoint/2010/main" val="258393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4. Donošenje odluke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</a:t>
            </a:r>
            <a:r>
              <a:rPr lang="hr-HR" dirty="0" err="1" smtClean="0"/>
              <a:t>nticipiranje</a:t>
            </a:r>
            <a:r>
              <a:rPr lang="hr-HR" dirty="0" smtClean="0"/>
              <a:t> ishoda/posljedica rješenja</a:t>
            </a:r>
          </a:p>
          <a:p>
            <a:endParaRPr lang="hr-HR" dirty="0" smtClean="0"/>
          </a:p>
          <a:p>
            <a:r>
              <a:rPr lang="en-GB" dirty="0"/>
              <a:t>E</a:t>
            </a:r>
            <a:r>
              <a:rPr lang="hr-HR" dirty="0" err="1" smtClean="0"/>
              <a:t>valuacija</a:t>
            </a:r>
            <a:r>
              <a:rPr lang="hr-HR" dirty="0" smtClean="0"/>
              <a:t> (procjena i usporedba ishoda rješenja)</a:t>
            </a:r>
          </a:p>
          <a:p>
            <a:endParaRPr lang="hr-HR" dirty="0" smtClean="0"/>
          </a:p>
          <a:p>
            <a:r>
              <a:rPr lang="en-GB" dirty="0"/>
              <a:t>P</a:t>
            </a:r>
            <a:r>
              <a:rPr lang="hr-HR" dirty="0" err="1" smtClean="0"/>
              <a:t>riprema</a:t>
            </a:r>
            <a:r>
              <a:rPr lang="hr-HR" dirty="0" smtClean="0"/>
              <a:t> plana provedbe rješenja</a:t>
            </a:r>
          </a:p>
          <a:p>
            <a:endParaRPr lang="hr-HR" dirty="0" smtClean="0"/>
          </a:p>
          <a:p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3897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097" y="301881"/>
            <a:ext cx="9720072" cy="1499616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5. Implementacija i verifikacija rješenja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I</a:t>
            </a:r>
            <a:r>
              <a:rPr lang="hr-HR" dirty="0" err="1" smtClean="0"/>
              <a:t>mplementacija</a:t>
            </a:r>
            <a:r>
              <a:rPr lang="hr-HR" dirty="0" smtClean="0"/>
              <a:t> plana provedbe</a:t>
            </a:r>
          </a:p>
          <a:p>
            <a:endParaRPr lang="en-GB" dirty="0" smtClean="0"/>
          </a:p>
          <a:p>
            <a:r>
              <a:rPr lang="en-GB" dirty="0" smtClean="0"/>
              <a:t>S</a:t>
            </a:r>
            <a:r>
              <a:rPr lang="hr-HR" dirty="0" err="1" smtClean="0"/>
              <a:t>amomotrenje</a:t>
            </a:r>
            <a:endParaRPr lang="hr-HR" dirty="0" smtClean="0"/>
          </a:p>
          <a:p>
            <a:endParaRPr lang="en-GB" dirty="0" smtClean="0"/>
          </a:p>
          <a:p>
            <a:r>
              <a:rPr lang="en-GB" dirty="0" smtClean="0"/>
              <a:t>S</a:t>
            </a:r>
            <a:r>
              <a:rPr lang="hr-HR" dirty="0" err="1" smtClean="0"/>
              <a:t>amoprocjena</a:t>
            </a:r>
            <a:endParaRPr lang="hr-HR" dirty="0" smtClean="0"/>
          </a:p>
          <a:p>
            <a:endParaRPr lang="en-GB" dirty="0" smtClean="0"/>
          </a:p>
          <a:p>
            <a:r>
              <a:rPr lang="en-GB" dirty="0" smtClean="0"/>
              <a:t>S</a:t>
            </a:r>
            <a:r>
              <a:rPr lang="hr-HR" dirty="0" err="1" smtClean="0"/>
              <a:t>amoosnaživanje</a:t>
            </a:r>
            <a:endParaRPr lang="hr-HR" dirty="0" smtClean="0"/>
          </a:p>
          <a:p>
            <a:endParaRPr lang="en-GB" dirty="0" smtClean="0"/>
          </a:p>
          <a:p>
            <a:r>
              <a:rPr lang="en-GB" dirty="0" smtClean="0"/>
              <a:t>R</a:t>
            </a:r>
            <a:r>
              <a:rPr lang="hr-HR" dirty="0" err="1" smtClean="0"/>
              <a:t>ješavanje</a:t>
            </a:r>
            <a:r>
              <a:rPr lang="hr-HR" dirty="0" smtClean="0"/>
              <a:t> problema i recikliranje</a:t>
            </a:r>
          </a:p>
          <a:p>
            <a:pPr>
              <a:buNone/>
            </a:pPr>
            <a:r>
              <a:rPr lang="hr-HR" dirty="0" smtClean="0"/>
              <a:t>   (ako rješenje nije adekvatno vraćamo se na  korak 1.)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702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Ciljevi pst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93194"/>
            <a:ext cx="9720073" cy="4416166"/>
          </a:xfrm>
        </p:spPr>
        <p:txBody>
          <a:bodyPr/>
          <a:lstStyle/>
          <a:p>
            <a:r>
              <a:rPr lang="en-GB" dirty="0"/>
              <a:t>O</a:t>
            </a:r>
            <a:r>
              <a:rPr lang="hr-HR" dirty="0" smtClean="0"/>
              <a:t>snažiti pozitivnu orijentaciju na problem</a:t>
            </a:r>
          </a:p>
          <a:p>
            <a:endParaRPr lang="en-GB" dirty="0" smtClean="0"/>
          </a:p>
          <a:p>
            <a:r>
              <a:rPr lang="en-GB" dirty="0" smtClean="0"/>
              <a:t>S</a:t>
            </a:r>
            <a:r>
              <a:rPr lang="hr-HR" dirty="0" smtClean="0"/>
              <a:t>manjiti negativnu orijentaciju na problem</a:t>
            </a:r>
          </a:p>
          <a:p>
            <a:endParaRPr lang="en-GB" dirty="0" smtClean="0"/>
          </a:p>
          <a:p>
            <a:r>
              <a:rPr lang="en-GB" dirty="0" smtClean="0"/>
              <a:t>P</a:t>
            </a:r>
            <a:r>
              <a:rPr lang="hr-HR" dirty="0" err="1" smtClean="0"/>
              <a:t>oticati</a:t>
            </a:r>
            <a:r>
              <a:rPr lang="hr-HR" dirty="0" smtClean="0"/>
              <a:t> primjenu racionalnih PS vještina</a:t>
            </a:r>
          </a:p>
          <a:p>
            <a:endParaRPr lang="en-GB" dirty="0" smtClean="0"/>
          </a:p>
          <a:p>
            <a:r>
              <a:rPr lang="en-GB" dirty="0" smtClean="0"/>
              <a:t>S</a:t>
            </a:r>
            <a:r>
              <a:rPr lang="hr-HR" dirty="0" smtClean="0"/>
              <a:t>manjiti tendenciju izbjegavanja PS</a:t>
            </a:r>
          </a:p>
          <a:p>
            <a:endParaRPr lang="en-GB" dirty="0" smtClean="0"/>
          </a:p>
          <a:p>
            <a:r>
              <a:rPr lang="en-GB" dirty="0" smtClean="0"/>
              <a:t>S</a:t>
            </a:r>
            <a:r>
              <a:rPr lang="hr-HR" dirty="0" smtClean="0"/>
              <a:t>manjiti impulzivnost i neopreznost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817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20040"/>
            <a:ext cx="7242048" cy="822944"/>
          </a:xfrm>
        </p:spPr>
        <p:txBody>
          <a:bodyPr/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PST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5915" y="1357299"/>
            <a:ext cx="4535725" cy="4768865"/>
          </a:xfrm>
        </p:spPr>
        <p:txBody>
          <a:bodyPr>
            <a:normAutofit/>
          </a:bodyPr>
          <a:lstStyle/>
          <a:p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POTICATI: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pozitivan odnos sa klijentom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aktivno sudjelovanje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učiniti PST relevantnim za klijenta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uključiti i provjeravati DZ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fokus na implementaciju rješenja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ciljevi usmjereni na </a:t>
            </a:r>
            <a:r>
              <a:rPr lang="hr-HR" sz="2000" b="1" dirty="0">
                <a:solidFill>
                  <a:schemeClr val="tx2">
                    <a:lumMod val="50000"/>
                  </a:schemeClr>
                </a:solidFill>
              </a:rPr>
              <a:t>problem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 i na </a:t>
            </a:r>
            <a:r>
              <a:rPr lang="hr-HR" sz="2000" b="1" dirty="0">
                <a:solidFill>
                  <a:schemeClr val="tx2">
                    <a:lumMod val="50000"/>
                  </a:schemeClr>
                </a:solidFill>
              </a:rPr>
              <a:t>emocije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procjena indiv.snaga i slabosti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02808" y="1357299"/>
            <a:ext cx="4149530" cy="4768865"/>
          </a:xfrm>
        </p:spPr>
        <p:txBody>
          <a:bodyPr>
            <a:normAutofit/>
          </a:bodyPr>
          <a:lstStyle/>
          <a:p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IZBJEGAVATI: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endParaRPr lang="hr-HR" sz="2000" dirty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accent5">
                    <a:lumMod val="50000"/>
                  </a:schemeClr>
                </a:solidFill>
              </a:rPr>
              <a:t>prezentirati PS kao mehaničko rješenje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endParaRPr lang="hr-HR" sz="2000" dirty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accent5">
                    <a:lumMod val="50000"/>
                  </a:schemeClr>
                </a:solidFill>
              </a:rPr>
              <a:t>fokusiranost samo na površne probleme</a:t>
            </a:r>
          </a:p>
        </p:txBody>
      </p:sp>
    </p:spTree>
    <p:extLst>
      <p:ext uri="{BB962C8B-B14F-4D97-AF65-F5344CB8AC3E}">
        <p14:creationId xmlns:p14="http://schemas.microsoft.com/office/powerpoint/2010/main" val="135994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Pst - moduli</a:t>
            </a:r>
            <a:endParaRPr lang="hr-H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hr-HR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hr-HR" dirty="0" smtClean="0"/>
              <a:t>Orijentacija na problem: STOP and THINK</a:t>
            </a:r>
          </a:p>
          <a:p>
            <a:pPr marL="514350" indent="-514350">
              <a:buNone/>
            </a:pPr>
            <a:r>
              <a:rPr lang="hr-HR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hr-HR" dirty="0" smtClean="0"/>
              <a:t>Definicija i formulacija problema</a:t>
            </a:r>
          </a:p>
          <a:p>
            <a:pPr marL="514350" indent="-514350">
              <a:buNone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hr-HR" dirty="0" smtClean="0"/>
              <a:t>Generiranje alternativa</a:t>
            </a:r>
          </a:p>
          <a:p>
            <a:pPr marL="514350" indent="-514350">
              <a:buNone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dirty="0" smtClean="0"/>
              <a:t>Donošenje odluke</a:t>
            </a:r>
          </a:p>
          <a:p>
            <a:pPr marL="514350" indent="-514350">
              <a:buNone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dirty="0" smtClean="0"/>
              <a:t>Implementacija i verifikacija rješenja</a:t>
            </a:r>
          </a:p>
          <a:p>
            <a:pPr marL="514350" indent="-514350">
              <a:buNone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dirty="0" smtClean="0"/>
              <a:t>Vođeno uvježbavanje</a:t>
            </a:r>
          </a:p>
          <a:p>
            <a:pPr marL="514350" indent="-514350">
              <a:buNone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r-HR" dirty="0" smtClean="0"/>
              <a:t>Brzi PS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51" y="585216"/>
            <a:ext cx="3464417" cy="558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55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822944"/>
          </a:xfrm>
        </p:spPr>
        <p:txBody>
          <a:bodyPr/>
          <a:lstStyle/>
          <a:p>
            <a:r>
              <a:rPr lang="hr-H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Pomoćne strategije</a:t>
            </a:r>
            <a:endParaRPr lang="hr-H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57298"/>
            <a:ext cx="7239000" cy="5098438"/>
          </a:xfrm>
        </p:spPr>
        <p:txBody>
          <a:bodyPr>
            <a:normAutofit fontScale="92500" lnSpcReduction="10000"/>
          </a:bodyPr>
          <a:lstStyle/>
          <a:p>
            <a:r>
              <a:rPr lang="hr-H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coaching</a:t>
            </a:r>
            <a:r>
              <a:rPr lang="hr-HR" dirty="0" smtClean="0"/>
              <a:t> (poticanje alternativnih rješenja problema)</a:t>
            </a:r>
          </a:p>
          <a:p>
            <a:endParaRPr lang="en-GB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r-H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didaktičke instrukcije </a:t>
            </a:r>
            <a:r>
              <a:rPr lang="hr-HR" dirty="0" smtClean="0"/>
              <a:t>(učenje specifičnih PS principa)</a:t>
            </a:r>
          </a:p>
          <a:p>
            <a:endParaRPr lang="en-GB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r-H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modeliranje</a:t>
            </a:r>
            <a:r>
              <a:rPr lang="hr-HR" dirty="0" smtClean="0"/>
              <a:t> (demonstriranje načina za primjenu različitih PS principa)</a:t>
            </a:r>
          </a:p>
          <a:p>
            <a:endParaRPr lang="en-GB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r-H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oblikovanje</a:t>
            </a:r>
            <a:r>
              <a:rPr lang="hr-HR" b="1" dirty="0" smtClean="0"/>
              <a:t> </a:t>
            </a:r>
            <a:r>
              <a:rPr lang="hr-HR" dirty="0" smtClean="0"/>
              <a:t>(progresivno uvježbavanje sve težih koraka)</a:t>
            </a:r>
          </a:p>
          <a:p>
            <a:endParaRPr lang="en-GB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r-H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feedback</a:t>
            </a:r>
            <a:r>
              <a:rPr lang="hr-HR" b="1" dirty="0" smtClean="0"/>
              <a:t> </a:t>
            </a:r>
            <a:r>
              <a:rPr lang="hr-HR" dirty="0" smtClean="0"/>
              <a:t>(pružanje korektivnih informacija)</a:t>
            </a:r>
          </a:p>
          <a:p>
            <a:endParaRPr lang="en-GB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r-H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pozitivno potkrepljenje </a:t>
            </a:r>
            <a:r>
              <a:rPr lang="hr-HR" dirty="0" smtClean="0"/>
              <a:t>(pohvale klijentovog truda)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926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1.TEORIJSKA PODLOGA</a:t>
            </a:r>
            <a:endParaRPr lang="en-GB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25769"/>
            <a:ext cx="9720073" cy="4583591"/>
          </a:xfrm>
        </p:spPr>
        <p:txBody>
          <a:bodyPr>
            <a:normAutofit/>
          </a:bodyPr>
          <a:lstStyle/>
          <a:p>
            <a:r>
              <a:rPr lang="en-GB" sz="2000" dirty="0" err="1" smtClean="0"/>
              <a:t>Definicija</a:t>
            </a:r>
            <a:r>
              <a:rPr lang="en-GB" sz="2000" dirty="0"/>
              <a:t> </a:t>
            </a:r>
            <a:r>
              <a:rPr lang="en-GB" sz="2000" dirty="0" err="1" smtClean="0"/>
              <a:t>i</a:t>
            </a:r>
            <a:r>
              <a:rPr lang="en-GB" sz="2000" dirty="0" smtClean="0"/>
              <a:t> </a:t>
            </a:r>
            <a:r>
              <a:rPr lang="en-GB" sz="2000" dirty="0" err="1" smtClean="0"/>
              <a:t>platforma</a:t>
            </a:r>
            <a:r>
              <a:rPr lang="en-GB" sz="2000" dirty="0" smtClean="0"/>
              <a:t> </a:t>
            </a:r>
            <a:r>
              <a:rPr lang="en-GB" sz="2000" dirty="0" err="1" smtClean="0"/>
              <a:t>teorije</a:t>
            </a:r>
            <a:r>
              <a:rPr lang="en-GB" sz="2000" dirty="0" smtClean="0"/>
              <a:t> </a:t>
            </a:r>
            <a:r>
              <a:rPr lang="en-GB" sz="2000" dirty="0" err="1" smtClean="0"/>
              <a:t>temelje</a:t>
            </a:r>
            <a:r>
              <a:rPr lang="en-GB" sz="2000" dirty="0" smtClean="0"/>
              <a:t> se </a:t>
            </a:r>
            <a:r>
              <a:rPr lang="en-GB" sz="2000" dirty="0" err="1" smtClean="0"/>
              <a:t>na</a:t>
            </a:r>
            <a:r>
              <a:rPr lang="en-GB" sz="2000" dirty="0" smtClean="0"/>
              <a:t> 3 </a:t>
            </a:r>
            <a:r>
              <a:rPr lang="en-GB" sz="2000" dirty="0" err="1" smtClean="0"/>
              <a:t>osnovna</a:t>
            </a:r>
            <a:r>
              <a:rPr lang="en-GB" sz="2000" dirty="0" smtClean="0"/>
              <a:t> </a:t>
            </a:r>
            <a:r>
              <a:rPr lang="en-GB" sz="2000" dirty="0" err="1" smtClean="0"/>
              <a:t>pojma</a:t>
            </a:r>
            <a:r>
              <a:rPr lang="en-GB" sz="2000" dirty="0" smtClean="0"/>
              <a:t> :</a:t>
            </a:r>
          </a:p>
          <a:p>
            <a:endParaRPr lang="en-GB" sz="2000" dirty="0" smtClean="0"/>
          </a:p>
          <a:p>
            <a:r>
              <a:rPr lang="en-GB" sz="2000" dirty="0" smtClean="0"/>
              <a:t>A) </a:t>
            </a:r>
            <a:r>
              <a:rPr lang="en-GB" sz="2000" dirty="0" err="1" smtClean="0"/>
              <a:t>rješavanje</a:t>
            </a:r>
            <a:r>
              <a:rPr lang="en-GB" sz="2000" dirty="0" smtClean="0"/>
              <a:t>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 </a:t>
            </a:r>
          </a:p>
          <a:p>
            <a:r>
              <a:rPr lang="en-GB" sz="2000" dirty="0" smtClean="0"/>
              <a:t>B) problem</a:t>
            </a:r>
          </a:p>
          <a:p>
            <a:r>
              <a:rPr lang="en-GB" sz="2000" dirty="0" smtClean="0"/>
              <a:t>C) </a:t>
            </a:r>
            <a:r>
              <a:rPr lang="en-GB" sz="2000" dirty="0" err="1" smtClean="0"/>
              <a:t>rješenje</a:t>
            </a:r>
            <a:r>
              <a:rPr lang="en-GB" sz="2000" dirty="0" smtClean="0"/>
              <a:t>  </a:t>
            </a:r>
          </a:p>
          <a:p>
            <a:endParaRPr lang="en-GB" sz="2000" dirty="0" smtClean="0"/>
          </a:p>
          <a:p>
            <a:r>
              <a:rPr lang="en-GB" sz="2000" dirty="0" smtClean="0"/>
              <a:t>- </a:t>
            </a:r>
            <a:r>
              <a:rPr lang="en-GB" sz="2000" dirty="0" err="1" smtClean="0"/>
              <a:t>te</a:t>
            </a:r>
            <a:r>
              <a:rPr lang="en-GB" sz="2000" dirty="0" smtClean="0"/>
              <a:t> </a:t>
            </a:r>
            <a:r>
              <a:rPr lang="en-GB" sz="2000" dirty="0" err="1" smtClean="0"/>
              <a:t>dva</a:t>
            </a:r>
            <a:r>
              <a:rPr lang="en-GB" sz="2000" dirty="0" smtClean="0"/>
              <a:t> </a:t>
            </a:r>
            <a:r>
              <a:rPr lang="en-GB" sz="2000" dirty="0" err="1" smtClean="0"/>
              <a:t>koncepta</a:t>
            </a:r>
            <a:r>
              <a:rPr lang="en-GB" sz="2000" dirty="0" smtClean="0"/>
              <a:t>:</a:t>
            </a:r>
          </a:p>
          <a:p>
            <a:r>
              <a:rPr lang="en-GB" sz="2000" dirty="0" smtClean="0"/>
              <a:t>A) </a:t>
            </a:r>
            <a:r>
              <a:rPr lang="en-GB" sz="2000" dirty="0" err="1" smtClean="0"/>
              <a:t>rješavanje</a:t>
            </a:r>
            <a:r>
              <a:rPr lang="en-GB" sz="2000" dirty="0" smtClean="0"/>
              <a:t>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 –Problem solving</a:t>
            </a:r>
          </a:p>
          <a:p>
            <a:r>
              <a:rPr lang="en-GB" sz="2000" dirty="0" smtClean="0"/>
              <a:t>B) </a:t>
            </a:r>
            <a:r>
              <a:rPr lang="en-GB" sz="2000" dirty="0" err="1" smtClean="0"/>
              <a:t>implementacija</a:t>
            </a:r>
            <a:r>
              <a:rPr lang="en-GB" sz="2000" dirty="0" smtClean="0"/>
              <a:t> </a:t>
            </a:r>
            <a:r>
              <a:rPr lang="en-GB" sz="2000" dirty="0" err="1" smtClean="0"/>
              <a:t>rješenja</a:t>
            </a:r>
            <a:r>
              <a:rPr lang="en-GB" sz="2000" dirty="0" smtClean="0"/>
              <a:t> – Solution implementation</a:t>
            </a:r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pPr marL="0" indent="0">
              <a:buNone/>
            </a:pPr>
            <a:endParaRPr lang="en-GB" sz="1400" dirty="0" smtClean="0"/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62126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Priručnik za klijente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400" b="1" dirty="0" smtClean="0">
                <a:solidFill>
                  <a:schemeClr val="accent1">
                    <a:lumMod val="75000"/>
                  </a:schemeClr>
                </a:solidFill>
              </a:rPr>
              <a:t>A D A P T</a:t>
            </a:r>
          </a:p>
          <a:p>
            <a:pPr>
              <a:buNone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A – Attitude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(stav) - razviti pozitivan i optimističan stav prema problemu</a:t>
            </a:r>
          </a:p>
          <a:p>
            <a:pPr>
              <a:buNone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D – Define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(definiraj) – identificiraj problem i prepreke, specificiraj realistične ciljeve</a:t>
            </a:r>
          </a:p>
          <a:p>
            <a:pPr>
              <a:buNone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A – Alternatives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(alternative) – generiraj što je moguće više</a:t>
            </a:r>
          </a:p>
          <a:p>
            <a:pPr>
              <a:buNone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P – Predict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(predvidi) – pozit. i negat. posljedice generiranih alternativa, izabrati one koje će maksimizirati korist i minimizirati potencijalnu štetu</a:t>
            </a:r>
          </a:p>
          <a:p>
            <a:pPr>
              <a:buNone/>
            </a:pP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T – Try out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(isprobaj) – odabrano rješenje u stvarnom životu; ako problem nije riješen – opet na korak A</a:t>
            </a:r>
            <a:endParaRPr lang="hr-H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7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Primjer</a:t>
            </a:r>
            <a:r>
              <a:rPr lang="en-GB" dirty="0" smtClean="0"/>
              <a:t> </a:t>
            </a:r>
            <a:r>
              <a:rPr lang="en-GB" dirty="0" err="1" smtClean="0"/>
              <a:t>socijalne</a:t>
            </a:r>
            <a:r>
              <a:rPr lang="en-GB" dirty="0" smtClean="0"/>
              <a:t> </a:t>
            </a:r>
            <a:r>
              <a:rPr lang="en-GB" dirty="0" err="1" smtClean="0"/>
              <a:t>ps</a:t>
            </a:r>
            <a:r>
              <a:rPr lang="en-GB" dirty="0" smtClean="0"/>
              <a:t> </a:t>
            </a:r>
            <a:r>
              <a:rPr lang="en-GB" dirty="0" err="1" smtClean="0"/>
              <a:t>tehnike</a:t>
            </a:r>
            <a:r>
              <a:rPr lang="en-GB" dirty="0" smtClean="0"/>
              <a:t> </a:t>
            </a:r>
            <a:r>
              <a:rPr lang="en-GB" dirty="0" err="1" smtClean="0"/>
              <a:t>kod</a:t>
            </a:r>
            <a:r>
              <a:rPr lang="en-GB" dirty="0" smtClean="0"/>
              <a:t> </a:t>
            </a:r>
            <a:r>
              <a:rPr lang="en-GB" dirty="0" err="1" smtClean="0"/>
              <a:t>depresije</a:t>
            </a:r>
            <a:endParaRPr lang="en-GB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61" b="35861"/>
          <a:stretch>
            <a:fillRect/>
          </a:stretch>
        </p:blipFill>
        <p:spPr>
          <a:xfrm>
            <a:off x="888642" y="746975"/>
            <a:ext cx="9781504" cy="305229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2935" y="3799268"/>
            <a:ext cx="3298065" cy="262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Sekcija</a:t>
            </a:r>
            <a:r>
              <a:rPr lang="en-GB" dirty="0" smtClean="0"/>
              <a:t>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 err="1"/>
              <a:t>U</a:t>
            </a:r>
            <a:r>
              <a:rPr lang="en-GB" dirty="0" err="1" smtClean="0"/>
              <a:t>poznavanje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ini </a:t>
            </a:r>
            <a:r>
              <a:rPr lang="en-GB" dirty="0" err="1" smtClean="0"/>
              <a:t>edukacija</a:t>
            </a:r>
            <a:endParaRPr lang="en-GB" dirty="0" smtClean="0"/>
          </a:p>
          <a:p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očekivati</a:t>
            </a:r>
            <a:r>
              <a:rPr lang="en-GB" dirty="0" smtClean="0"/>
              <a:t> od </a:t>
            </a:r>
            <a:r>
              <a:rPr lang="en-GB" dirty="0" err="1" smtClean="0"/>
              <a:t>tretmana</a:t>
            </a:r>
            <a:r>
              <a:rPr lang="en-GB" dirty="0" smtClean="0"/>
              <a:t>- </a:t>
            </a:r>
            <a:r>
              <a:rPr lang="en-GB" dirty="0" err="1" smtClean="0"/>
              <a:t>organizirati</a:t>
            </a:r>
            <a:r>
              <a:rPr lang="en-GB" dirty="0" smtClean="0"/>
              <a:t> set </a:t>
            </a:r>
            <a:r>
              <a:rPr lang="en-GB" dirty="0" err="1" smtClean="0"/>
              <a:t>pitanja</a:t>
            </a:r>
            <a:r>
              <a:rPr lang="en-GB" dirty="0" smtClean="0"/>
              <a:t>  </a:t>
            </a:r>
          </a:p>
          <a:p>
            <a:r>
              <a:rPr lang="en-GB" dirty="0" err="1" smtClean="0"/>
              <a:t>Pregled</a:t>
            </a:r>
            <a:r>
              <a:rPr lang="en-GB" dirty="0" smtClean="0"/>
              <a:t> PS </a:t>
            </a:r>
            <a:r>
              <a:rPr lang="en-GB" dirty="0" err="1" smtClean="0"/>
              <a:t>tehnike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upoznavanje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formom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err="1" smtClean="0"/>
              <a:t>Razmotriti</a:t>
            </a:r>
            <a:r>
              <a:rPr lang="en-GB" dirty="0" smtClean="0"/>
              <a:t>  problem </a:t>
            </a:r>
          </a:p>
          <a:p>
            <a:r>
              <a:rPr lang="en-GB" dirty="0" err="1" smtClean="0"/>
              <a:t>Predložiti</a:t>
            </a:r>
            <a:r>
              <a:rPr lang="en-GB" dirty="0" smtClean="0"/>
              <a:t> </a:t>
            </a:r>
            <a:r>
              <a:rPr lang="en-GB" dirty="0" err="1" smtClean="0"/>
              <a:t>racionalni</a:t>
            </a:r>
            <a:r>
              <a:rPr lang="en-GB" dirty="0" smtClean="0"/>
              <a:t> </a:t>
            </a:r>
            <a:r>
              <a:rPr lang="en-GB" dirty="0" err="1" smtClean="0"/>
              <a:t>zadatak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kod</a:t>
            </a:r>
            <a:r>
              <a:rPr lang="en-GB" dirty="0" smtClean="0"/>
              <a:t> </a:t>
            </a:r>
            <a:r>
              <a:rPr lang="en-GB" dirty="0" err="1" smtClean="0"/>
              <a:t>kuće</a:t>
            </a:r>
            <a:r>
              <a:rPr lang="en-GB" dirty="0" smtClean="0"/>
              <a:t>  </a:t>
            </a:r>
          </a:p>
          <a:p>
            <a:r>
              <a:rPr lang="en-GB" dirty="0" err="1" smtClean="0"/>
              <a:t>Napraviti</a:t>
            </a:r>
            <a:r>
              <a:rPr lang="en-GB" dirty="0" smtClean="0"/>
              <a:t> </a:t>
            </a:r>
            <a:r>
              <a:rPr lang="en-GB" dirty="0" err="1" smtClean="0"/>
              <a:t>listu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po</a:t>
            </a:r>
            <a:r>
              <a:rPr lang="en-GB" dirty="0" smtClean="0"/>
              <a:t> </a:t>
            </a:r>
            <a:r>
              <a:rPr lang="en-GB" dirty="0" err="1" smtClean="0"/>
              <a:t>prioritetima</a:t>
            </a:r>
            <a:endParaRPr lang="en-GB" dirty="0" smtClean="0"/>
          </a:p>
          <a:p>
            <a:r>
              <a:rPr lang="en-GB" dirty="0" err="1" smtClean="0"/>
              <a:t>Napraviti</a:t>
            </a:r>
            <a:r>
              <a:rPr lang="en-GB" dirty="0" smtClean="0"/>
              <a:t> </a:t>
            </a:r>
            <a:r>
              <a:rPr lang="en-GB" dirty="0" err="1" smtClean="0"/>
              <a:t>pregled</a:t>
            </a:r>
            <a:r>
              <a:rPr lang="en-GB" dirty="0" smtClean="0"/>
              <a:t> </a:t>
            </a:r>
            <a:r>
              <a:rPr lang="en-GB" dirty="0" err="1" smtClean="0"/>
              <a:t>settinga</a:t>
            </a:r>
            <a:r>
              <a:rPr lang="en-GB" dirty="0" smtClean="0"/>
              <a:t>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605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Sekcija</a:t>
            </a:r>
            <a:r>
              <a:rPr lang="en-GB" dirty="0" smtClean="0"/>
              <a:t>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Pregled</a:t>
            </a:r>
            <a:r>
              <a:rPr lang="en-GB" dirty="0" smtClean="0"/>
              <a:t> </a:t>
            </a:r>
            <a:r>
              <a:rPr lang="en-GB" dirty="0" err="1" smtClean="0"/>
              <a:t>domaćeg</a:t>
            </a:r>
            <a:r>
              <a:rPr lang="en-GB" dirty="0" smtClean="0"/>
              <a:t> </a:t>
            </a:r>
            <a:r>
              <a:rPr lang="en-GB" dirty="0" err="1" smtClean="0"/>
              <a:t>zadatka</a:t>
            </a:r>
            <a:endParaRPr lang="en-GB" dirty="0" smtClean="0"/>
          </a:p>
          <a:p>
            <a:r>
              <a:rPr lang="en-GB" dirty="0" err="1" smtClean="0"/>
              <a:t>Prodiskutirati</a:t>
            </a:r>
            <a:r>
              <a:rPr lang="en-GB" dirty="0" smtClean="0"/>
              <a:t> problem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uspješnost</a:t>
            </a:r>
            <a:r>
              <a:rPr lang="en-GB" dirty="0" smtClean="0"/>
              <a:t> </a:t>
            </a:r>
            <a:r>
              <a:rPr lang="en-GB" dirty="0" err="1" smtClean="0"/>
              <a:t>rješavanja</a:t>
            </a:r>
            <a:r>
              <a:rPr lang="en-GB" dirty="0" smtClean="0"/>
              <a:t> </a:t>
            </a:r>
            <a:r>
              <a:rPr lang="en-GB" dirty="0" err="1" smtClean="0"/>
              <a:t>istog</a:t>
            </a:r>
            <a:endParaRPr lang="en-GB" dirty="0" smtClean="0"/>
          </a:p>
          <a:p>
            <a:r>
              <a:rPr lang="en-GB" dirty="0" smtClean="0"/>
              <a:t>Mini </a:t>
            </a:r>
            <a:r>
              <a:rPr lang="en-GB" dirty="0" err="1" smtClean="0"/>
              <a:t>edukacija</a:t>
            </a:r>
            <a:endParaRPr lang="en-GB" dirty="0" smtClean="0"/>
          </a:p>
          <a:p>
            <a:r>
              <a:rPr lang="en-GB" dirty="0" err="1" smtClean="0"/>
              <a:t>Orijentacija</a:t>
            </a:r>
            <a:r>
              <a:rPr lang="en-GB" dirty="0" smtClean="0"/>
              <a:t> u </a:t>
            </a:r>
            <a:r>
              <a:rPr lang="en-GB" dirty="0" err="1" smtClean="0"/>
              <a:t>odnosu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problem-</a:t>
            </a:r>
            <a:r>
              <a:rPr lang="en-GB" dirty="0" err="1" smtClean="0"/>
              <a:t>tehnike</a:t>
            </a:r>
            <a:r>
              <a:rPr lang="en-GB" dirty="0" smtClean="0"/>
              <a:t>:  </a:t>
            </a:r>
          </a:p>
          <a:p>
            <a:r>
              <a:rPr lang="en-GB" dirty="0" smtClean="0"/>
              <a:t>“Red Flags  “                           “ Stop </a:t>
            </a:r>
            <a:r>
              <a:rPr lang="en-GB" dirty="0"/>
              <a:t>and Think </a:t>
            </a:r>
            <a:r>
              <a:rPr lang="en-GB" dirty="0" smtClean="0"/>
              <a:t>“</a:t>
            </a:r>
          </a:p>
          <a:p>
            <a:r>
              <a:rPr lang="en-GB" dirty="0" smtClean="0"/>
              <a:t>“Problems </a:t>
            </a:r>
            <a:r>
              <a:rPr lang="en-GB" dirty="0"/>
              <a:t>as </a:t>
            </a:r>
            <a:r>
              <a:rPr lang="en-GB" dirty="0" smtClean="0"/>
              <a:t>solvable “            “ Devil’s </a:t>
            </a:r>
            <a:r>
              <a:rPr lang="en-GB" dirty="0"/>
              <a:t>Advocate </a:t>
            </a:r>
            <a:r>
              <a:rPr lang="en-GB" dirty="0" smtClean="0"/>
              <a:t>“</a:t>
            </a:r>
            <a:endParaRPr lang="en-GB" dirty="0"/>
          </a:p>
          <a:p>
            <a:r>
              <a:rPr lang="en-GB" dirty="0" err="1" smtClean="0"/>
              <a:t>Pitanja</a:t>
            </a:r>
            <a:r>
              <a:rPr lang="en-GB" dirty="0" smtClean="0"/>
              <a:t>          </a:t>
            </a:r>
          </a:p>
          <a:p>
            <a:r>
              <a:rPr lang="en-GB" dirty="0" err="1" smtClean="0"/>
              <a:t>Demonstrirati</a:t>
            </a:r>
            <a:r>
              <a:rPr lang="en-GB" dirty="0" smtClean="0"/>
              <a:t> </a:t>
            </a:r>
            <a:r>
              <a:rPr lang="en-GB" dirty="0" err="1" smtClean="0"/>
              <a:t>radni</a:t>
            </a:r>
            <a:r>
              <a:rPr lang="en-GB" dirty="0" smtClean="0"/>
              <a:t> </a:t>
            </a:r>
            <a:r>
              <a:rPr lang="en-GB" dirty="0" err="1" smtClean="0"/>
              <a:t>zadatak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temu</a:t>
            </a:r>
            <a:r>
              <a:rPr lang="en-GB" dirty="0" smtClean="0"/>
              <a:t> problem </a:t>
            </a:r>
            <a:r>
              <a:rPr lang="en-GB" dirty="0" err="1" smtClean="0"/>
              <a:t>orijenatcija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Domaći</a:t>
            </a:r>
            <a:r>
              <a:rPr lang="en-GB" dirty="0" smtClean="0"/>
              <a:t> </a:t>
            </a:r>
            <a:r>
              <a:rPr lang="en-GB" dirty="0" err="1" smtClean="0"/>
              <a:t>zadatak</a:t>
            </a:r>
            <a:r>
              <a:rPr lang="en-GB" dirty="0" smtClean="0"/>
              <a:t>: : Problem </a:t>
            </a:r>
            <a:r>
              <a:rPr lang="en-GB" dirty="0" err="1" smtClean="0"/>
              <a:t>orijentacija-zadatak</a:t>
            </a:r>
            <a:r>
              <a:rPr lang="en-GB" dirty="0" smtClean="0"/>
              <a:t> </a:t>
            </a:r>
            <a:r>
              <a:rPr lang="en-GB" dirty="0" err="1" smtClean="0"/>
              <a:t>kod</a:t>
            </a:r>
            <a:r>
              <a:rPr lang="en-GB" dirty="0" smtClean="0"/>
              <a:t> </a:t>
            </a:r>
            <a:r>
              <a:rPr lang="en-GB" dirty="0" err="1" smtClean="0"/>
              <a:t>stanja</a:t>
            </a:r>
            <a:r>
              <a:rPr lang="en-GB" dirty="0" smtClean="0"/>
              <a:t> </a:t>
            </a:r>
            <a:r>
              <a:rPr lang="en-GB" dirty="0" err="1" smtClean="0"/>
              <a:t>depresivnog</a:t>
            </a:r>
            <a:r>
              <a:rPr lang="en-GB" dirty="0" smtClean="0"/>
              <a:t> </a:t>
            </a:r>
            <a:r>
              <a:rPr lang="en-GB" dirty="0" err="1" smtClean="0"/>
              <a:t>raspoloženja</a:t>
            </a:r>
            <a:r>
              <a:rPr lang="en-GB" dirty="0" smtClean="0"/>
              <a:t>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5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Sekcija</a:t>
            </a:r>
            <a:r>
              <a:rPr lang="en-GB" dirty="0" smtClean="0"/>
              <a:t>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GB" dirty="0" err="1" smtClean="0"/>
              <a:t>Kratka</a:t>
            </a:r>
            <a:r>
              <a:rPr lang="en-GB" dirty="0" smtClean="0"/>
              <a:t> </a:t>
            </a:r>
            <a:r>
              <a:rPr lang="en-GB" dirty="0" err="1" smtClean="0"/>
              <a:t>edukacija</a:t>
            </a:r>
            <a:endParaRPr lang="en-GB" dirty="0" smtClean="0"/>
          </a:p>
          <a:p>
            <a:r>
              <a:rPr lang="en-GB" dirty="0" err="1" smtClean="0"/>
              <a:t>Definiranje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- </a:t>
            </a:r>
            <a:r>
              <a:rPr lang="en-GB" dirty="0" err="1" smtClean="0"/>
              <a:t>mali</a:t>
            </a:r>
            <a:r>
              <a:rPr lang="en-GB" dirty="0" smtClean="0"/>
              <a:t> problem </a:t>
            </a:r>
            <a:r>
              <a:rPr lang="en-GB" dirty="0" err="1" smtClean="0"/>
              <a:t>vs</a:t>
            </a:r>
            <a:r>
              <a:rPr lang="en-GB" dirty="0" smtClean="0"/>
              <a:t> </a:t>
            </a:r>
            <a:r>
              <a:rPr lang="en-GB" dirty="0" err="1" smtClean="0"/>
              <a:t>veliki</a:t>
            </a:r>
            <a:r>
              <a:rPr lang="en-GB" dirty="0" smtClean="0"/>
              <a:t> problem </a:t>
            </a:r>
          </a:p>
          <a:p>
            <a:r>
              <a:rPr lang="en-GB" dirty="0" err="1" smtClean="0"/>
              <a:t>Raščlanjivanje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- Colombo </a:t>
            </a:r>
            <a:r>
              <a:rPr lang="en-GB" dirty="0" err="1" smtClean="0"/>
              <a:t>tehnika-Činjenice</a:t>
            </a:r>
            <a:r>
              <a:rPr lang="en-GB" dirty="0" smtClean="0"/>
              <a:t> </a:t>
            </a:r>
            <a:r>
              <a:rPr lang="en-GB" dirty="0" err="1" smtClean="0"/>
              <a:t>vs</a:t>
            </a:r>
            <a:r>
              <a:rPr lang="en-GB" dirty="0" smtClean="0"/>
              <a:t> </a:t>
            </a:r>
            <a:r>
              <a:rPr lang="en-GB" dirty="0" err="1" smtClean="0"/>
              <a:t>pretpostavke</a:t>
            </a:r>
            <a:r>
              <a:rPr lang="en-GB" dirty="0" smtClean="0"/>
              <a:t>- </a:t>
            </a:r>
            <a:r>
              <a:rPr lang="en-GB" dirty="0" err="1" smtClean="0"/>
              <a:t>Pojasniti</a:t>
            </a:r>
            <a:r>
              <a:rPr lang="en-GB" dirty="0" smtClean="0"/>
              <a:t> problem-</a:t>
            </a:r>
          </a:p>
          <a:p>
            <a:r>
              <a:rPr lang="en-GB" dirty="0"/>
              <a:t> </a:t>
            </a: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ciljevi</a:t>
            </a:r>
            <a:r>
              <a:rPr lang="en-GB" dirty="0" smtClean="0"/>
              <a:t> I </a:t>
            </a:r>
            <a:r>
              <a:rPr lang="en-GB" dirty="0" err="1" smtClean="0"/>
              <a:t>kako</a:t>
            </a:r>
            <a:r>
              <a:rPr lang="en-GB" dirty="0" smtClean="0"/>
              <a:t> </a:t>
            </a:r>
            <a:r>
              <a:rPr lang="en-GB" dirty="0" err="1" smtClean="0"/>
              <a:t>ih</a:t>
            </a:r>
            <a:r>
              <a:rPr lang="en-GB" dirty="0" smtClean="0"/>
              <a:t> </a:t>
            </a:r>
            <a:r>
              <a:rPr lang="en-GB" dirty="0" err="1" smtClean="0"/>
              <a:t>evaluirati</a:t>
            </a:r>
            <a:r>
              <a:rPr lang="en-GB" dirty="0" smtClean="0"/>
              <a:t>/</a:t>
            </a:r>
            <a:r>
              <a:rPr lang="en-GB" dirty="0" err="1" smtClean="0"/>
              <a:t>mjeriti</a:t>
            </a:r>
            <a:r>
              <a:rPr lang="en-GB" dirty="0" smtClean="0"/>
              <a:t>?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prepreke</a:t>
            </a:r>
            <a:r>
              <a:rPr lang="en-GB" dirty="0" smtClean="0"/>
              <a:t> </a:t>
            </a:r>
            <a:r>
              <a:rPr lang="en-GB" dirty="0" err="1" smtClean="0"/>
              <a:t>možemo</a:t>
            </a:r>
            <a:r>
              <a:rPr lang="en-GB" dirty="0" smtClean="0"/>
              <a:t> </a:t>
            </a:r>
            <a:r>
              <a:rPr lang="en-GB" dirty="0" err="1" smtClean="0"/>
              <a:t>očekivati</a:t>
            </a:r>
            <a:r>
              <a:rPr lang="en-GB" dirty="0" smtClean="0"/>
              <a:t> ?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Pitanja</a:t>
            </a:r>
            <a:r>
              <a:rPr lang="en-GB" dirty="0" smtClean="0"/>
              <a:t>  </a:t>
            </a:r>
          </a:p>
          <a:p>
            <a:r>
              <a:rPr lang="en-GB" dirty="0" err="1" smtClean="0"/>
              <a:t>Objasniti</a:t>
            </a:r>
            <a:r>
              <a:rPr lang="en-GB" dirty="0" smtClean="0"/>
              <a:t> </a:t>
            </a:r>
            <a:r>
              <a:rPr lang="en-GB" dirty="0" err="1" smtClean="0"/>
              <a:t>pravila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definiranje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 err="1" smtClean="0"/>
              <a:t>Domaći</a:t>
            </a:r>
            <a:r>
              <a:rPr lang="en-GB" dirty="0" smtClean="0"/>
              <a:t> </a:t>
            </a:r>
            <a:r>
              <a:rPr lang="en-GB" dirty="0" err="1" smtClean="0"/>
              <a:t>zadatak</a:t>
            </a:r>
            <a:r>
              <a:rPr lang="en-GB" dirty="0" smtClean="0"/>
              <a:t>: </a:t>
            </a:r>
            <a:r>
              <a:rPr lang="en-GB" dirty="0" err="1" smtClean="0"/>
              <a:t>Koristiti</a:t>
            </a:r>
            <a:r>
              <a:rPr lang="en-GB" dirty="0" smtClean="0"/>
              <a:t> </a:t>
            </a:r>
            <a:r>
              <a:rPr lang="en-GB" dirty="0" err="1" smtClean="0"/>
              <a:t>obrasce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/>
              <a:t>o</a:t>
            </a:r>
            <a:r>
              <a:rPr lang="en-GB" dirty="0" err="1" smtClean="0"/>
              <a:t>rijentaciju</a:t>
            </a:r>
            <a:r>
              <a:rPr lang="en-GB" dirty="0" smtClean="0"/>
              <a:t> </a:t>
            </a:r>
            <a:r>
              <a:rPr lang="en-GB" dirty="0" err="1" smtClean="0"/>
              <a:t>prema</a:t>
            </a:r>
            <a:r>
              <a:rPr lang="en-GB" dirty="0" smtClean="0"/>
              <a:t> </a:t>
            </a:r>
            <a:r>
              <a:rPr lang="en-GB" dirty="0" err="1" smtClean="0"/>
              <a:t>problemu</a:t>
            </a:r>
            <a:r>
              <a:rPr lang="en-GB" dirty="0" smtClean="0"/>
              <a:t> I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/>
              <a:t>d</a:t>
            </a:r>
            <a:r>
              <a:rPr lang="en-GB" dirty="0" err="1" smtClean="0"/>
              <a:t>efiniranje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 u </a:t>
            </a:r>
            <a:r>
              <a:rPr lang="en-GB" dirty="0" err="1" smtClean="0"/>
              <a:t>stanjima</a:t>
            </a:r>
            <a:r>
              <a:rPr lang="en-GB" dirty="0" smtClean="0"/>
              <a:t> </a:t>
            </a:r>
            <a:r>
              <a:rPr lang="en-GB" dirty="0" err="1" smtClean="0"/>
              <a:t>depresivnog</a:t>
            </a:r>
            <a:r>
              <a:rPr lang="en-GB" dirty="0" smtClean="0"/>
              <a:t> </a:t>
            </a:r>
            <a:r>
              <a:rPr lang="en-GB" dirty="0" err="1" smtClean="0"/>
              <a:t>rasploženja</a:t>
            </a:r>
            <a:r>
              <a:rPr lang="en-GB" dirty="0" smtClean="0"/>
              <a:t>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23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Sekcija</a:t>
            </a:r>
            <a:r>
              <a:rPr lang="en-GB" dirty="0" smtClean="0"/>
              <a:t> 4-”brain storming”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Pregled</a:t>
            </a:r>
            <a:r>
              <a:rPr lang="en-GB" dirty="0" smtClean="0"/>
              <a:t> </a:t>
            </a:r>
            <a:r>
              <a:rPr lang="en-GB" dirty="0" err="1" smtClean="0"/>
              <a:t>domaćeg</a:t>
            </a:r>
            <a:r>
              <a:rPr lang="en-GB" dirty="0" smtClean="0"/>
              <a:t> </a:t>
            </a:r>
            <a:r>
              <a:rPr lang="en-GB" dirty="0" err="1" smtClean="0"/>
              <a:t>zadatka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Razgovor</a:t>
            </a:r>
            <a:r>
              <a:rPr lang="en-GB" dirty="0" smtClean="0"/>
              <a:t> o </a:t>
            </a:r>
            <a:r>
              <a:rPr lang="en-GB" dirty="0" err="1" smtClean="0"/>
              <a:t>problemima</a:t>
            </a:r>
            <a:r>
              <a:rPr lang="en-GB" dirty="0" smtClean="0"/>
              <a:t> I </a:t>
            </a:r>
            <a:r>
              <a:rPr lang="en-GB" dirty="0" err="1" smtClean="0"/>
              <a:t>uspješnosti</a:t>
            </a:r>
            <a:r>
              <a:rPr lang="en-GB" dirty="0" smtClean="0"/>
              <a:t> </a:t>
            </a:r>
            <a:r>
              <a:rPr lang="en-GB" dirty="0" err="1" smtClean="0"/>
              <a:t>rješavanja</a:t>
            </a:r>
            <a:r>
              <a:rPr lang="en-GB" dirty="0" smtClean="0"/>
              <a:t> </a:t>
            </a:r>
            <a:r>
              <a:rPr lang="en-GB" dirty="0" err="1" smtClean="0"/>
              <a:t>istih</a:t>
            </a:r>
            <a:endParaRPr lang="en-GB" dirty="0" smtClean="0"/>
          </a:p>
          <a:p>
            <a:r>
              <a:rPr lang="en-GB" dirty="0" err="1" smtClean="0"/>
              <a:t>Kratka</a:t>
            </a:r>
            <a:r>
              <a:rPr lang="en-GB" dirty="0" smtClean="0"/>
              <a:t> </a:t>
            </a:r>
            <a:r>
              <a:rPr lang="en-GB" dirty="0" err="1" smtClean="0"/>
              <a:t>edukacija</a:t>
            </a:r>
            <a:r>
              <a:rPr lang="en-GB" dirty="0" smtClean="0"/>
              <a:t> : Brain-storming: </a:t>
            </a:r>
            <a:r>
              <a:rPr lang="en-GB" dirty="0" err="1"/>
              <a:t>k</a:t>
            </a:r>
            <a:r>
              <a:rPr lang="en-GB" dirty="0" err="1" smtClean="0"/>
              <a:t>vantiteta</a:t>
            </a:r>
            <a:r>
              <a:rPr lang="en-GB" dirty="0" smtClean="0"/>
              <a:t> </a:t>
            </a:r>
            <a:r>
              <a:rPr lang="en-GB" dirty="0" err="1" smtClean="0"/>
              <a:t>vs</a:t>
            </a:r>
            <a:r>
              <a:rPr lang="en-GB" dirty="0" smtClean="0"/>
              <a:t> </a:t>
            </a:r>
            <a:r>
              <a:rPr lang="en-GB" dirty="0" err="1" smtClean="0"/>
              <a:t>kvaliteta</a:t>
            </a:r>
            <a:r>
              <a:rPr lang="en-GB" dirty="0" smtClean="0"/>
              <a:t> </a:t>
            </a:r>
          </a:p>
          <a:p>
            <a:r>
              <a:rPr lang="en-GB" dirty="0" smtClean="0"/>
              <a:t>Da-</a:t>
            </a:r>
            <a:r>
              <a:rPr lang="en-GB" dirty="0" err="1" smtClean="0"/>
              <a:t>ali</a:t>
            </a:r>
            <a:r>
              <a:rPr lang="en-GB" dirty="0" smtClean="0"/>
              <a:t> –</a:t>
            </a:r>
            <a:r>
              <a:rPr lang="en-GB" dirty="0" err="1" smtClean="0"/>
              <a:t>odgovori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pitanja</a:t>
            </a:r>
            <a:r>
              <a:rPr lang="en-GB" dirty="0" smtClean="0"/>
              <a:t>- </a:t>
            </a:r>
            <a:r>
              <a:rPr lang="en-GB" dirty="0" err="1" smtClean="0"/>
              <a:t>napraviti</a:t>
            </a:r>
            <a:r>
              <a:rPr lang="en-GB" dirty="0" smtClean="0"/>
              <a:t> </a:t>
            </a:r>
            <a:r>
              <a:rPr lang="en-GB" dirty="0" err="1" smtClean="0"/>
              <a:t>upitnik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“brain-storming” </a:t>
            </a:r>
            <a:r>
              <a:rPr lang="en-GB" dirty="0" err="1" smtClean="0"/>
              <a:t>Pojasniti</a:t>
            </a:r>
            <a:r>
              <a:rPr lang="en-GB" dirty="0" smtClean="0"/>
              <a:t> “ Brain –storming” </a:t>
            </a:r>
            <a:r>
              <a:rPr lang="en-GB" dirty="0" err="1" smtClean="0"/>
              <a:t>upitnik</a:t>
            </a:r>
            <a:endParaRPr lang="en-GB" dirty="0"/>
          </a:p>
          <a:p>
            <a:r>
              <a:rPr lang="en-GB" dirty="0" err="1" smtClean="0"/>
              <a:t>Pitanja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 err="1" smtClean="0"/>
              <a:t>Domaći</a:t>
            </a:r>
            <a:r>
              <a:rPr lang="en-GB" dirty="0" smtClean="0"/>
              <a:t> </a:t>
            </a:r>
            <a:r>
              <a:rPr lang="en-GB" dirty="0" err="1" smtClean="0"/>
              <a:t>zadatak</a:t>
            </a:r>
            <a:r>
              <a:rPr lang="en-GB" dirty="0" smtClean="0"/>
              <a:t>: </a:t>
            </a:r>
            <a:r>
              <a:rPr lang="en-GB" dirty="0" err="1" smtClean="0"/>
              <a:t>Koristiti</a:t>
            </a:r>
            <a:r>
              <a:rPr lang="en-GB" dirty="0" smtClean="0"/>
              <a:t> </a:t>
            </a:r>
            <a:r>
              <a:rPr lang="en-GB" dirty="0" err="1" smtClean="0"/>
              <a:t>upitnike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 </a:t>
            </a:r>
            <a:r>
              <a:rPr lang="en-GB" dirty="0"/>
              <a:t>p</a:t>
            </a:r>
            <a:r>
              <a:rPr lang="en-GB" dirty="0" smtClean="0"/>
              <a:t>roblem </a:t>
            </a:r>
            <a:r>
              <a:rPr lang="en-GB" dirty="0" err="1" smtClean="0"/>
              <a:t>orijentaciju</a:t>
            </a:r>
            <a:r>
              <a:rPr lang="en-GB" dirty="0" smtClean="0"/>
              <a:t>, </a:t>
            </a:r>
            <a:r>
              <a:rPr lang="en-GB" dirty="0" err="1" smtClean="0"/>
              <a:t>za</a:t>
            </a:r>
            <a:r>
              <a:rPr lang="en-GB" dirty="0" smtClean="0"/>
              <a:t> problem </a:t>
            </a:r>
            <a:r>
              <a:rPr lang="en-GB" dirty="0" err="1" smtClean="0"/>
              <a:t>definiranje</a:t>
            </a:r>
            <a:r>
              <a:rPr lang="en-GB" dirty="0" smtClean="0"/>
              <a:t> I </a:t>
            </a:r>
            <a:r>
              <a:rPr lang="en-GB" dirty="0" err="1" smtClean="0"/>
              <a:t>za</a:t>
            </a:r>
            <a:r>
              <a:rPr lang="en-GB" dirty="0" smtClean="0"/>
              <a:t> “ Brainstorming” </a:t>
            </a:r>
            <a:r>
              <a:rPr lang="en-GB" dirty="0" err="1" smtClean="0"/>
              <a:t>barem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jedan</a:t>
            </a:r>
            <a:r>
              <a:rPr lang="en-GB" dirty="0" smtClean="0"/>
              <a:t> problem </a:t>
            </a:r>
            <a:r>
              <a:rPr lang="en-GB" dirty="0" err="1" smtClean="0"/>
              <a:t>tijekom</a:t>
            </a:r>
            <a:r>
              <a:rPr lang="en-GB" dirty="0" smtClean="0"/>
              <a:t> </a:t>
            </a:r>
            <a:r>
              <a:rPr lang="en-GB" dirty="0" err="1" smtClean="0"/>
              <a:t>slijedećeg</a:t>
            </a:r>
            <a:r>
              <a:rPr lang="en-GB" dirty="0" smtClean="0"/>
              <a:t> </a:t>
            </a:r>
            <a:r>
              <a:rPr lang="en-GB" dirty="0" err="1" smtClean="0"/>
              <a:t>tjedna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355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Sekcija</a:t>
            </a:r>
            <a:r>
              <a:rPr lang="en-GB" dirty="0" smtClean="0"/>
              <a:t> 5- </a:t>
            </a:r>
            <a:r>
              <a:rPr lang="en-GB" dirty="0" err="1" smtClean="0"/>
              <a:t>donjeti</a:t>
            </a:r>
            <a:r>
              <a:rPr lang="en-GB" dirty="0" smtClean="0"/>
              <a:t> </a:t>
            </a:r>
            <a:r>
              <a:rPr lang="en-GB" dirty="0" err="1" smtClean="0"/>
              <a:t>odluku</a:t>
            </a:r>
            <a:r>
              <a:rPr lang="en-GB" dirty="0" smtClean="0"/>
              <a:t> I </a:t>
            </a:r>
            <a:r>
              <a:rPr lang="en-GB" dirty="0" err="1" smtClean="0"/>
              <a:t>napraviti</a:t>
            </a:r>
            <a:r>
              <a:rPr lang="en-GB" dirty="0" smtClean="0"/>
              <a:t> 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Pregled</a:t>
            </a:r>
            <a:r>
              <a:rPr lang="en-GB" dirty="0" smtClean="0"/>
              <a:t> </a:t>
            </a:r>
            <a:r>
              <a:rPr lang="en-GB" dirty="0" err="1" smtClean="0"/>
              <a:t>domaćeg</a:t>
            </a:r>
            <a:r>
              <a:rPr lang="en-GB" dirty="0" smtClean="0"/>
              <a:t> </a:t>
            </a:r>
            <a:r>
              <a:rPr lang="en-GB" dirty="0" err="1" smtClean="0"/>
              <a:t>rada</a:t>
            </a:r>
            <a:r>
              <a:rPr lang="en-GB" dirty="0" smtClean="0"/>
              <a:t>-  </a:t>
            </a:r>
            <a:r>
              <a:rPr lang="en-GB" dirty="0" err="1" smtClean="0"/>
              <a:t>diskusija</a:t>
            </a:r>
            <a:r>
              <a:rPr lang="en-GB" dirty="0" smtClean="0"/>
              <a:t> o </a:t>
            </a:r>
            <a:r>
              <a:rPr lang="en-GB" dirty="0" err="1" smtClean="0"/>
              <a:t>preblemima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načinima</a:t>
            </a:r>
            <a:r>
              <a:rPr lang="en-GB" dirty="0" smtClean="0"/>
              <a:t> </a:t>
            </a:r>
            <a:r>
              <a:rPr lang="en-GB" dirty="0" err="1" smtClean="0"/>
              <a:t>rješavanja</a:t>
            </a:r>
            <a:r>
              <a:rPr lang="en-GB" dirty="0" smtClean="0"/>
              <a:t> </a:t>
            </a:r>
            <a:r>
              <a:rPr lang="en-GB" dirty="0" err="1" smtClean="0"/>
              <a:t>istih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Kratka</a:t>
            </a:r>
            <a:r>
              <a:rPr lang="en-GB" dirty="0" smtClean="0"/>
              <a:t> </a:t>
            </a:r>
            <a:r>
              <a:rPr lang="en-GB" dirty="0" err="1" smtClean="0"/>
              <a:t>edukacija</a:t>
            </a:r>
            <a:r>
              <a:rPr lang="en-GB" dirty="0" smtClean="0"/>
              <a:t>: </a:t>
            </a:r>
            <a:r>
              <a:rPr lang="en-GB" dirty="0" err="1" smtClean="0"/>
              <a:t>Napraviti</a:t>
            </a:r>
            <a:r>
              <a:rPr lang="en-GB" dirty="0" smtClean="0"/>
              <a:t> </a:t>
            </a:r>
            <a:r>
              <a:rPr lang="en-GB" dirty="0" err="1" smtClean="0"/>
              <a:t>najbolji</a:t>
            </a:r>
            <a:r>
              <a:rPr lang="en-GB" dirty="0" smtClean="0"/>
              <a:t> </a:t>
            </a:r>
            <a:r>
              <a:rPr lang="en-GB" dirty="0" err="1" smtClean="0"/>
              <a:t>odabir</a:t>
            </a:r>
            <a:r>
              <a:rPr lang="en-GB" dirty="0" smtClean="0"/>
              <a:t>-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kontra</a:t>
            </a:r>
            <a:r>
              <a:rPr lang="en-GB" dirty="0" smtClean="0"/>
              <a:t>- </a:t>
            </a:r>
            <a:r>
              <a:rPr lang="en-GB" dirty="0" err="1" smtClean="0"/>
              <a:t>dugotrajni</a:t>
            </a:r>
            <a:r>
              <a:rPr lang="en-GB" dirty="0" smtClean="0"/>
              <a:t> </a:t>
            </a:r>
            <a:r>
              <a:rPr lang="en-GB" dirty="0" err="1" smtClean="0"/>
              <a:t>učinak</a:t>
            </a:r>
            <a:r>
              <a:rPr lang="en-GB" dirty="0" smtClean="0"/>
              <a:t> </a:t>
            </a:r>
            <a:r>
              <a:rPr lang="en-GB" dirty="0" err="1" smtClean="0"/>
              <a:t>postignutih</a:t>
            </a:r>
            <a:r>
              <a:rPr lang="en-GB" dirty="0" smtClean="0"/>
              <a:t> </a:t>
            </a:r>
            <a:r>
              <a:rPr lang="en-GB" dirty="0" err="1" smtClean="0"/>
              <a:t>ciljeva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klijenta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njegovu</a:t>
            </a:r>
            <a:r>
              <a:rPr lang="en-GB" dirty="0" smtClean="0"/>
              <a:t> </a:t>
            </a:r>
            <a:r>
              <a:rPr lang="en-GB" dirty="0" err="1" smtClean="0"/>
              <a:t>okolinu</a:t>
            </a:r>
            <a:endParaRPr lang="en-GB" dirty="0" smtClean="0"/>
          </a:p>
          <a:p>
            <a:r>
              <a:rPr lang="en-GB" dirty="0" err="1" smtClean="0"/>
              <a:t>Napraviti</a:t>
            </a:r>
            <a:r>
              <a:rPr lang="en-GB" dirty="0" smtClean="0"/>
              <a:t> </a:t>
            </a:r>
            <a:r>
              <a:rPr lang="en-GB" dirty="0" err="1" smtClean="0"/>
              <a:t>upitnik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donošenje</a:t>
            </a:r>
            <a:r>
              <a:rPr lang="en-GB" dirty="0" smtClean="0"/>
              <a:t> </a:t>
            </a:r>
            <a:r>
              <a:rPr lang="en-GB" dirty="0" err="1" smtClean="0"/>
              <a:t>odluka</a:t>
            </a:r>
            <a:endParaRPr lang="en-GB" dirty="0" smtClean="0"/>
          </a:p>
          <a:p>
            <a:r>
              <a:rPr lang="en-GB" dirty="0" err="1" smtClean="0"/>
              <a:t>Pitanja</a:t>
            </a:r>
            <a:endParaRPr lang="en-GB" dirty="0" smtClean="0"/>
          </a:p>
          <a:p>
            <a:r>
              <a:rPr lang="en-GB" dirty="0" err="1" smtClean="0"/>
              <a:t>Napraviti</a:t>
            </a:r>
            <a:r>
              <a:rPr lang="en-GB" dirty="0" smtClean="0"/>
              <a:t> plan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raščlaniti</a:t>
            </a:r>
            <a:r>
              <a:rPr lang="en-GB" dirty="0" smtClean="0"/>
              <a:t> </a:t>
            </a:r>
            <a:r>
              <a:rPr lang="en-GB" dirty="0" err="1" smtClean="0"/>
              <a:t>ga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male </a:t>
            </a:r>
            <a:r>
              <a:rPr lang="en-GB" dirty="0" err="1" smtClean="0"/>
              <a:t>korake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Vam</a:t>
            </a:r>
            <a:r>
              <a:rPr lang="en-GB" dirty="0" smtClean="0"/>
              <a:t> je </a:t>
            </a:r>
            <a:r>
              <a:rPr lang="en-GB" dirty="0" err="1" smtClean="0"/>
              <a:t>potrebno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provođenje</a:t>
            </a:r>
            <a:r>
              <a:rPr lang="en-GB" dirty="0" smtClean="0"/>
              <a:t> </a:t>
            </a:r>
            <a:r>
              <a:rPr lang="en-GB" dirty="0" err="1" smtClean="0"/>
              <a:t>plana</a:t>
            </a:r>
            <a:r>
              <a:rPr lang="en-GB" dirty="0" smtClean="0"/>
              <a:t> ? </a:t>
            </a:r>
            <a:endParaRPr lang="en-GB" dirty="0"/>
          </a:p>
          <a:p>
            <a:r>
              <a:rPr lang="en-GB" dirty="0" err="1" smtClean="0"/>
              <a:t>Objasniti</a:t>
            </a:r>
            <a:r>
              <a:rPr lang="en-GB" dirty="0" smtClean="0"/>
              <a:t> </a:t>
            </a:r>
            <a:r>
              <a:rPr lang="en-GB" dirty="0" err="1" smtClean="0"/>
              <a:t>protokol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planiranje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Domaći</a:t>
            </a:r>
            <a:r>
              <a:rPr lang="en-GB" dirty="0" smtClean="0"/>
              <a:t> </a:t>
            </a:r>
            <a:r>
              <a:rPr lang="en-GB" dirty="0" err="1" smtClean="0"/>
              <a:t>zadatak:Implementirati</a:t>
            </a:r>
            <a:r>
              <a:rPr lang="en-GB" dirty="0" smtClean="0"/>
              <a:t> </a:t>
            </a:r>
            <a:r>
              <a:rPr lang="en-GB" dirty="0" err="1" smtClean="0"/>
              <a:t>Vaš</a:t>
            </a:r>
            <a:r>
              <a:rPr lang="en-GB" dirty="0" smtClean="0"/>
              <a:t> plan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rješavanje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koristiti</a:t>
            </a:r>
            <a:r>
              <a:rPr lang="en-GB" dirty="0" smtClean="0"/>
              <a:t> </a:t>
            </a:r>
            <a:r>
              <a:rPr lang="en-GB" dirty="0" err="1" smtClean="0"/>
              <a:t>dosadašnje</a:t>
            </a:r>
            <a:r>
              <a:rPr lang="en-GB" dirty="0" smtClean="0"/>
              <a:t> </a:t>
            </a:r>
            <a:r>
              <a:rPr lang="en-GB" dirty="0" err="1" smtClean="0"/>
              <a:t>protokole</a:t>
            </a:r>
            <a:r>
              <a:rPr lang="en-GB" dirty="0" smtClean="0"/>
              <a:t> </a:t>
            </a:r>
            <a:r>
              <a:rPr lang="en-GB" dirty="0" err="1" smtClean="0"/>
              <a:t>barem</a:t>
            </a:r>
            <a:r>
              <a:rPr lang="en-GB" dirty="0" smtClean="0"/>
              <a:t> 5 </a:t>
            </a:r>
            <a:r>
              <a:rPr lang="en-GB" dirty="0" err="1" smtClean="0"/>
              <a:t>puta</a:t>
            </a:r>
            <a:r>
              <a:rPr lang="en-GB" dirty="0" smtClean="0"/>
              <a:t> </a:t>
            </a:r>
            <a:r>
              <a:rPr lang="en-GB" dirty="0" err="1" smtClean="0"/>
              <a:t>tijekom</a:t>
            </a:r>
            <a:r>
              <a:rPr lang="en-GB" dirty="0" smtClean="0"/>
              <a:t> </a:t>
            </a:r>
            <a:r>
              <a:rPr lang="en-GB" dirty="0" err="1" smtClean="0"/>
              <a:t>tjedna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6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6 </a:t>
            </a:r>
            <a:r>
              <a:rPr lang="en-GB" dirty="0" err="1" smtClean="0"/>
              <a:t>sekcija</a:t>
            </a:r>
            <a:r>
              <a:rPr lang="en-GB" dirty="0" smtClean="0"/>
              <a:t> -Da li </a:t>
            </a:r>
            <a:r>
              <a:rPr lang="en-GB" dirty="0" err="1" smtClean="0"/>
              <a:t>djeluje</a:t>
            </a:r>
            <a:r>
              <a:rPr lang="en-GB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Pregled</a:t>
            </a:r>
            <a:r>
              <a:rPr lang="en-GB" dirty="0" smtClean="0"/>
              <a:t> </a:t>
            </a:r>
            <a:r>
              <a:rPr lang="en-GB" dirty="0" err="1" smtClean="0"/>
              <a:t>domaćeg</a:t>
            </a:r>
            <a:r>
              <a:rPr lang="en-GB" dirty="0" smtClean="0"/>
              <a:t> </a:t>
            </a:r>
            <a:r>
              <a:rPr lang="en-GB" dirty="0" err="1" smtClean="0"/>
              <a:t>zadatka</a:t>
            </a:r>
            <a:endParaRPr lang="en-GB" dirty="0" smtClean="0"/>
          </a:p>
          <a:p>
            <a:r>
              <a:rPr lang="en-GB" dirty="0" err="1" smtClean="0"/>
              <a:t>Diskusija</a:t>
            </a:r>
            <a:endParaRPr lang="en-GB" dirty="0" smtClean="0"/>
          </a:p>
          <a:p>
            <a:r>
              <a:rPr lang="en-GB" dirty="0" err="1" smtClean="0"/>
              <a:t>Kratka</a:t>
            </a:r>
            <a:r>
              <a:rPr lang="en-GB" dirty="0" smtClean="0"/>
              <a:t> </a:t>
            </a:r>
            <a:r>
              <a:rPr lang="en-GB" dirty="0" err="1" smtClean="0"/>
              <a:t>edukacija</a:t>
            </a:r>
            <a:r>
              <a:rPr lang="en-GB" dirty="0" smtClean="0"/>
              <a:t>: </a:t>
            </a:r>
            <a:r>
              <a:rPr lang="en-GB" dirty="0" err="1" smtClean="0"/>
              <a:t>Evaluacija</a:t>
            </a:r>
            <a:r>
              <a:rPr lang="en-GB" dirty="0" smtClean="0"/>
              <a:t> </a:t>
            </a:r>
            <a:r>
              <a:rPr lang="en-GB" dirty="0" err="1" smtClean="0"/>
              <a:t>provedbe</a:t>
            </a:r>
            <a:r>
              <a:rPr lang="en-GB" dirty="0" smtClean="0"/>
              <a:t> </a:t>
            </a:r>
            <a:r>
              <a:rPr lang="en-GB" dirty="0" err="1" smtClean="0"/>
              <a:t>plana,razmisliti</a:t>
            </a:r>
            <a:r>
              <a:rPr lang="en-GB" dirty="0" smtClean="0"/>
              <a:t> </a:t>
            </a: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ukoliko</a:t>
            </a:r>
            <a:r>
              <a:rPr lang="en-GB" dirty="0" smtClean="0"/>
              <a:t> ne “</a:t>
            </a:r>
            <a:r>
              <a:rPr lang="en-GB" dirty="0" err="1" smtClean="0"/>
              <a:t>radi</a:t>
            </a:r>
            <a:r>
              <a:rPr lang="en-GB" dirty="0" smtClean="0"/>
              <a:t> ”, </a:t>
            </a:r>
            <a:r>
              <a:rPr lang="en-GB" dirty="0" err="1" smtClean="0"/>
              <a:t>promisliti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eventulno</a:t>
            </a:r>
            <a:r>
              <a:rPr lang="en-GB" dirty="0" smtClean="0"/>
              <a:t> </a:t>
            </a:r>
            <a:r>
              <a:rPr lang="en-GB" dirty="0" err="1" smtClean="0"/>
              <a:t>redefinirati</a:t>
            </a:r>
            <a:r>
              <a:rPr lang="en-GB" dirty="0" smtClean="0"/>
              <a:t> problem</a:t>
            </a:r>
          </a:p>
          <a:p>
            <a:r>
              <a:rPr lang="en-GB" dirty="0" err="1" smtClean="0"/>
              <a:t>Pitanja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Napraviti</a:t>
            </a:r>
            <a:r>
              <a:rPr lang="en-GB" dirty="0" smtClean="0"/>
              <a:t> set </a:t>
            </a:r>
            <a:r>
              <a:rPr lang="en-GB" dirty="0" err="1" smtClean="0"/>
              <a:t>pitanja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demostraciju</a:t>
            </a:r>
            <a:r>
              <a:rPr lang="en-GB" dirty="0" smtClean="0"/>
              <a:t> </a:t>
            </a:r>
            <a:r>
              <a:rPr lang="en-GB" dirty="0" err="1" smtClean="0"/>
              <a:t>evaluacije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Demonstrirati</a:t>
            </a:r>
            <a:r>
              <a:rPr lang="en-GB" dirty="0" smtClean="0"/>
              <a:t> </a:t>
            </a:r>
            <a:r>
              <a:rPr lang="en-GB" dirty="0" err="1" smtClean="0"/>
              <a:t>provedbu</a:t>
            </a:r>
            <a:r>
              <a:rPr lang="en-GB" dirty="0" smtClean="0"/>
              <a:t> SPS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svaki</a:t>
            </a:r>
            <a:r>
              <a:rPr lang="en-GB" dirty="0" smtClean="0"/>
              <a:t> </a:t>
            </a:r>
            <a:r>
              <a:rPr lang="en-GB" dirty="0" err="1" smtClean="0"/>
              <a:t>dio</a:t>
            </a:r>
            <a:r>
              <a:rPr lang="en-GB" dirty="0" smtClean="0"/>
              <a:t> </a:t>
            </a:r>
            <a:r>
              <a:rPr lang="en-GB" dirty="0" err="1" smtClean="0"/>
              <a:t>terapije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err="1" smtClean="0"/>
              <a:t>Domaći</a:t>
            </a:r>
            <a:r>
              <a:rPr lang="en-GB" dirty="0" smtClean="0"/>
              <a:t> </a:t>
            </a:r>
            <a:r>
              <a:rPr lang="en-GB" dirty="0" err="1" smtClean="0"/>
              <a:t>zadatak:Koristiti</a:t>
            </a:r>
            <a:r>
              <a:rPr lang="en-GB" dirty="0" smtClean="0"/>
              <a:t> SPS </a:t>
            </a:r>
            <a:r>
              <a:rPr lang="en-GB" dirty="0" err="1" smtClean="0"/>
              <a:t>protokol</a:t>
            </a:r>
            <a:r>
              <a:rPr lang="en-GB" dirty="0" smtClean="0"/>
              <a:t> </a:t>
            </a:r>
            <a:r>
              <a:rPr lang="en-GB" dirty="0" err="1" smtClean="0"/>
              <a:t>barem</a:t>
            </a:r>
            <a:r>
              <a:rPr lang="en-GB" dirty="0" smtClean="0"/>
              <a:t> </a:t>
            </a:r>
            <a:r>
              <a:rPr lang="en-GB" dirty="0" err="1" smtClean="0"/>
              <a:t>jednom</a:t>
            </a:r>
            <a:r>
              <a:rPr lang="en-GB" dirty="0" smtClean="0"/>
              <a:t> </a:t>
            </a:r>
            <a:r>
              <a:rPr lang="en-GB" dirty="0" err="1" smtClean="0"/>
              <a:t>tijekom</a:t>
            </a:r>
            <a:r>
              <a:rPr lang="en-GB" dirty="0" smtClean="0"/>
              <a:t> </a:t>
            </a:r>
            <a:r>
              <a:rPr lang="en-GB" dirty="0" err="1" smtClean="0"/>
              <a:t>tjedna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233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7-11 </a:t>
            </a:r>
            <a:r>
              <a:rPr lang="en-GB" dirty="0" err="1" smtClean="0"/>
              <a:t>sekcija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Korištenje</a:t>
            </a:r>
            <a:r>
              <a:rPr lang="en-GB" dirty="0" smtClean="0"/>
              <a:t> SPS </a:t>
            </a:r>
            <a:r>
              <a:rPr lang="en-GB" dirty="0" err="1" smtClean="0"/>
              <a:t>obrazaca</a:t>
            </a:r>
            <a:endParaRPr lang="en-GB" dirty="0" smtClean="0"/>
          </a:p>
          <a:p>
            <a:r>
              <a:rPr lang="en-GB" dirty="0" err="1" smtClean="0"/>
              <a:t>Evaluacija</a:t>
            </a:r>
            <a:r>
              <a:rPr lang="en-GB" dirty="0" smtClean="0"/>
              <a:t> </a:t>
            </a:r>
            <a:r>
              <a:rPr lang="en-GB" dirty="0" err="1" smtClean="0"/>
              <a:t>provedbe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uspješnosti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 err="1" smtClean="0"/>
              <a:t>Domaći</a:t>
            </a:r>
            <a:r>
              <a:rPr lang="en-GB" dirty="0" smtClean="0"/>
              <a:t> </a:t>
            </a:r>
            <a:r>
              <a:rPr lang="en-GB" dirty="0" err="1" smtClean="0"/>
              <a:t>zadatak</a:t>
            </a:r>
            <a:r>
              <a:rPr lang="en-GB" dirty="0"/>
              <a:t>:</a:t>
            </a:r>
            <a:endParaRPr lang="en-GB" dirty="0" smtClean="0"/>
          </a:p>
          <a:p>
            <a:r>
              <a:rPr lang="en-GB" dirty="0" err="1" smtClean="0"/>
              <a:t>Koristiti</a:t>
            </a:r>
            <a:r>
              <a:rPr lang="en-GB" dirty="0" smtClean="0"/>
              <a:t> SPS </a:t>
            </a:r>
            <a:r>
              <a:rPr lang="en-GB" dirty="0" err="1" smtClean="0"/>
              <a:t>obrazac</a:t>
            </a:r>
            <a:r>
              <a:rPr lang="en-GB" dirty="0" smtClean="0"/>
              <a:t> </a:t>
            </a:r>
            <a:r>
              <a:rPr lang="en-GB" dirty="0" err="1" smtClean="0"/>
              <a:t>barem</a:t>
            </a:r>
            <a:r>
              <a:rPr lang="en-GB" dirty="0" smtClean="0"/>
              <a:t> </a:t>
            </a:r>
            <a:r>
              <a:rPr lang="en-GB" dirty="0" err="1" smtClean="0"/>
              <a:t>jednom</a:t>
            </a:r>
            <a:r>
              <a:rPr lang="en-GB" dirty="0" smtClean="0"/>
              <a:t> </a:t>
            </a:r>
            <a:r>
              <a:rPr lang="en-GB" dirty="0" err="1" smtClean="0"/>
              <a:t>tijekom</a:t>
            </a:r>
            <a:r>
              <a:rPr lang="en-GB" dirty="0" smtClean="0"/>
              <a:t> </a:t>
            </a:r>
            <a:r>
              <a:rPr lang="en-GB" dirty="0" err="1" smtClean="0"/>
              <a:t>tjedna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45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11-12 </a:t>
            </a:r>
            <a:r>
              <a:rPr lang="en-GB" dirty="0" err="1" smtClean="0"/>
              <a:t>sekcija-Prevencija</a:t>
            </a:r>
            <a:r>
              <a:rPr lang="en-GB" dirty="0" smtClean="0"/>
              <a:t> </a:t>
            </a:r>
            <a:r>
              <a:rPr lang="en-GB" dirty="0" err="1" smtClean="0"/>
              <a:t>relapsa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Pregled</a:t>
            </a:r>
            <a:r>
              <a:rPr lang="en-GB" dirty="0" smtClean="0"/>
              <a:t> </a:t>
            </a:r>
            <a:r>
              <a:rPr lang="en-GB" dirty="0" err="1" smtClean="0"/>
              <a:t>domaćeg</a:t>
            </a:r>
            <a:r>
              <a:rPr lang="en-GB" dirty="0" smtClean="0"/>
              <a:t> </a:t>
            </a:r>
            <a:r>
              <a:rPr lang="en-GB" dirty="0" err="1" smtClean="0"/>
              <a:t>zadatka</a:t>
            </a:r>
            <a:endParaRPr lang="en-GB" dirty="0" smtClean="0"/>
          </a:p>
          <a:p>
            <a:r>
              <a:rPr lang="en-GB" dirty="0" err="1" smtClean="0"/>
              <a:t>Evaluacija</a:t>
            </a:r>
            <a:r>
              <a:rPr lang="en-GB" dirty="0" smtClean="0"/>
              <a:t> </a:t>
            </a:r>
            <a:r>
              <a:rPr lang="en-GB" dirty="0" err="1" smtClean="0"/>
              <a:t>napretka</a:t>
            </a:r>
            <a:endParaRPr lang="en-GB" dirty="0"/>
          </a:p>
          <a:p>
            <a:r>
              <a:rPr lang="en-GB" dirty="0" err="1" smtClean="0"/>
              <a:t>Napraviti</a:t>
            </a:r>
            <a:r>
              <a:rPr lang="en-GB" dirty="0" smtClean="0"/>
              <a:t> PS plan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prevenciju</a:t>
            </a:r>
            <a:r>
              <a:rPr lang="en-GB" dirty="0" smtClean="0"/>
              <a:t> </a:t>
            </a:r>
            <a:r>
              <a:rPr lang="en-GB" dirty="0" err="1" smtClean="0"/>
              <a:t>relapsa</a:t>
            </a:r>
            <a:r>
              <a:rPr lang="en-GB" dirty="0" smtClean="0"/>
              <a:t> </a:t>
            </a:r>
            <a:r>
              <a:rPr lang="en-GB" dirty="0" err="1" smtClean="0"/>
              <a:t>depresije</a:t>
            </a:r>
            <a:endParaRPr lang="en-GB" dirty="0" smtClean="0"/>
          </a:p>
          <a:p>
            <a:r>
              <a:rPr lang="en-GB" dirty="0" err="1" smtClean="0"/>
              <a:t>Napraviti</a:t>
            </a:r>
            <a:r>
              <a:rPr lang="en-GB" dirty="0" smtClean="0"/>
              <a:t> PS plan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drugi</a:t>
            </a:r>
            <a:r>
              <a:rPr lang="en-GB" dirty="0" smtClean="0"/>
              <a:t> problem/e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08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Problem</a:t>
            </a:r>
            <a:r>
              <a:rPr lang="en-GB" sz="2400" dirty="0"/>
              <a:t>: </a:t>
            </a:r>
            <a:r>
              <a:rPr lang="en-GB" sz="2400" dirty="0" smtClean="0"/>
              <a:t> </a:t>
            </a:r>
            <a:r>
              <a:rPr lang="en-GB" sz="2400" dirty="0" err="1" smtClean="0"/>
              <a:t>bilo</a:t>
            </a:r>
            <a:r>
              <a:rPr lang="en-GB" sz="2400" dirty="0" smtClean="0"/>
              <a:t> </a:t>
            </a:r>
            <a:r>
              <a:rPr lang="en-GB" sz="2400" dirty="0" err="1"/>
              <a:t>koja</a:t>
            </a:r>
            <a:r>
              <a:rPr lang="en-GB" sz="2400" dirty="0"/>
              <a:t> </a:t>
            </a:r>
            <a:r>
              <a:rPr lang="en-GB" sz="2400" dirty="0" err="1"/>
              <a:t>životna</a:t>
            </a:r>
            <a:r>
              <a:rPr lang="en-GB" sz="2400" dirty="0"/>
              <a:t> </a:t>
            </a:r>
            <a:r>
              <a:rPr lang="en-GB" sz="2400" dirty="0" err="1"/>
              <a:t>situacija</a:t>
            </a:r>
            <a:r>
              <a:rPr lang="en-GB" sz="2400" dirty="0"/>
              <a:t> </a:t>
            </a:r>
            <a:r>
              <a:rPr lang="en-GB" sz="2400" dirty="0" err="1"/>
              <a:t>ili</a:t>
            </a:r>
            <a:r>
              <a:rPr lang="en-GB" sz="2400" dirty="0"/>
              <a:t> </a:t>
            </a:r>
            <a:r>
              <a:rPr lang="en-GB" sz="2400" dirty="0" err="1"/>
              <a:t>zahtjevi</a:t>
            </a:r>
            <a:r>
              <a:rPr lang="en-GB" sz="2400" dirty="0"/>
              <a:t> </a:t>
            </a:r>
            <a:r>
              <a:rPr lang="en-GB" sz="2400" dirty="0" err="1"/>
              <a:t>koje</a:t>
            </a:r>
            <a:r>
              <a:rPr lang="en-GB" sz="2400" dirty="0"/>
              <a:t> </a:t>
            </a:r>
            <a:r>
              <a:rPr lang="en-GB" sz="2400" dirty="0" err="1"/>
              <a:t>traže</a:t>
            </a:r>
            <a:r>
              <a:rPr lang="en-GB" sz="2400" dirty="0"/>
              <a:t>  </a:t>
            </a:r>
            <a:r>
              <a:rPr lang="en-GB" sz="2400" dirty="0" err="1"/>
              <a:t>adaptivni</a:t>
            </a:r>
            <a:r>
              <a:rPr lang="en-GB" sz="2400" dirty="0"/>
              <a:t> </a:t>
            </a:r>
            <a:r>
              <a:rPr lang="en-GB" sz="2400" dirty="0" err="1"/>
              <a:t>odgovor</a:t>
            </a:r>
            <a:r>
              <a:rPr lang="en-GB" sz="2400" dirty="0"/>
              <a:t> a </a:t>
            </a:r>
            <a:r>
              <a:rPr lang="en-GB" sz="2400" dirty="0" err="1"/>
              <a:t>za</a:t>
            </a:r>
            <a:r>
              <a:rPr lang="en-GB" sz="2400" dirty="0"/>
              <a:t>  </a:t>
            </a:r>
            <a:r>
              <a:rPr lang="en-GB" sz="2400" dirty="0" err="1"/>
              <a:t>koji</a:t>
            </a:r>
            <a:r>
              <a:rPr lang="en-GB" sz="2400" dirty="0"/>
              <a:t> u </a:t>
            </a:r>
            <a:r>
              <a:rPr lang="en-GB" sz="2400" dirty="0" err="1"/>
              <a:t>određenom</a:t>
            </a:r>
            <a:r>
              <a:rPr lang="en-GB" sz="2400" dirty="0"/>
              <a:t> </a:t>
            </a:r>
            <a:r>
              <a:rPr lang="en-GB" sz="2400" dirty="0" err="1"/>
              <a:t>trenutku</a:t>
            </a:r>
            <a:r>
              <a:rPr lang="en-GB" sz="2400" dirty="0"/>
              <a:t> </a:t>
            </a:r>
            <a:r>
              <a:rPr lang="en-GB" sz="2400" dirty="0" err="1"/>
              <a:t>postoji</a:t>
            </a:r>
            <a:r>
              <a:rPr lang="en-GB" sz="2400" dirty="0"/>
              <a:t> </a:t>
            </a:r>
            <a:r>
              <a:rPr lang="en-GB" sz="2400" dirty="0" err="1"/>
              <a:t>zapreka</a:t>
            </a:r>
            <a:r>
              <a:rPr lang="en-GB" sz="2400" dirty="0"/>
              <a:t> </a:t>
            </a:r>
            <a:r>
              <a:rPr lang="en-GB" sz="2400" dirty="0" err="1"/>
              <a:t>unutar</a:t>
            </a:r>
            <a:r>
              <a:rPr lang="en-GB" sz="2400" dirty="0"/>
              <a:t> </a:t>
            </a:r>
            <a:r>
              <a:rPr lang="en-GB" sz="2400" dirty="0" err="1"/>
              <a:t>osobe</a:t>
            </a:r>
            <a:r>
              <a:rPr lang="en-GB" sz="2400" dirty="0"/>
              <a:t> same </a:t>
            </a:r>
            <a:r>
              <a:rPr lang="en-GB" sz="2400" dirty="0" err="1"/>
              <a:t>ili</a:t>
            </a:r>
            <a:r>
              <a:rPr lang="en-GB" sz="2400" dirty="0"/>
              <a:t> u </a:t>
            </a:r>
            <a:r>
              <a:rPr lang="en-GB" sz="2400" dirty="0" err="1"/>
              <a:t>sklopu</a:t>
            </a:r>
            <a:r>
              <a:rPr lang="en-GB" sz="2400" dirty="0"/>
              <a:t> </a:t>
            </a:r>
            <a:r>
              <a:rPr lang="en-GB" sz="2400" dirty="0" err="1"/>
              <a:t>određene</a:t>
            </a:r>
            <a:r>
              <a:rPr lang="en-GB" sz="2400" dirty="0"/>
              <a:t> </a:t>
            </a:r>
            <a:r>
              <a:rPr lang="en-GB" sz="2400" dirty="0" err="1" smtClean="0"/>
              <a:t>situacije</a:t>
            </a:r>
            <a:r>
              <a:rPr lang="en-GB" sz="2400" dirty="0"/>
              <a:t>.</a:t>
            </a:r>
            <a:r>
              <a:rPr lang="en-GB" sz="2400" dirty="0" smtClean="0"/>
              <a:t>  </a:t>
            </a:r>
          </a:p>
          <a:p>
            <a:r>
              <a:rPr lang="en-GB" sz="2400" dirty="0" smtClean="0"/>
              <a:t>-</a:t>
            </a:r>
            <a:r>
              <a:rPr lang="en-GB" sz="2400" dirty="0" err="1" smtClean="0"/>
              <a:t>Zapreka</a:t>
            </a:r>
            <a:r>
              <a:rPr lang="en-GB" sz="2400" dirty="0" smtClean="0"/>
              <a:t> </a:t>
            </a:r>
            <a:r>
              <a:rPr lang="en-GB" sz="2400" dirty="0" err="1"/>
              <a:t>može</a:t>
            </a:r>
            <a:r>
              <a:rPr lang="en-GB" sz="2400" dirty="0"/>
              <a:t> </a:t>
            </a:r>
            <a:r>
              <a:rPr lang="en-GB" sz="2400" dirty="0" err="1"/>
              <a:t>biti</a:t>
            </a:r>
            <a:r>
              <a:rPr lang="en-GB" sz="2400" dirty="0"/>
              <a:t>:  </a:t>
            </a:r>
            <a:r>
              <a:rPr lang="en-GB" sz="2400" dirty="0" err="1"/>
              <a:t>neodlučnost</a:t>
            </a:r>
            <a:r>
              <a:rPr lang="en-GB" sz="2400" dirty="0"/>
              <a:t>, </a:t>
            </a:r>
            <a:r>
              <a:rPr lang="en-GB" sz="2400" dirty="0" err="1"/>
              <a:t>nepredvidivost</a:t>
            </a:r>
            <a:r>
              <a:rPr lang="en-GB" sz="2400" dirty="0"/>
              <a:t>, </a:t>
            </a:r>
            <a:r>
              <a:rPr lang="en-GB" sz="2400" dirty="0" err="1"/>
              <a:t>nedostatak</a:t>
            </a:r>
            <a:r>
              <a:rPr lang="en-GB" sz="2400" dirty="0"/>
              <a:t> </a:t>
            </a:r>
            <a:r>
              <a:rPr lang="en-GB" sz="2400" dirty="0" err="1"/>
              <a:t>potencijala</a:t>
            </a:r>
            <a:r>
              <a:rPr lang="en-GB" sz="2400" dirty="0"/>
              <a:t> li </a:t>
            </a:r>
            <a:r>
              <a:rPr lang="en-GB" sz="2400" dirty="0" err="1"/>
              <a:t>osobnih</a:t>
            </a:r>
            <a:r>
              <a:rPr lang="en-GB" sz="2400" dirty="0"/>
              <a:t> </a:t>
            </a:r>
            <a:r>
              <a:rPr lang="en-GB" sz="2400" dirty="0" err="1"/>
              <a:t>performanci</a:t>
            </a:r>
            <a:r>
              <a:rPr lang="en-GB" sz="2400" dirty="0"/>
              <a:t> ,</a:t>
            </a:r>
            <a:r>
              <a:rPr lang="en-GB" sz="2400" dirty="0" err="1"/>
              <a:t>otpori</a:t>
            </a:r>
            <a:r>
              <a:rPr lang="en-GB" sz="2400" dirty="0"/>
              <a:t> </a:t>
            </a:r>
          </a:p>
          <a:p>
            <a:r>
              <a:rPr lang="en-GB" sz="2400" dirty="0" err="1" smtClean="0">
                <a:solidFill>
                  <a:schemeClr val="accent1">
                    <a:lumMod val="75000"/>
                  </a:schemeClr>
                </a:solidFill>
              </a:rPr>
              <a:t>Rješenje</a:t>
            </a:r>
            <a:r>
              <a:rPr lang="en-GB" sz="2400" dirty="0" smtClean="0"/>
              <a:t>:  </a:t>
            </a:r>
            <a:r>
              <a:rPr lang="en-GB" sz="2400" dirty="0" err="1" smtClean="0"/>
              <a:t>specifičan</a:t>
            </a:r>
            <a:r>
              <a:rPr lang="en-GB" sz="2400" dirty="0" smtClean="0"/>
              <a:t> </a:t>
            </a:r>
            <a:r>
              <a:rPr lang="en-GB" sz="2400" dirty="0" err="1"/>
              <a:t>naučeni</a:t>
            </a:r>
            <a:r>
              <a:rPr lang="en-GB" sz="2400" dirty="0"/>
              <a:t> </a:t>
            </a:r>
            <a:r>
              <a:rPr lang="en-GB" sz="2400" dirty="0" err="1"/>
              <a:t>odgovor</a:t>
            </a:r>
            <a:r>
              <a:rPr lang="en-GB" sz="2400" dirty="0"/>
              <a:t> ( </a:t>
            </a:r>
            <a:r>
              <a:rPr lang="en-GB" sz="2400" dirty="0" err="1"/>
              <a:t>kognitivni</a:t>
            </a:r>
            <a:r>
              <a:rPr lang="en-GB" sz="2400" dirty="0"/>
              <a:t> </a:t>
            </a:r>
            <a:r>
              <a:rPr lang="en-GB" sz="2400" dirty="0" err="1"/>
              <a:t>ili</a:t>
            </a:r>
            <a:r>
              <a:rPr lang="en-GB" sz="2400" dirty="0"/>
              <a:t> </a:t>
            </a:r>
            <a:r>
              <a:rPr lang="en-GB" sz="2400" dirty="0" err="1"/>
              <a:t>bihevioralni</a:t>
            </a:r>
            <a:r>
              <a:rPr lang="en-GB" sz="2400" dirty="0"/>
              <a:t>) </a:t>
            </a:r>
            <a:r>
              <a:rPr lang="en-GB" sz="2400" dirty="0" err="1"/>
              <a:t>koji</a:t>
            </a:r>
            <a:r>
              <a:rPr lang="en-GB" sz="2400" dirty="0"/>
              <a:t> je </a:t>
            </a:r>
            <a:r>
              <a:rPr lang="en-GB" sz="2400" dirty="0" err="1"/>
              <a:t>dio</a:t>
            </a:r>
            <a:r>
              <a:rPr lang="en-GB" sz="2400" dirty="0"/>
              <a:t> </a:t>
            </a:r>
            <a:r>
              <a:rPr lang="en-GB" sz="2400" dirty="0" err="1" smtClean="0"/>
              <a:t>rješenja</a:t>
            </a:r>
            <a:r>
              <a:rPr lang="en-GB" sz="2400" dirty="0" smtClean="0"/>
              <a:t> </a:t>
            </a:r>
            <a:r>
              <a:rPr lang="en-GB" sz="2400" dirty="0"/>
              <a:t>PS </a:t>
            </a:r>
            <a:r>
              <a:rPr lang="en-GB" sz="2400" dirty="0" err="1"/>
              <a:t>procesa</a:t>
            </a:r>
            <a:r>
              <a:rPr lang="en-GB" sz="2400" dirty="0"/>
              <a:t> </a:t>
            </a:r>
            <a:r>
              <a:rPr lang="en-GB" sz="2400" dirty="0" err="1"/>
              <a:t>kada</a:t>
            </a:r>
            <a:r>
              <a:rPr lang="en-GB" sz="2400" dirty="0"/>
              <a:t> se </a:t>
            </a:r>
            <a:r>
              <a:rPr lang="en-GB" sz="2400" dirty="0" err="1"/>
              <a:t>uklopi</a:t>
            </a:r>
            <a:r>
              <a:rPr lang="en-GB" sz="2400" dirty="0"/>
              <a:t> u </a:t>
            </a:r>
            <a:r>
              <a:rPr lang="en-GB" sz="2400" dirty="0" err="1"/>
              <a:t>određenu</a:t>
            </a:r>
            <a:r>
              <a:rPr lang="en-GB" sz="2400" dirty="0"/>
              <a:t> </a:t>
            </a:r>
            <a:r>
              <a:rPr lang="en-GB" sz="2400" dirty="0" err="1"/>
              <a:t>problematičnu</a:t>
            </a:r>
            <a:r>
              <a:rPr lang="en-GB" sz="2400" dirty="0"/>
              <a:t> </a:t>
            </a:r>
            <a:r>
              <a:rPr lang="en-GB" sz="2400" dirty="0" err="1"/>
              <a:t>situaciju-efektivno</a:t>
            </a:r>
            <a:r>
              <a:rPr lang="en-GB" sz="2400" dirty="0"/>
              <a:t> je </a:t>
            </a:r>
            <a:r>
              <a:rPr lang="en-GB" sz="2400" dirty="0" err="1"/>
              <a:t>ono</a:t>
            </a:r>
            <a:r>
              <a:rPr lang="en-GB" sz="2400" dirty="0"/>
              <a:t> </a:t>
            </a:r>
            <a:r>
              <a:rPr lang="en-GB" sz="2400" dirty="0" err="1" smtClean="0"/>
              <a:t>rješenje</a:t>
            </a:r>
            <a:r>
              <a:rPr lang="en-GB" sz="2400" dirty="0" smtClean="0"/>
              <a:t> </a:t>
            </a:r>
            <a:r>
              <a:rPr lang="en-GB" sz="2400" dirty="0" err="1"/>
              <a:t>koje</a:t>
            </a:r>
            <a:r>
              <a:rPr lang="en-GB" sz="2400" dirty="0"/>
              <a:t> </a:t>
            </a:r>
            <a:r>
              <a:rPr lang="en-GB" sz="2400" dirty="0" err="1"/>
              <a:t>postigne</a:t>
            </a:r>
            <a:r>
              <a:rPr lang="en-GB" sz="2400" dirty="0"/>
              <a:t> PS </a:t>
            </a:r>
            <a:r>
              <a:rPr lang="en-GB" sz="2400" dirty="0" err="1"/>
              <a:t>ciljeve</a:t>
            </a:r>
            <a:r>
              <a:rPr lang="en-GB" sz="2400" dirty="0"/>
              <a:t> 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Problem solving</a:t>
            </a:r>
            <a:r>
              <a:rPr lang="en-GB" sz="2400" dirty="0"/>
              <a:t>: </a:t>
            </a:r>
            <a:r>
              <a:rPr lang="en-GB" sz="2400" dirty="0" err="1"/>
              <a:t>proces</a:t>
            </a:r>
            <a:r>
              <a:rPr lang="en-GB" sz="2400" dirty="0"/>
              <a:t> </a:t>
            </a:r>
            <a:r>
              <a:rPr lang="en-GB" sz="2400" dirty="0" err="1"/>
              <a:t>iznalaženja</a:t>
            </a:r>
            <a:r>
              <a:rPr lang="en-GB" sz="2400" dirty="0"/>
              <a:t> </a:t>
            </a:r>
            <a:r>
              <a:rPr lang="en-GB" sz="2400" dirty="0" err="1" smtClean="0"/>
              <a:t>rješenja</a:t>
            </a:r>
            <a:r>
              <a:rPr lang="en-GB" sz="2400" dirty="0" smtClean="0"/>
              <a:t> </a:t>
            </a:r>
            <a:r>
              <a:rPr lang="en-GB" sz="2400" dirty="0" err="1"/>
              <a:t>za</a:t>
            </a:r>
            <a:r>
              <a:rPr lang="en-GB" sz="2400" dirty="0"/>
              <a:t> </a:t>
            </a:r>
            <a:r>
              <a:rPr lang="en-GB" sz="2400" dirty="0" err="1"/>
              <a:t>određeni</a:t>
            </a:r>
            <a:r>
              <a:rPr lang="en-GB" sz="2400" dirty="0"/>
              <a:t> problem</a:t>
            </a:r>
          </a:p>
          <a:p>
            <a:r>
              <a:rPr lang="en-GB" sz="2400" dirty="0" err="1">
                <a:solidFill>
                  <a:schemeClr val="accent1">
                    <a:lumMod val="75000"/>
                  </a:schemeClr>
                </a:solidFill>
              </a:rPr>
              <a:t>Implementacije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err="1" smtClean="0">
                <a:solidFill>
                  <a:schemeClr val="accent1">
                    <a:lumMod val="75000"/>
                  </a:schemeClr>
                </a:solidFill>
              </a:rPr>
              <a:t>rješenja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(SI</a:t>
            </a:r>
            <a:r>
              <a:rPr lang="en-GB" sz="2400" dirty="0"/>
              <a:t>)- </a:t>
            </a:r>
            <a:r>
              <a:rPr lang="en-GB" sz="2400" dirty="0" err="1"/>
              <a:t>primjena</a:t>
            </a:r>
            <a:r>
              <a:rPr lang="en-GB" sz="2400" dirty="0"/>
              <a:t> </a:t>
            </a:r>
            <a:r>
              <a:rPr lang="en-GB" sz="2400" dirty="0" err="1" smtClean="0"/>
              <a:t>rješenja</a:t>
            </a:r>
            <a:r>
              <a:rPr lang="en-GB" sz="2400" dirty="0" smtClean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određenu</a:t>
            </a:r>
            <a:r>
              <a:rPr lang="en-GB" sz="2400" dirty="0"/>
              <a:t> </a:t>
            </a:r>
            <a:r>
              <a:rPr lang="en-GB" sz="2400" dirty="0" err="1"/>
              <a:t>situaciju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302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80" y="287563"/>
            <a:ext cx="6671258" cy="470943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90918" y="5692462"/>
            <a:ext cx="5739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HVALA NA PAŽNJI !!!!!!!!!!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1162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Preskriptivni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model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socijalnog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PS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Usmjerenost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ka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problemu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en-GB" dirty="0" smtClean="0"/>
              <a:t>-</a:t>
            </a:r>
            <a:r>
              <a:rPr lang="en-GB" sz="1400" dirty="0" err="1" smtClean="0"/>
              <a:t>predstavlja</a:t>
            </a:r>
            <a:r>
              <a:rPr lang="en-GB" sz="1400" dirty="0" smtClean="0"/>
              <a:t> </a:t>
            </a:r>
            <a:r>
              <a:rPr lang="en-GB" sz="1400" dirty="0" err="1" smtClean="0"/>
              <a:t>odgovarajuću</a:t>
            </a:r>
            <a:r>
              <a:rPr lang="en-GB" sz="1400" dirty="0" smtClean="0"/>
              <a:t> </a:t>
            </a:r>
            <a:r>
              <a:rPr lang="en-GB" sz="1400" dirty="0" err="1" smtClean="0"/>
              <a:t>pažnju</a:t>
            </a:r>
            <a:r>
              <a:rPr lang="en-GB" sz="1400" dirty="0" smtClean="0"/>
              <a:t> </a:t>
            </a:r>
            <a:r>
              <a:rPr lang="en-GB" sz="1400" dirty="0" err="1" smtClean="0"/>
              <a:t>usmjerenu</a:t>
            </a:r>
            <a:r>
              <a:rPr lang="en-GB" sz="1400" dirty="0" smtClean="0"/>
              <a:t> </a:t>
            </a:r>
            <a:r>
              <a:rPr lang="en-GB" sz="1400" dirty="0" err="1" smtClean="0"/>
              <a:t>na</a:t>
            </a:r>
            <a:r>
              <a:rPr lang="en-GB" sz="1400" dirty="0" smtClean="0"/>
              <a:t> </a:t>
            </a:r>
            <a:r>
              <a:rPr lang="en-GB" sz="1400" dirty="0" err="1" smtClean="0"/>
              <a:t>prepoznavanju</a:t>
            </a:r>
            <a:r>
              <a:rPr lang="en-GB" sz="1400" dirty="0" smtClean="0"/>
              <a:t> </a:t>
            </a:r>
            <a:r>
              <a:rPr lang="en-GB" sz="1400" dirty="0" err="1" smtClean="0"/>
              <a:t>problema</a:t>
            </a:r>
            <a:r>
              <a:rPr lang="en-GB" sz="1400" dirty="0" smtClean="0"/>
              <a:t>  </a:t>
            </a:r>
            <a:r>
              <a:rPr lang="en-GB" sz="1400" dirty="0" err="1" smtClean="0"/>
              <a:t>te</a:t>
            </a:r>
            <a:r>
              <a:rPr lang="en-GB" sz="1400" dirty="0" smtClean="0"/>
              <a:t> </a:t>
            </a:r>
            <a:r>
              <a:rPr lang="en-GB" sz="1400" dirty="0" err="1" smtClean="0"/>
              <a:t>stabilna</a:t>
            </a:r>
            <a:r>
              <a:rPr lang="en-GB" sz="1400" dirty="0" smtClean="0"/>
              <a:t> </a:t>
            </a:r>
            <a:r>
              <a:rPr lang="en-GB" sz="1400" dirty="0" err="1" smtClean="0"/>
              <a:t>kognitivno</a:t>
            </a:r>
            <a:r>
              <a:rPr lang="en-GB" sz="1400" dirty="0" smtClean="0"/>
              <a:t> </a:t>
            </a:r>
            <a:r>
              <a:rPr lang="en-GB" sz="1400" dirty="0" err="1" smtClean="0"/>
              <a:t>emocionalna</a:t>
            </a:r>
            <a:r>
              <a:rPr lang="en-GB" sz="1400" dirty="0" smtClean="0"/>
              <a:t> </a:t>
            </a:r>
            <a:r>
              <a:rPr lang="en-GB" sz="1400" dirty="0" err="1" smtClean="0"/>
              <a:t>shema</a:t>
            </a:r>
            <a:r>
              <a:rPr lang="en-GB" sz="1400" dirty="0" smtClean="0"/>
              <a:t> </a:t>
            </a:r>
            <a:r>
              <a:rPr lang="en-GB" sz="1400" dirty="0" err="1" smtClean="0"/>
              <a:t>kojom</a:t>
            </a:r>
            <a:r>
              <a:rPr lang="en-GB" sz="1400" dirty="0" smtClean="0"/>
              <a:t> se </a:t>
            </a:r>
            <a:r>
              <a:rPr lang="en-GB" sz="1400" dirty="0" err="1" smtClean="0"/>
              <a:t>osoba</a:t>
            </a:r>
            <a:r>
              <a:rPr lang="en-GB" sz="1400" dirty="0" smtClean="0"/>
              <a:t> </a:t>
            </a:r>
            <a:r>
              <a:rPr lang="en-GB" sz="1400" dirty="0" err="1" smtClean="0"/>
              <a:t>koristi</a:t>
            </a:r>
            <a:r>
              <a:rPr lang="en-GB" sz="1400" dirty="0" smtClean="0"/>
              <a:t> u </a:t>
            </a:r>
            <a:r>
              <a:rPr lang="en-GB" sz="1400" dirty="0" err="1" smtClean="0"/>
              <a:t>rješavanju</a:t>
            </a:r>
            <a:r>
              <a:rPr lang="en-GB" sz="1400" dirty="0" smtClean="0"/>
              <a:t> </a:t>
            </a:r>
            <a:r>
              <a:rPr lang="en-GB" sz="1400" dirty="0" err="1" smtClean="0"/>
              <a:t>svakodnevnih</a:t>
            </a:r>
            <a:r>
              <a:rPr lang="en-GB" sz="1400" dirty="0" smtClean="0"/>
              <a:t> </a:t>
            </a:r>
            <a:r>
              <a:rPr lang="en-GB" sz="1400" dirty="0" err="1" smtClean="0"/>
              <a:t>problema</a:t>
            </a:r>
            <a:r>
              <a:rPr lang="en-GB" sz="1400" dirty="0" smtClean="0"/>
              <a:t> </a:t>
            </a:r>
            <a:r>
              <a:rPr lang="en-GB" sz="1400" dirty="0" err="1" smtClean="0"/>
              <a:t>te</a:t>
            </a:r>
            <a:r>
              <a:rPr lang="en-GB" sz="1400" dirty="0" smtClean="0"/>
              <a:t> </a:t>
            </a:r>
            <a:r>
              <a:rPr lang="en-GB" sz="1400" dirty="0" err="1" smtClean="0"/>
              <a:t>shema</a:t>
            </a:r>
            <a:r>
              <a:rPr lang="en-GB" sz="1400" dirty="0" smtClean="0"/>
              <a:t> </a:t>
            </a:r>
            <a:r>
              <a:rPr lang="en-GB" sz="1400" dirty="0" err="1" smtClean="0"/>
              <a:t>emocija</a:t>
            </a:r>
            <a:r>
              <a:rPr lang="en-GB" sz="1400" dirty="0" smtClean="0"/>
              <a:t> s </a:t>
            </a:r>
            <a:r>
              <a:rPr lang="en-GB" sz="1400" dirty="0" err="1" smtClean="0"/>
              <a:t>kojom</a:t>
            </a:r>
            <a:r>
              <a:rPr lang="en-GB" sz="1400" dirty="0" smtClean="0"/>
              <a:t> se </a:t>
            </a:r>
            <a:r>
              <a:rPr lang="en-GB" sz="1400" dirty="0" err="1" smtClean="0"/>
              <a:t>osoba</a:t>
            </a:r>
            <a:r>
              <a:rPr lang="en-GB" sz="1400" dirty="0" smtClean="0"/>
              <a:t> </a:t>
            </a:r>
            <a:r>
              <a:rPr lang="en-GB" sz="1400" dirty="0" err="1" smtClean="0"/>
              <a:t>suočava</a:t>
            </a:r>
            <a:r>
              <a:rPr lang="en-GB" sz="1400" dirty="0" smtClean="0"/>
              <a:t> </a:t>
            </a:r>
            <a:r>
              <a:rPr lang="en-GB" sz="1400" dirty="0" err="1" smtClean="0"/>
              <a:t>kada</a:t>
            </a:r>
            <a:r>
              <a:rPr lang="en-GB" sz="1400" dirty="0" smtClean="0"/>
              <a:t> </a:t>
            </a:r>
            <a:r>
              <a:rPr lang="en-GB" sz="1400" dirty="0" err="1" smtClean="0"/>
              <a:t>ima</a:t>
            </a:r>
            <a:r>
              <a:rPr lang="en-GB" sz="1400" dirty="0" smtClean="0"/>
              <a:t> problem</a:t>
            </a:r>
          </a:p>
          <a:p>
            <a:r>
              <a:rPr lang="en-GB" sz="1400" dirty="0" smtClean="0"/>
              <a:t>-</a:t>
            </a:r>
            <a:r>
              <a:rPr lang="en-GB" sz="1400" dirty="0" err="1" smtClean="0"/>
              <a:t>Pozitivnim</a:t>
            </a:r>
            <a:r>
              <a:rPr lang="en-GB" sz="1400" dirty="0" smtClean="0"/>
              <a:t> </a:t>
            </a:r>
            <a:r>
              <a:rPr lang="en-GB" sz="1400" dirty="0" err="1" smtClean="0"/>
              <a:t>držimo</a:t>
            </a:r>
            <a:r>
              <a:rPr lang="en-GB" sz="1400" dirty="0" smtClean="0"/>
              <a:t> </a:t>
            </a:r>
            <a:r>
              <a:rPr lang="en-GB" sz="1400" dirty="0" err="1" smtClean="0"/>
              <a:t>sposobnost</a:t>
            </a:r>
            <a:r>
              <a:rPr lang="en-GB" sz="1400" dirty="0" smtClean="0"/>
              <a:t> </a:t>
            </a:r>
            <a:r>
              <a:rPr lang="en-GB" sz="1400" dirty="0" err="1" smtClean="0"/>
              <a:t>zadržavanje</a:t>
            </a:r>
            <a:r>
              <a:rPr lang="en-GB" sz="1400" dirty="0" smtClean="0"/>
              <a:t> </a:t>
            </a:r>
            <a:r>
              <a:rPr lang="en-GB" sz="1400" dirty="0" err="1" smtClean="0"/>
              <a:t>pažnje</a:t>
            </a:r>
            <a:r>
              <a:rPr lang="en-GB" sz="1400" dirty="0" smtClean="0"/>
              <a:t> </a:t>
            </a:r>
            <a:r>
              <a:rPr lang="en-GB" sz="1400" dirty="0" err="1" smtClean="0"/>
              <a:t>kod</a:t>
            </a:r>
            <a:r>
              <a:rPr lang="en-GB" sz="1400" dirty="0" smtClean="0"/>
              <a:t>  </a:t>
            </a:r>
            <a:r>
              <a:rPr lang="en-GB" sz="1400" dirty="0" err="1" smtClean="0"/>
              <a:t>rješavanja</a:t>
            </a:r>
            <a:r>
              <a:rPr lang="en-GB" sz="1400" dirty="0" smtClean="0"/>
              <a:t> </a:t>
            </a:r>
            <a:r>
              <a:rPr lang="en-GB" sz="1400" dirty="0" err="1" smtClean="0"/>
              <a:t>problema</a:t>
            </a:r>
            <a:r>
              <a:rPr lang="en-GB" sz="1400" dirty="0" smtClean="0"/>
              <a:t>, </a:t>
            </a:r>
            <a:r>
              <a:rPr lang="en-GB" sz="1400" dirty="0" err="1" smtClean="0"/>
              <a:t>pozitivne</a:t>
            </a:r>
            <a:r>
              <a:rPr lang="en-GB" sz="1400" dirty="0" smtClean="0"/>
              <a:t> </a:t>
            </a:r>
            <a:r>
              <a:rPr lang="en-GB" sz="1400" dirty="0" err="1" smtClean="0"/>
              <a:t>emocije</a:t>
            </a:r>
            <a:r>
              <a:rPr lang="en-GB" sz="1400" dirty="0" smtClean="0"/>
              <a:t> u </a:t>
            </a:r>
            <a:r>
              <a:rPr lang="en-GB" sz="1400" dirty="0" err="1" smtClean="0"/>
              <a:t>procesu</a:t>
            </a:r>
            <a:r>
              <a:rPr lang="en-GB" sz="1400" dirty="0" smtClean="0"/>
              <a:t> </a:t>
            </a:r>
            <a:r>
              <a:rPr lang="en-GB" sz="1400" dirty="0" err="1" smtClean="0"/>
              <a:t>traženja</a:t>
            </a:r>
            <a:r>
              <a:rPr lang="en-GB" sz="1400" dirty="0" smtClean="0"/>
              <a:t> </a:t>
            </a:r>
            <a:r>
              <a:rPr lang="en-GB" sz="1400" dirty="0" err="1" smtClean="0"/>
              <a:t>adekvatnih</a:t>
            </a:r>
            <a:r>
              <a:rPr lang="en-GB" sz="1400" dirty="0" smtClean="0"/>
              <a:t> </a:t>
            </a:r>
            <a:r>
              <a:rPr lang="en-GB" sz="1400" dirty="0" err="1" smtClean="0"/>
              <a:t>rješenja</a:t>
            </a:r>
            <a:r>
              <a:rPr lang="en-GB" sz="1400" dirty="0" smtClean="0"/>
              <a:t>  ,</a:t>
            </a:r>
            <a:r>
              <a:rPr lang="en-GB" sz="1400" dirty="0" err="1" smtClean="0"/>
              <a:t>te</a:t>
            </a:r>
            <a:r>
              <a:rPr lang="en-GB" sz="1400" dirty="0" smtClean="0"/>
              <a:t> </a:t>
            </a:r>
            <a:r>
              <a:rPr lang="en-GB" sz="1400" dirty="0" err="1" smtClean="0"/>
              <a:t>sposobnost</a:t>
            </a:r>
            <a:r>
              <a:rPr lang="en-GB" sz="1400" dirty="0" smtClean="0"/>
              <a:t>  </a:t>
            </a:r>
            <a:r>
              <a:rPr lang="en-GB" sz="1400" dirty="0" err="1" smtClean="0"/>
              <a:t>pojačavanje</a:t>
            </a:r>
            <a:r>
              <a:rPr lang="en-GB" sz="1400" dirty="0" smtClean="0"/>
              <a:t> </a:t>
            </a:r>
            <a:r>
              <a:rPr lang="en-GB" sz="1400" dirty="0" err="1" smtClean="0"/>
              <a:t>pažnje</a:t>
            </a:r>
            <a:r>
              <a:rPr lang="en-GB" sz="1400" dirty="0" smtClean="0"/>
              <a:t>, </a:t>
            </a:r>
            <a:r>
              <a:rPr lang="en-GB" sz="1400" dirty="0" err="1" smtClean="0"/>
              <a:t>izdržljivosti</a:t>
            </a:r>
            <a:r>
              <a:rPr lang="en-GB" sz="1400" dirty="0" smtClean="0"/>
              <a:t>  I </a:t>
            </a:r>
            <a:r>
              <a:rPr lang="en-GB" sz="1400" dirty="0" err="1" smtClean="0"/>
              <a:t>tolerancije</a:t>
            </a:r>
            <a:r>
              <a:rPr lang="en-GB" sz="1400" dirty="0" smtClean="0"/>
              <a:t> u </a:t>
            </a:r>
            <a:r>
              <a:rPr lang="en-GB" sz="1400" dirty="0" err="1" smtClean="0"/>
              <a:t>okolnostima</a:t>
            </a:r>
            <a:r>
              <a:rPr lang="en-GB" sz="1400" dirty="0" smtClean="0"/>
              <a:t> </a:t>
            </a:r>
            <a:r>
              <a:rPr lang="en-GB" sz="1400" dirty="0" err="1" smtClean="0"/>
              <a:t>frustracije</a:t>
            </a:r>
            <a:r>
              <a:rPr lang="en-GB" sz="1400" dirty="0" smtClean="0"/>
              <a:t> I </a:t>
            </a:r>
            <a:r>
              <a:rPr lang="en-GB" sz="1400" dirty="0" err="1" smtClean="0"/>
              <a:t>nesigurnosti</a:t>
            </a:r>
            <a:r>
              <a:rPr lang="en-GB" sz="1400" dirty="0" smtClean="0"/>
              <a:t>. </a:t>
            </a:r>
          </a:p>
          <a:p>
            <a:r>
              <a:rPr lang="en-GB" sz="1400" dirty="0"/>
              <a:t>-</a:t>
            </a:r>
            <a:r>
              <a:rPr lang="en-GB" sz="1400" dirty="0" err="1" smtClean="0"/>
              <a:t>Negativnim</a:t>
            </a:r>
            <a:r>
              <a:rPr lang="en-GB" sz="1400" dirty="0" smtClean="0"/>
              <a:t> </a:t>
            </a:r>
            <a:r>
              <a:rPr lang="en-GB" sz="1400" dirty="0" err="1" smtClean="0"/>
              <a:t>držimo</a:t>
            </a:r>
            <a:r>
              <a:rPr lang="en-GB" sz="1400" dirty="0" smtClean="0"/>
              <a:t> </a:t>
            </a:r>
            <a:r>
              <a:rPr lang="en-GB" sz="1400" dirty="0" err="1" smtClean="0"/>
              <a:t>pojačanu</a:t>
            </a:r>
            <a:r>
              <a:rPr lang="en-GB" sz="1400" dirty="0" smtClean="0"/>
              <a:t> </a:t>
            </a:r>
            <a:r>
              <a:rPr lang="en-GB" sz="1400" dirty="0" err="1" smtClean="0"/>
              <a:t>zabrinutost</a:t>
            </a:r>
            <a:r>
              <a:rPr lang="en-GB" sz="1400" dirty="0" smtClean="0"/>
              <a:t>,  </a:t>
            </a:r>
            <a:r>
              <a:rPr lang="en-GB" sz="1400" dirty="0" err="1" smtClean="0"/>
              <a:t>redukciju</a:t>
            </a:r>
            <a:r>
              <a:rPr lang="en-GB" sz="1400" dirty="0" smtClean="0"/>
              <a:t> </a:t>
            </a:r>
            <a:r>
              <a:rPr lang="en-GB" sz="1400" dirty="0" err="1" smtClean="0"/>
              <a:t>snaga</a:t>
            </a:r>
            <a:r>
              <a:rPr lang="en-GB" sz="1400" dirty="0" smtClean="0"/>
              <a:t>, </a:t>
            </a:r>
            <a:r>
              <a:rPr lang="en-GB" sz="1400" dirty="0" err="1" smtClean="0"/>
              <a:t>izdržljivosti</a:t>
            </a:r>
            <a:r>
              <a:rPr lang="en-GB" sz="1400" dirty="0" smtClean="0"/>
              <a:t> I </a:t>
            </a:r>
            <a:r>
              <a:rPr lang="en-GB" sz="1400" dirty="0" err="1" smtClean="0"/>
              <a:t>tolerancije</a:t>
            </a:r>
            <a:r>
              <a:rPr lang="en-GB" sz="1400" dirty="0" smtClean="0"/>
              <a:t> u </a:t>
            </a:r>
            <a:r>
              <a:rPr lang="en-GB" sz="1400" dirty="0" err="1" smtClean="0"/>
              <a:t>okolnostima</a:t>
            </a:r>
            <a:r>
              <a:rPr lang="en-GB" sz="1400" dirty="0" smtClean="0"/>
              <a:t>    </a:t>
            </a:r>
            <a:r>
              <a:rPr lang="en-GB" sz="1400" dirty="0" err="1" smtClean="0"/>
              <a:t>frustarcije</a:t>
            </a:r>
            <a:r>
              <a:rPr lang="en-GB" sz="1400" dirty="0" smtClean="0"/>
              <a:t> I </a:t>
            </a:r>
            <a:r>
              <a:rPr lang="en-GB" sz="1400" dirty="0" err="1" smtClean="0"/>
              <a:t>nesigurnosti</a:t>
            </a:r>
            <a:r>
              <a:rPr lang="en-GB" sz="1400" dirty="0" smtClean="0"/>
              <a:t>.</a:t>
            </a:r>
          </a:p>
          <a:p>
            <a:r>
              <a:rPr lang="en-GB" sz="1400" dirty="0" smtClean="0"/>
              <a:t> </a:t>
            </a:r>
          </a:p>
          <a:p>
            <a:r>
              <a:rPr lang="en-GB" sz="1400" dirty="0" smtClean="0"/>
              <a:t>“perceived control”—</a:t>
            </a:r>
            <a:r>
              <a:rPr lang="en-GB" sz="1400" dirty="0" err="1" smtClean="0"/>
              <a:t>sposobnost</a:t>
            </a:r>
            <a:r>
              <a:rPr lang="en-GB" sz="1400" dirty="0" smtClean="0"/>
              <a:t> </a:t>
            </a:r>
            <a:r>
              <a:rPr lang="en-GB" sz="1400" dirty="0" err="1" smtClean="0"/>
              <a:t>vjerovanja</a:t>
            </a:r>
            <a:r>
              <a:rPr lang="en-GB" sz="1400" dirty="0" smtClean="0"/>
              <a:t> u </a:t>
            </a:r>
            <a:r>
              <a:rPr lang="en-GB" sz="1400" dirty="0" err="1" smtClean="0"/>
              <a:t>vlastite</a:t>
            </a:r>
            <a:r>
              <a:rPr lang="en-GB" sz="1400" dirty="0" smtClean="0"/>
              <a:t> </a:t>
            </a:r>
            <a:r>
              <a:rPr lang="en-GB" sz="1400" dirty="0" err="1" smtClean="0"/>
              <a:t>kapacitete</a:t>
            </a:r>
            <a:r>
              <a:rPr lang="en-GB" sz="1400" dirty="0" smtClean="0"/>
              <a:t> </a:t>
            </a:r>
            <a:r>
              <a:rPr lang="en-GB" sz="1400" dirty="0" err="1" smtClean="0"/>
              <a:t>za</a:t>
            </a:r>
            <a:r>
              <a:rPr lang="en-GB" sz="1400" dirty="0" smtClean="0"/>
              <a:t> </a:t>
            </a:r>
            <a:r>
              <a:rPr lang="en-GB" sz="1400" dirty="0" err="1" smtClean="0"/>
              <a:t>rješavanje</a:t>
            </a:r>
            <a:r>
              <a:rPr lang="en-GB" sz="1400" dirty="0" smtClean="0"/>
              <a:t> </a:t>
            </a:r>
            <a:r>
              <a:rPr lang="en-GB" sz="1400" dirty="0" err="1" smtClean="0"/>
              <a:t>problema</a:t>
            </a:r>
            <a:r>
              <a:rPr lang="en-GB" sz="1400" dirty="0" smtClean="0"/>
              <a:t> I </a:t>
            </a:r>
            <a:r>
              <a:rPr lang="en-GB" sz="1400" dirty="0" err="1" smtClean="0"/>
              <a:t>vjerovanje</a:t>
            </a:r>
            <a:r>
              <a:rPr lang="en-GB" sz="1400" dirty="0" smtClean="0"/>
              <a:t> u </a:t>
            </a:r>
            <a:r>
              <a:rPr lang="en-GB" sz="1400" dirty="0" err="1" smtClean="0"/>
              <a:t>pozitivan</a:t>
            </a:r>
            <a:r>
              <a:rPr lang="en-GB" sz="1400" dirty="0" smtClean="0"/>
              <a:t>  </a:t>
            </a:r>
            <a:r>
              <a:rPr lang="en-GB" sz="1400" dirty="0" err="1" smtClean="0"/>
              <a:t>ishod</a:t>
            </a:r>
            <a:r>
              <a:rPr lang="en-GB" sz="1400" dirty="0" smtClean="0"/>
              <a:t> I </a:t>
            </a:r>
            <a:r>
              <a:rPr lang="en-GB" sz="1400" dirty="0" err="1" smtClean="0"/>
              <a:t>sposobnost</a:t>
            </a:r>
            <a:r>
              <a:rPr lang="en-GB" sz="1400" dirty="0" smtClean="0"/>
              <a:t> </a:t>
            </a:r>
            <a:r>
              <a:rPr lang="en-GB" sz="1400" dirty="0" err="1" smtClean="0"/>
              <a:t>implementacije</a:t>
            </a:r>
            <a:r>
              <a:rPr lang="en-GB" sz="1400" dirty="0" smtClean="0"/>
              <a:t> </a:t>
            </a:r>
            <a:r>
              <a:rPr lang="en-GB" sz="1400" dirty="0" err="1" smtClean="0"/>
              <a:t>pozitivnih</a:t>
            </a:r>
            <a:r>
              <a:rPr lang="en-GB" sz="1400" dirty="0" smtClean="0"/>
              <a:t> </a:t>
            </a:r>
            <a:r>
              <a:rPr lang="en-GB" sz="1400" dirty="0" err="1" smtClean="0"/>
              <a:t>riješenja</a:t>
            </a:r>
            <a:r>
              <a:rPr lang="en-GB" sz="1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15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</a:rPr>
              <a:t>Ispravno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</a:rPr>
              <a:t>rješavanje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</a:rPr>
              <a:t>problema</a:t>
            </a:r>
            <a:endParaRPr lang="en-GB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Autofit/>
          </a:bodyPr>
          <a:lstStyle/>
          <a:p>
            <a:r>
              <a:rPr lang="en-GB" sz="1800" dirty="0" smtClean="0"/>
              <a:t>Set </a:t>
            </a:r>
            <a:r>
              <a:rPr lang="en-GB" sz="1800" dirty="0" err="1" smtClean="0"/>
              <a:t>vještina</a:t>
            </a:r>
            <a:r>
              <a:rPr lang="en-GB" sz="1800" dirty="0" smtClean="0"/>
              <a:t> </a:t>
            </a:r>
            <a:r>
              <a:rPr lang="en-GB" sz="1800" dirty="0" err="1" smtClean="0"/>
              <a:t>potrebnih</a:t>
            </a:r>
            <a:r>
              <a:rPr lang="en-GB" sz="1800" dirty="0" smtClean="0"/>
              <a:t> </a:t>
            </a:r>
            <a:r>
              <a:rPr lang="en-GB" sz="1800" dirty="0" err="1" smtClean="0"/>
              <a:t>za</a:t>
            </a:r>
            <a:r>
              <a:rPr lang="en-GB" sz="1800" dirty="0" smtClean="0"/>
              <a:t> </a:t>
            </a:r>
            <a:r>
              <a:rPr lang="en-GB" sz="1800" dirty="0" err="1" smtClean="0"/>
              <a:t>postizanje</a:t>
            </a:r>
            <a:r>
              <a:rPr lang="en-GB" sz="1800" dirty="0" smtClean="0"/>
              <a:t> </a:t>
            </a:r>
            <a:r>
              <a:rPr lang="en-GB" sz="1800" dirty="0" err="1" smtClean="0"/>
              <a:t>cilja</a:t>
            </a:r>
            <a:r>
              <a:rPr lang="en-GB" sz="1800" dirty="0" smtClean="0"/>
              <a:t> u </a:t>
            </a:r>
            <a:r>
              <a:rPr lang="en-GB" sz="1800" dirty="0" err="1" smtClean="0"/>
              <a:t>procesu</a:t>
            </a:r>
            <a:r>
              <a:rPr lang="en-GB" sz="1800" dirty="0" smtClean="0"/>
              <a:t> Problem Solving </a:t>
            </a:r>
          </a:p>
          <a:p>
            <a:pPr marL="0" indent="0">
              <a:buNone/>
            </a:pPr>
            <a:r>
              <a:rPr lang="en-GB" sz="1800" dirty="0" smtClean="0"/>
              <a:t> </a:t>
            </a:r>
            <a:r>
              <a:rPr lang="en-GB" sz="1800" b="1" dirty="0" smtClean="0"/>
              <a:t>1)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definiranje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I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formuliranje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problema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</a:t>
            </a:r>
            <a:r>
              <a:rPr lang="en-GB" sz="1800" dirty="0" err="1" smtClean="0"/>
              <a:t>identificirati</a:t>
            </a:r>
            <a:r>
              <a:rPr lang="en-GB" sz="1800" dirty="0" smtClean="0"/>
              <a:t> problem </a:t>
            </a:r>
            <a:r>
              <a:rPr lang="en-GB" sz="1800" dirty="0" err="1" smtClean="0"/>
              <a:t>kao</a:t>
            </a:r>
            <a:r>
              <a:rPr lang="en-GB" sz="1800" dirty="0" smtClean="0"/>
              <a:t>/</a:t>
            </a:r>
            <a:r>
              <a:rPr lang="en-GB" sz="1800" dirty="0" err="1" smtClean="0"/>
              <a:t>kroz</a:t>
            </a:r>
            <a:r>
              <a:rPr lang="en-GB" sz="1800" dirty="0" smtClean="0"/>
              <a:t> </a:t>
            </a:r>
            <a:r>
              <a:rPr lang="en-GB" sz="1800" dirty="0" err="1" smtClean="0"/>
              <a:t>činjenice</a:t>
            </a:r>
            <a:r>
              <a:rPr lang="en-GB" sz="1800" dirty="0" smtClean="0"/>
              <a:t>, </a:t>
            </a:r>
            <a:r>
              <a:rPr lang="en-GB" sz="1800" dirty="0" err="1" smtClean="0"/>
              <a:t>odrediti</a:t>
            </a:r>
            <a:r>
              <a:rPr lang="en-GB" sz="1800" dirty="0" smtClean="0"/>
              <a:t> </a:t>
            </a:r>
            <a:r>
              <a:rPr lang="en-GB" sz="1800" dirty="0" err="1" smtClean="0"/>
              <a:t>prirodu</a:t>
            </a:r>
            <a:r>
              <a:rPr lang="en-GB" sz="1800" dirty="0" smtClean="0"/>
              <a:t> </a:t>
            </a:r>
            <a:r>
              <a:rPr lang="en-GB" sz="1800" dirty="0" err="1" smtClean="0"/>
              <a:t>problema</a:t>
            </a:r>
            <a:r>
              <a:rPr lang="en-GB" sz="1800" dirty="0" smtClean="0"/>
              <a:t>, </a:t>
            </a:r>
            <a:r>
              <a:rPr lang="en-GB" sz="1800" dirty="0" err="1" smtClean="0"/>
              <a:t>pretpostaviti</a:t>
            </a:r>
            <a:r>
              <a:rPr lang="en-GB" sz="1800" dirty="0" smtClean="0"/>
              <a:t> </a:t>
            </a:r>
            <a:r>
              <a:rPr lang="en-GB" sz="1800" dirty="0" err="1" smtClean="0"/>
              <a:t>realne</a:t>
            </a:r>
            <a:r>
              <a:rPr lang="en-GB" sz="1800" dirty="0" smtClean="0"/>
              <a:t> </a:t>
            </a:r>
            <a:r>
              <a:rPr lang="en-GB" sz="1800" dirty="0" err="1" smtClean="0"/>
              <a:t>ciljeve</a:t>
            </a:r>
            <a:r>
              <a:rPr lang="en-GB" sz="1800" dirty="0" smtClean="0"/>
              <a:t>, </a:t>
            </a:r>
            <a:r>
              <a:rPr lang="en-GB" sz="1800" dirty="0" err="1" smtClean="0"/>
              <a:t>evaluirati</a:t>
            </a:r>
            <a:r>
              <a:rPr lang="en-GB" sz="1800" dirty="0" smtClean="0"/>
              <a:t> </a:t>
            </a:r>
            <a:r>
              <a:rPr lang="en-GB" sz="1800" dirty="0" err="1" smtClean="0"/>
              <a:t>važnost</a:t>
            </a:r>
            <a:r>
              <a:rPr lang="en-GB" sz="1800" dirty="0" smtClean="0"/>
              <a:t> </a:t>
            </a:r>
            <a:r>
              <a:rPr lang="en-GB" sz="1800" dirty="0" err="1" smtClean="0"/>
              <a:t>problema</a:t>
            </a:r>
            <a:r>
              <a:rPr lang="en-GB" sz="1800" dirty="0" smtClean="0"/>
              <a:t> </a:t>
            </a:r>
            <a:r>
              <a:rPr lang="en-GB" sz="1800" dirty="0" err="1" smtClean="0"/>
              <a:t>za</a:t>
            </a:r>
            <a:r>
              <a:rPr lang="en-GB" sz="1800" dirty="0" smtClean="0"/>
              <a:t> </a:t>
            </a:r>
            <a:r>
              <a:rPr lang="en-GB" sz="1800" dirty="0" err="1" smtClean="0"/>
              <a:t>osobno</a:t>
            </a:r>
            <a:r>
              <a:rPr lang="en-GB" sz="1800" dirty="0" smtClean="0"/>
              <a:t> I </a:t>
            </a:r>
            <a:r>
              <a:rPr lang="en-GB" sz="1800" dirty="0" err="1" smtClean="0"/>
              <a:t>socijalno</a:t>
            </a:r>
            <a:r>
              <a:rPr lang="en-GB" sz="1800" dirty="0" smtClean="0"/>
              <a:t> </a:t>
            </a:r>
            <a:r>
              <a:rPr lang="en-GB" sz="1800" dirty="0" err="1" smtClean="0"/>
              <a:t>funkcioniranje</a:t>
            </a:r>
            <a:endParaRPr lang="en-GB" sz="1800" dirty="0" smtClean="0"/>
          </a:p>
          <a:p>
            <a:r>
              <a:rPr lang="en-GB" sz="1800" b="1" dirty="0" smtClean="0"/>
              <a:t>2)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generalno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ili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alternativno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rješenje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</a:t>
            </a:r>
            <a:r>
              <a:rPr lang="en-GB" sz="1800" dirty="0" err="1" smtClean="0"/>
              <a:t>omogućiti</a:t>
            </a:r>
            <a:r>
              <a:rPr lang="en-GB" sz="1800" dirty="0" smtClean="0"/>
              <a:t> se </a:t>
            </a:r>
            <a:r>
              <a:rPr lang="en-GB" sz="1800" dirty="0" err="1" smtClean="0"/>
              <a:t>što</a:t>
            </a:r>
            <a:r>
              <a:rPr lang="en-GB" sz="1800" dirty="0" smtClean="0"/>
              <a:t> </a:t>
            </a:r>
            <a:r>
              <a:rPr lang="en-GB" sz="1800" dirty="0" err="1" smtClean="0"/>
              <a:t>više</a:t>
            </a:r>
            <a:r>
              <a:rPr lang="en-GB" sz="1800" dirty="0" smtClean="0"/>
              <a:t> </a:t>
            </a:r>
            <a:r>
              <a:rPr lang="en-GB" sz="1800" dirty="0" err="1" smtClean="0"/>
              <a:t>alternativnih</a:t>
            </a:r>
            <a:r>
              <a:rPr lang="en-GB" sz="1800" dirty="0" smtClean="0"/>
              <a:t> </a:t>
            </a:r>
            <a:r>
              <a:rPr lang="en-GB" sz="1800" dirty="0" err="1" smtClean="0"/>
              <a:t>rješenja</a:t>
            </a:r>
            <a:r>
              <a:rPr lang="en-GB" sz="1800" dirty="0" smtClean="0"/>
              <a:t> </a:t>
            </a:r>
            <a:r>
              <a:rPr lang="en-GB" sz="1800" dirty="0" err="1" smtClean="0"/>
              <a:t>kako</a:t>
            </a:r>
            <a:r>
              <a:rPr lang="en-GB" sz="1800" dirty="0" smtClean="0"/>
              <a:t> bi </a:t>
            </a:r>
            <a:r>
              <a:rPr lang="en-GB" sz="1800" dirty="0" err="1" smtClean="0"/>
              <a:t>odabrali</a:t>
            </a:r>
            <a:r>
              <a:rPr lang="en-GB" sz="1800" dirty="0" smtClean="0"/>
              <a:t>  </a:t>
            </a:r>
            <a:r>
              <a:rPr lang="en-GB" sz="1800" dirty="0" err="1" smtClean="0"/>
              <a:t>najbolje</a:t>
            </a:r>
            <a:r>
              <a:rPr lang="en-GB" sz="1800" dirty="0" smtClean="0"/>
              <a:t> </a:t>
            </a:r>
            <a:r>
              <a:rPr lang="en-GB" sz="1800" dirty="0" err="1" smtClean="0"/>
              <a:t>moguće</a:t>
            </a:r>
            <a:r>
              <a:rPr lang="en-GB" sz="1800" dirty="0" smtClean="0"/>
              <a:t> </a:t>
            </a:r>
            <a:r>
              <a:rPr lang="en-GB" sz="1800" dirty="0" err="1" smtClean="0"/>
              <a:t>za</a:t>
            </a:r>
            <a:r>
              <a:rPr lang="en-GB" sz="1800" dirty="0" smtClean="0"/>
              <a:t> </a:t>
            </a:r>
            <a:r>
              <a:rPr lang="en-GB" sz="1800" dirty="0" err="1" smtClean="0"/>
              <a:t>dani</a:t>
            </a:r>
            <a:r>
              <a:rPr lang="en-GB" sz="1800" dirty="0" smtClean="0"/>
              <a:t> problem- </a:t>
            </a:r>
            <a:r>
              <a:rPr lang="en-GB" sz="1800" dirty="0" err="1" smtClean="0"/>
              <a:t>količinom-odgodom</a:t>
            </a:r>
            <a:r>
              <a:rPr lang="en-GB" sz="1800" dirty="0" smtClean="0"/>
              <a:t> </a:t>
            </a:r>
            <a:r>
              <a:rPr lang="en-GB" sz="1800" dirty="0" err="1" smtClean="0"/>
              <a:t>odluke-raznolikošću</a:t>
            </a:r>
            <a:endParaRPr lang="en-GB" sz="1800" dirty="0" smtClean="0"/>
          </a:p>
          <a:p>
            <a:r>
              <a:rPr lang="en-GB" sz="1800" b="1" dirty="0" smtClean="0"/>
              <a:t>3)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sposobnost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donošenja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odluka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dirty="0" smtClean="0"/>
              <a:t>–</a:t>
            </a:r>
            <a:r>
              <a:rPr lang="en-GB" sz="1800" dirty="0" err="1" smtClean="0"/>
              <a:t>napraviti</a:t>
            </a:r>
            <a:r>
              <a:rPr lang="en-GB" sz="1800" dirty="0" smtClean="0"/>
              <a:t> </a:t>
            </a:r>
            <a:r>
              <a:rPr lang="en-GB" sz="1800" dirty="0" err="1" smtClean="0"/>
              <a:t>evaluaciju</a:t>
            </a:r>
            <a:r>
              <a:rPr lang="en-GB" sz="1800" dirty="0" smtClean="0"/>
              <a:t> </a:t>
            </a:r>
            <a:r>
              <a:rPr lang="en-GB" sz="1800" dirty="0" err="1" smtClean="0"/>
              <a:t>mogućih</a:t>
            </a:r>
            <a:r>
              <a:rPr lang="en-GB" sz="1800" dirty="0" smtClean="0"/>
              <a:t> </a:t>
            </a:r>
            <a:r>
              <a:rPr lang="en-GB" sz="1800" dirty="0" err="1" smtClean="0"/>
              <a:t>rješenja</a:t>
            </a:r>
            <a:r>
              <a:rPr lang="en-GB" sz="1800" dirty="0" smtClean="0"/>
              <a:t>  I </a:t>
            </a:r>
            <a:r>
              <a:rPr lang="en-GB" sz="1800" dirty="0" err="1" smtClean="0"/>
              <a:t>odabrati</a:t>
            </a:r>
            <a:r>
              <a:rPr lang="en-GB" sz="1800" dirty="0" smtClean="0"/>
              <a:t> </a:t>
            </a:r>
            <a:r>
              <a:rPr lang="en-GB" sz="1800" dirty="0" err="1" smtClean="0"/>
              <a:t>najbolje</a:t>
            </a:r>
            <a:r>
              <a:rPr lang="en-GB" sz="1800" dirty="0" smtClean="0"/>
              <a:t> </a:t>
            </a:r>
          </a:p>
          <a:p>
            <a:r>
              <a:rPr lang="en-GB" sz="1800" b="1" dirty="0" smtClean="0"/>
              <a:t>4)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implemaentacija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riješenja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I </a:t>
            </a:r>
            <a:r>
              <a:rPr lang="en-GB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verifikacija</a:t>
            </a:r>
            <a:r>
              <a:rPr lang="en-GB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dirty="0" smtClean="0"/>
              <a:t>-</a:t>
            </a:r>
            <a:r>
              <a:rPr lang="en-GB" sz="1800" dirty="0" err="1" smtClean="0"/>
              <a:t>omogućiti</a:t>
            </a:r>
            <a:r>
              <a:rPr lang="en-GB" sz="1800" dirty="0" smtClean="0"/>
              <a:t> </a:t>
            </a:r>
            <a:r>
              <a:rPr lang="en-GB" sz="1800" dirty="0" err="1" smtClean="0"/>
              <a:t>izvršivost</a:t>
            </a:r>
            <a:r>
              <a:rPr lang="en-GB" sz="1800" dirty="0" smtClean="0"/>
              <a:t>  I </a:t>
            </a:r>
            <a:r>
              <a:rPr lang="en-GB" sz="1800" dirty="0" err="1" smtClean="0"/>
              <a:t>verificirati</a:t>
            </a:r>
            <a:r>
              <a:rPr lang="en-GB" sz="1800" dirty="0" smtClean="0"/>
              <a:t> </a:t>
            </a:r>
            <a:r>
              <a:rPr lang="en-GB" sz="1800" dirty="0" err="1" smtClean="0"/>
              <a:t>učinkovitost</a:t>
            </a:r>
            <a:r>
              <a:rPr lang="en-GB" sz="1800" dirty="0"/>
              <a:t> </a:t>
            </a:r>
            <a:r>
              <a:rPr lang="en-GB" sz="1800" dirty="0" smtClean="0"/>
              <a:t> </a:t>
            </a:r>
            <a:r>
              <a:rPr lang="en-GB" sz="1800" dirty="0" err="1" smtClean="0"/>
              <a:t>Ovaj</a:t>
            </a:r>
            <a:r>
              <a:rPr lang="en-GB" sz="1800" dirty="0" smtClean="0"/>
              <a:t> </a:t>
            </a:r>
            <a:r>
              <a:rPr lang="en-GB" sz="1800" dirty="0" err="1"/>
              <a:t>z</a:t>
            </a:r>
            <a:r>
              <a:rPr lang="en-GB" sz="1800" dirty="0" err="1" smtClean="0"/>
              <a:t>adatak</a:t>
            </a:r>
            <a:r>
              <a:rPr lang="en-GB" sz="1800" dirty="0" smtClean="0"/>
              <a:t> </a:t>
            </a:r>
            <a:r>
              <a:rPr lang="en-GB" sz="1800" dirty="0" err="1" smtClean="0"/>
              <a:t>zahtjeva</a:t>
            </a:r>
            <a:r>
              <a:rPr lang="en-GB" sz="1800" dirty="0" smtClean="0"/>
              <a:t> 4 </a:t>
            </a:r>
            <a:r>
              <a:rPr lang="en-GB" sz="1800" dirty="0" err="1" smtClean="0"/>
              <a:t>koraka</a:t>
            </a:r>
            <a:r>
              <a:rPr lang="en-GB" sz="1800" dirty="0" smtClean="0"/>
              <a:t>: a) </a:t>
            </a:r>
            <a:r>
              <a:rPr lang="en-GB" sz="1800" dirty="0" err="1" smtClean="0"/>
              <a:t>performacie</a:t>
            </a:r>
            <a:r>
              <a:rPr lang="en-GB" sz="1800" dirty="0" smtClean="0"/>
              <a:t> </a:t>
            </a:r>
            <a:r>
              <a:rPr lang="en-GB" sz="1800" dirty="0" err="1" smtClean="0"/>
              <a:t>provođenja</a:t>
            </a:r>
            <a:r>
              <a:rPr lang="en-GB" sz="1800" dirty="0" smtClean="0"/>
              <a:t> </a:t>
            </a:r>
            <a:r>
              <a:rPr lang="en-GB" sz="1800" dirty="0" err="1" smtClean="0"/>
              <a:t>rješenja</a:t>
            </a:r>
            <a:r>
              <a:rPr lang="en-GB" sz="1800" dirty="0" smtClean="0"/>
              <a:t> b)</a:t>
            </a:r>
            <a:r>
              <a:rPr lang="en-GB" sz="1800" dirty="0" err="1" smtClean="0"/>
              <a:t>samopromatranje</a:t>
            </a:r>
            <a:r>
              <a:rPr lang="en-GB" sz="1800" dirty="0" smtClean="0"/>
              <a:t>  </a:t>
            </a:r>
            <a:r>
              <a:rPr lang="en-GB" sz="1800" dirty="0" err="1" smtClean="0"/>
              <a:t>posljedica</a:t>
            </a:r>
            <a:r>
              <a:rPr lang="en-GB" sz="1800" dirty="0" smtClean="0"/>
              <a:t> </a:t>
            </a:r>
            <a:r>
              <a:rPr lang="en-GB" sz="1800" dirty="0" err="1" smtClean="0"/>
              <a:t>ili</a:t>
            </a:r>
            <a:r>
              <a:rPr lang="en-GB" sz="1800" dirty="0" smtClean="0"/>
              <a:t> </a:t>
            </a:r>
            <a:r>
              <a:rPr lang="en-GB" sz="1800" dirty="0" err="1" smtClean="0"/>
              <a:t>efekta</a:t>
            </a:r>
            <a:r>
              <a:rPr lang="en-GB" sz="1800" dirty="0" smtClean="0"/>
              <a:t> </a:t>
            </a:r>
            <a:r>
              <a:rPr lang="en-GB" sz="1800" dirty="0" err="1" smtClean="0"/>
              <a:t>rješenja</a:t>
            </a:r>
            <a:r>
              <a:rPr lang="en-GB" sz="1800" dirty="0" smtClean="0"/>
              <a:t> </a:t>
            </a:r>
            <a:r>
              <a:rPr lang="en-GB" sz="1800" dirty="0" err="1" smtClean="0"/>
              <a:t>na</a:t>
            </a:r>
            <a:r>
              <a:rPr lang="en-GB" sz="1800" dirty="0" smtClean="0"/>
              <a:t> </a:t>
            </a:r>
            <a:r>
              <a:rPr lang="en-GB" sz="1800" dirty="0" err="1" smtClean="0"/>
              <a:t>osobu</a:t>
            </a:r>
            <a:r>
              <a:rPr lang="en-GB" sz="1800" dirty="0" smtClean="0"/>
              <a:t> </a:t>
            </a:r>
            <a:r>
              <a:rPr lang="en-GB" sz="1800" dirty="0" err="1" smtClean="0"/>
              <a:t>ili</a:t>
            </a:r>
            <a:r>
              <a:rPr lang="en-GB" sz="1800" dirty="0" smtClean="0"/>
              <a:t> </a:t>
            </a:r>
            <a:r>
              <a:rPr lang="en-GB" sz="1800" dirty="0" err="1" smtClean="0"/>
              <a:t>okolinu</a:t>
            </a:r>
            <a:r>
              <a:rPr lang="en-GB" sz="1800" dirty="0" smtClean="0"/>
              <a:t> c) </a:t>
            </a:r>
            <a:r>
              <a:rPr lang="en-GB" sz="1800" dirty="0" err="1" smtClean="0"/>
              <a:t>samo-ocijenjivanje</a:t>
            </a:r>
            <a:r>
              <a:rPr lang="en-GB" sz="1800" dirty="0" smtClean="0"/>
              <a:t> d) </a:t>
            </a:r>
            <a:r>
              <a:rPr lang="en-GB" sz="1800" dirty="0" err="1" smtClean="0"/>
              <a:t>samo-nagrađivanje</a:t>
            </a:r>
            <a:r>
              <a:rPr lang="en-GB" sz="1800" dirty="0" smtClean="0"/>
              <a:t> </a:t>
            </a:r>
            <a:r>
              <a:rPr lang="en-GB" sz="1800" dirty="0" err="1" smtClean="0"/>
              <a:t>ako</a:t>
            </a:r>
            <a:r>
              <a:rPr lang="en-GB" sz="1800" dirty="0" smtClean="0"/>
              <a:t> je problem </a:t>
            </a:r>
            <a:r>
              <a:rPr lang="en-GB" sz="1800" dirty="0" err="1" smtClean="0"/>
              <a:t>riješen</a:t>
            </a:r>
            <a:r>
              <a:rPr lang="en-GB" sz="1800" dirty="0" smtClean="0"/>
              <a:t>  d)</a:t>
            </a:r>
            <a:r>
              <a:rPr lang="en-GB" sz="1800" dirty="0" err="1" smtClean="0"/>
              <a:t>rješavanje</a:t>
            </a:r>
            <a:r>
              <a:rPr lang="en-GB" sz="1800" dirty="0" smtClean="0"/>
              <a:t> </a:t>
            </a:r>
            <a:r>
              <a:rPr lang="en-GB" sz="1800" dirty="0" err="1" smtClean="0"/>
              <a:t>problema</a:t>
            </a:r>
            <a:r>
              <a:rPr lang="en-GB" sz="1800" dirty="0" smtClean="0"/>
              <a:t> </a:t>
            </a:r>
            <a:r>
              <a:rPr lang="en-GB" sz="1800" dirty="0" err="1" smtClean="0"/>
              <a:t>ako</a:t>
            </a:r>
            <a:r>
              <a:rPr lang="en-GB" sz="1800" dirty="0" smtClean="0"/>
              <a:t> problem </a:t>
            </a:r>
            <a:r>
              <a:rPr lang="en-GB" sz="1800" dirty="0" err="1" smtClean="0"/>
              <a:t>nije</a:t>
            </a:r>
            <a:r>
              <a:rPr lang="en-GB" sz="1800" dirty="0" smtClean="0"/>
              <a:t> </a:t>
            </a:r>
            <a:r>
              <a:rPr lang="en-GB" sz="1800" dirty="0" err="1" smtClean="0"/>
              <a:t>riješen</a:t>
            </a:r>
            <a:endParaRPr lang="en-GB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904" y="433503"/>
            <a:ext cx="2382592" cy="180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3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Mjerenje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tehnikama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rješavanja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socijalnih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problema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–</a:t>
            </a:r>
            <a:r>
              <a:rPr lang="en-GB" dirty="0" err="1" smtClean="0"/>
              <a:t>kroz</a:t>
            </a:r>
            <a:r>
              <a:rPr lang="en-GB" dirty="0" smtClean="0"/>
              <a:t> </a:t>
            </a:r>
            <a:r>
              <a:rPr lang="en-GB" dirty="0" err="1" smtClean="0"/>
              <a:t>anketu</a:t>
            </a:r>
            <a:r>
              <a:rPr lang="en-GB" dirty="0" smtClean="0"/>
              <a:t> </a:t>
            </a:r>
            <a:r>
              <a:rPr lang="en-GB" dirty="0" err="1" smtClean="0"/>
              <a:t>osobnih</a:t>
            </a:r>
            <a:r>
              <a:rPr lang="en-GB" dirty="0" smtClean="0"/>
              <a:t> PS </a:t>
            </a:r>
            <a:r>
              <a:rPr lang="en-GB" dirty="0" err="1" smtClean="0"/>
              <a:t>stavova</a:t>
            </a:r>
            <a:r>
              <a:rPr lang="en-GB" dirty="0" smtClean="0"/>
              <a:t>, </a:t>
            </a:r>
            <a:r>
              <a:rPr lang="en-GB" dirty="0" err="1" smtClean="0"/>
              <a:t>strategija</a:t>
            </a:r>
            <a:r>
              <a:rPr lang="en-GB" dirty="0"/>
              <a:t> </a:t>
            </a:r>
            <a:r>
              <a:rPr lang="en-GB" dirty="0" smtClean="0"/>
              <a:t>I </a:t>
            </a:r>
            <a:r>
              <a:rPr lang="en-GB" dirty="0" err="1" smtClean="0"/>
              <a:t>tehnika</a:t>
            </a:r>
            <a:r>
              <a:rPr lang="en-GB" dirty="0" smtClean="0"/>
              <a:t> –</a:t>
            </a:r>
            <a:r>
              <a:rPr lang="en-GB" dirty="0" err="1" smtClean="0"/>
              <a:t>pozitivnih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negativnih</a:t>
            </a:r>
            <a:r>
              <a:rPr lang="en-GB" dirty="0" smtClean="0"/>
              <a:t> </a:t>
            </a:r>
          </a:p>
          <a:p>
            <a:r>
              <a:rPr lang="en-GB" dirty="0" smtClean="0"/>
              <a:t>–prate se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osobne</a:t>
            </a:r>
            <a:r>
              <a:rPr lang="en-GB" dirty="0" smtClean="0"/>
              <a:t> </a:t>
            </a:r>
            <a:r>
              <a:rPr lang="en-GB" dirty="0" err="1" smtClean="0"/>
              <a:t>vještine</a:t>
            </a:r>
            <a:r>
              <a:rPr lang="en-GB" dirty="0" smtClean="0"/>
              <a:t> </a:t>
            </a:r>
            <a:r>
              <a:rPr lang="en-GB" dirty="0" err="1" smtClean="0"/>
              <a:t>poput</a:t>
            </a:r>
            <a:r>
              <a:rPr lang="en-GB" dirty="0" smtClean="0"/>
              <a:t> </a:t>
            </a:r>
            <a:r>
              <a:rPr lang="en-GB" dirty="0" err="1" smtClean="0"/>
              <a:t>efektivnosti</a:t>
            </a:r>
            <a:r>
              <a:rPr lang="en-GB" dirty="0" smtClean="0"/>
              <a:t>, </a:t>
            </a:r>
            <a:r>
              <a:rPr lang="en-GB" dirty="0" err="1" smtClean="0"/>
              <a:t>sistematičnosti</a:t>
            </a:r>
            <a:r>
              <a:rPr lang="en-GB" dirty="0" smtClean="0"/>
              <a:t>, </a:t>
            </a:r>
            <a:r>
              <a:rPr lang="en-GB" dirty="0" err="1" smtClean="0"/>
              <a:t>impulzivnosti</a:t>
            </a:r>
            <a:r>
              <a:rPr lang="en-GB" dirty="0" smtClean="0"/>
              <a:t>… </a:t>
            </a:r>
          </a:p>
          <a:p>
            <a:r>
              <a:rPr lang="en-GB" dirty="0" smtClean="0"/>
              <a:t>-</a:t>
            </a:r>
            <a:r>
              <a:rPr lang="en-GB" dirty="0" err="1" smtClean="0"/>
              <a:t>najčešća</a:t>
            </a:r>
            <a:r>
              <a:rPr lang="en-GB" dirty="0" smtClean="0"/>
              <a:t> </a:t>
            </a:r>
            <a:r>
              <a:rPr lang="en-GB" dirty="0" err="1" smtClean="0"/>
              <a:t>tehnika</a:t>
            </a:r>
            <a:r>
              <a:rPr lang="en-GB" dirty="0" smtClean="0"/>
              <a:t> je </a:t>
            </a:r>
            <a:r>
              <a:rPr lang="en-GB" dirty="0" err="1" smtClean="0"/>
              <a:t>olovka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papir</a:t>
            </a:r>
            <a:r>
              <a:rPr lang="en-GB" dirty="0" smtClean="0"/>
              <a:t> </a:t>
            </a:r>
            <a:r>
              <a:rPr lang="en-GB" dirty="0" err="1" smtClean="0"/>
              <a:t>upitnik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Likert</a:t>
            </a:r>
            <a:r>
              <a:rPr lang="en-GB" dirty="0" smtClean="0"/>
              <a:t> –tip </a:t>
            </a:r>
            <a:r>
              <a:rPr lang="en-GB" dirty="0" err="1" smtClean="0"/>
              <a:t>stavkama</a:t>
            </a:r>
            <a:r>
              <a:rPr lang="en-GB" dirty="0" smtClean="0"/>
              <a:t> ; </a:t>
            </a:r>
            <a:r>
              <a:rPr lang="en-GB" dirty="0" err="1" smtClean="0"/>
              <a:t>strukturirani</a:t>
            </a:r>
            <a:r>
              <a:rPr lang="en-GB" dirty="0"/>
              <a:t> </a:t>
            </a:r>
            <a:r>
              <a:rPr lang="en-GB" dirty="0" err="1" smtClean="0"/>
              <a:t>upitnik</a:t>
            </a:r>
            <a:r>
              <a:rPr lang="en-GB" dirty="0" smtClean="0"/>
              <a:t>; audio </a:t>
            </a:r>
            <a:r>
              <a:rPr lang="en-GB" dirty="0" err="1" smtClean="0"/>
              <a:t>snimanje</a:t>
            </a:r>
            <a:r>
              <a:rPr lang="en-GB" dirty="0" smtClean="0"/>
              <a:t>,.. </a:t>
            </a:r>
          </a:p>
          <a:p>
            <a:r>
              <a:rPr lang="en-GB" dirty="0" smtClean="0"/>
              <a:t>-</a:t>
            </a:r>
            <a:r>
              <a:rPr lang="en-GB" dirty="0" err="1" smtClean="0"/>
              <a:t>mjerenje</a:t>
            </a:r>
            <a:r>
              <a:rPr lang="en-GB" dirty="0" smtClean="0"/>
              <a:t> </a:t>
            </a:r>
            <a:r>
              <a:rPr lang="en-GB" dirty="0" err="1" smtClean="0"/>
              <a:t>samog</a:t>
            </a:r>
            <a:r>
              <a:rPr lang="en-GB" dirty="0" smtClean="0"/>
              <a:t> </a:t>
            </a:r>
            <a:r>
              <a:rPr lang="en-GB" dirty="0" err="1" smtClean="0"/>
              <a:t>ishoda</a:t>
            </a:r>
            <a:r>
              <a:rPr lang="en-GB" dirty="0" smtClean="0"/>
              <a:t>- </a:t>
            </a:r>
            <a:r>
              <a:rPr lang="en-GB" dirty="0" err="1" smtClean="0"/>
              <a:t>mjerenje</a:t>
            </a:r>
            <a:r>
              <a:rPr lang="en-GB" dirty="0" smtClean="0"/>
              <a:t> </a:t>
            </a:r>
            <a:r>
              <a:rPr lang="en-GB" dirty="0" err="1" smtClean="0"/>
              <a:t>adekvatnih</a:t>
            </a:r>
            <a:r>
              <a:rPr lang="en-GB" dirty="0" smtClean="0"/>
              <a:t> </a:t>
            </a:r>
            <a:r>
              <a:rPr lang="en-GB" dirty="0" err="1" smtClean="0"/>
              <a:t>rješenja</a:t>
            </a:r>
            <a:r>
              <a:rPr lang="en-GB" dirty="0" smtClean="0"/>
              <a:t> –</a:t>
            </a:r>
            <a:r>
              <a:rPr lang="en-GB" dirty="0" err="1" smtClean="0"/>
              <a:t>evaluira</a:t>
            </a:r>
            <a:r>
              <a:rPr lang="en-GB" dirty="0" smtClean="0"/>
              <a:t> </a:t>
            </a:r>
            <a:r>
              <a:rPr lang="en-GB" dirty="0" err="1" smtClean="0"/>
              <a:t>sposobnost</a:t>
            </a:r>
            <a:r>
              <a:rPr lang="en-GB" dirty="0" smtClean="0"/>
              <a:t> </a:t>
            </a:r>
            <a:r>
              <a:rPr lang="en-GB" dirty="0" err="1" smtClean="0"/>
              <a:t>osobnih</a:t>
            </a:r>
            <a:r>
              <a:rPr lang="en-GB" dirty="0" smtClean="0"/>
              <a:t> </a:t>
            </a:r>
            <a:r>
              <a:rPr lang="en-GB" dirty="0" err="1" smtClean="0"/>
              <a:t>vještina</a:t>
            </a:r>
            <a:r>
              <a:rPr lang="en-GB" dirty="0" smtClean="0"/>
              <a:t> u </a:t>
            </a:r>
            <a:r>
              <a:rPr lang="en-GB" dirty="0" err="1" smtClean="0"/>
              <a:t>rješavanju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27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PROBLEM SOLVING tehnike (pst)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intervencije fokusirane na trening PS stavova i vještina</a:t>
            </a:r>
          </a:p>
          <a:p>
            <a:endParaRPr lang="hr-HR" dirty="0" smtClean="0"/>
          </a:p>
          <a:p>
            <a:r>
              <a:rPr lang="hr-HR" dirty="0" smtClean="0"/>
              <a:t>PST uvode D`Zurilla i Goldfield ranih 1970-ih</a:t>
            </a:r>
          </a:p>
          <a:p>
            <a:endParaRPr lang="hr-HR" dirty="0" smtClean="0"/>
          </a:p>
          <a:p>
            <a:r>
              <a:rPr lang="hr-HR" dirty="0" smtClean="0"/>
              <a:t>kasnije modifikacije - D`Zurilla, Nezu,...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hr-HR" dirty="0" smtClean="0"/>
          </a:p>
          <a:p>
            <a:pPr lvl="5">
              <a:buClr>
                <a:schemeClr val="tx2">
                  <a:lumMod val="75000"/>
                </a:schemeClr>
              </a:buClr>
              <a:buFont typeface="Courier New" pitchFamily="49" charset="0"/>
              <a:buChar char="o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0868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PROBLEM SOLVING tehnike (pst)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70468"/>
            <a:ext cx="9720073" cy="4338892"/>
          </a:xfrm>
        </p:spPr>
        <p:txBody>
          <a:bodyPr>
            <a:normAutofit/>
          </a:bodyPr>
          <a:lstStyle/>
          <a:p>
            <a:r>
              <a:rPr lang="hr-HR" dirty="0" smtClean="0"/>
              <a:t>identificiranje i rješavanje trenutnih životnih problema (koji su uzrokovali maladaptivne odgovore)</a:t>
            </a:r>
          </a:p>
          <a:p>
            <a:r>
              <a:rPr lang="hr-HR" dirty="0" smtClean="0"/>
              <a:t>učenje klijenta vještinama koje će mu pomoći da se bolje nosi s budućim problemima</a:t>
            </a:r>
          </a:p>
          <a:p>
            <a:r>
              <a:rPr lang="hr-HR" dirty="0" smtClean="0"/>
              <a:t>fokusiranost na maladaptivne odgovore </a:t>
            </a:r>
            <a:r>
              <a:rPr lang="hr-HR" sz="2000" dirty="0"/>
              <a:t>(anksioznost, depresija, prejedanje, prekomjerno pijenje)</a:t>
            </a:r>
          </a:p>
          <a:p>
            <a:endParaRPr lang="hr-HR" sz="2000" dirty="0"/>
          </a:p>
          <a:p>
            <a:pPr algn="ctr">
              <a:buNone/>
            </a:pPr>
            <a:endParaRPr lang="en-GB" sz="2000" dirty="0"/>
          </a:p>
          <a:p>
            <a:pPr algn="ctr">
              <a:buNone/>
            </a:pPr>
            <a:endParaRPr lang="en-GB" sz="2000" b="1" dirty="0"/>
          </a:p>
          <a:p>
            <a:pPr algn="ctr">
              <a:buNone/>
            </a:pPr>
            <a:r>
              <a:rPr lang="hr-H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rješivi </a:t>
            </a:r>
            <a:r>
              <a:rPr lang="hr-HR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problemi </a:t>
            </a:r>
            <a:endParaRPr lang="hr-HR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5705569" y="4685707"/>
            <a:ext cx="357190" cy="500066"/>
          </a:xfrm>
          <a:prstGeom prst="downArrow">
            <a:avLst>
              <a:gd name="adj1" fmla="val 50000"/>
              <a:gd name="adj2" fmla="val 477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614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2577</TotalTime>
  <Words>2036</Words>
  <Application>Microsoft Office PowerPoint</Application>
  <PresentationFormat>Custom</PresentationFormat>
  <Paragraphs>310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Integral</vt:lpstr>
      <vt:lpstr>Problem Solving tehnike</vt:lpstr>
      <vt:lpstr>Povijest</vt:lpstr>
      <vt:lpstr>1.TEORIJSKA PODLOGA</vt:lpstr>
      <vt:lpstr>PowerPoint Presentation</vt:lpstr>
      <vt:lpstr>Preskriptivni model socijalnog PS </vt:lpstr>
      <vt:lpstr>Ispravno rješavanje problema</vt:lpstr>
      <vt:lpstr>Mjerenje u tehnikama rješavanja socijalnih problema</vt:lpstr>
      <vt:lpstr>PROBLEM SOLVING tehnike (pst)</vt:lpstr>
      <vt:lpstr>PROBLEM SOLVING tehnike (pst)</vt:lpstr>
      <vt:lpstr>Vrste problema za primjenu ps</vt:lpstr>
      <vt:lpstr>Zahtjevi za pst</vt:lpstr>
      <vt:lpstr>koraci</vt:lpstr>
      <vt:lpstr>Ciljevi:</vt:lpstr>
      <vt:lpstr>TeorijSKA PODLOGA</vt:lpstr>
      <vt:lpstr>Teorijska podloga –  glavne ps dimenzije</vt:lpstr>
      <vt:lpstr>Teorijska podloga –  glavne ps dimenzije</vt:lpstr>
      <vt:lpstr>1. SOCIJALNI/INTERPERSONALNI  PS</vt:lpstr>
      <vt:lpstr>1-SOCIJALNI  kognitivni  model kod PS –A</vt:lpstr>
      <vt:lpstr>2. Relacijski / Ps model stresa i dobrobiti - definicije</vt:lpstr>
      <vt:lpstr>2. Relacijski / Ps model stresa i dobrobiti - definicije</vt:lpstr>
      <vt:lpstr>Ps model 1. orijentacija na problem</vt:lpstr>
      <vt:lpstr>2. Definicija i formulacija problema</vt:lpstr>
      <vt:lpstr>3.Generiranje alternativnih rješenja</vt:lpstr>
      <vt:lpstr>4. Donošenje odluke</vt:lpstr>
      <vt:lpstr>5. Implementacija i verifikacija rješenja</vt:lpstr>
      <vt:lpstr>Ciljevi pst</vt:lpstr>
      <vt:lpstr>PST</vt:lpstr>
      <vt:lpstr>Pst - moduli</vt:lpstr>
      <vt:lpstr>Pomoćne strategije</vt:lpstr>
      <vt:lpstr>Priručnik za klijente</vt:lpstr>
      <vt:lpstr>Primjer socijalne ps tehnike kod depresije</vt:lpstr>
      <vt:lpstr>Sekcija 1</vt:lpstr>
      <vt:lpstr>Sekcija 2</vt:lpstr>
      <vt:lpstr>Sekcija 3</vt:lpstr>
      <vt:lpstr>Sekcija 4-”brain storming”</vt:lpstr>
      <vt:lpstr>Sekcija 5- donjeti odluku I napraviti plan</vt:lpstr>
      <vt:lpstr>6 sekcija -Da li djeluje?</vt:lpstr>
      <vt:lpstr>7-11 sekcija</vt:lpstr>
      <vt:lpstr>11-12 sekcija-Prevencija relapsa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tehnike</dc:title>
  <dc:creator>IRENA</dc:creator>
  <cp:lastModifiedBy>HUBIKOT</cp:lastModifiedBy>
  <cp:revision>316</cp:revision>
  <cp:lastPrinted>2017-09-22T10:56:41Z</cp:lastPrinted>
  <dcterms:created xsi:type="dcterms:W3CDTF">2017-09-13T11:03:28Z</dcterms:created>
  <dcterms:modified xsi:type="dcterms:W3CDTF">2017-09-22T10:56:48Z</dcterms:modified>
</cp:coreProperties>
</file>