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  <p:sldMasterId id="2147483674" r:id="rId3"/>
  </p:sldMasterIdLst>
  <p:notesMasterIdLst>
    <p:notesMasterId r:id="rId20"/>
  </p:notesMasterIdLst>
  <p:handoutMasterIdLst>
    <p:handoutMasterId r:id="rId21"/>
  </p:handout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9144000" cy="6858000" type="screen4x3"/>
  <p:notesSz cx="6735763" cy="98663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91" d="100"/>
          <a:sy n="91" d="100"/>
        </p:scale>
        <p:origin x="-1290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27.1.2018.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2F596-E3DE-4486-BDA9-EB3EDF20739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570436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27.1.2018.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20BFAC-C3B5-45DB-B177-49ACF220D45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30912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0BFAC-C3B5-45DB-B177-49ACF220D455}" type="slidenum">
              <a:rPr lang="hr-HR" smtClean="0"/>
              <a:t>1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27.1.2018.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2381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4" name="Picture 33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35" name="Picture 34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0" name="Picture 69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1" name="Picture 70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6" name="Picture 10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107" name="Picture 10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/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4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3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/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/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1547640" y="2728800"/>
            <a:ext cx="3815640" cy="17514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9" name="CustomShape 2"/>
          <p:cNvSpPr/>
          <p:nvPr/>
        </p:nvSpPr>
        <p:spPr>
          <a:xfrm>
            <a:off x="1920240" y="2347560"/>
            <a:ext cx="3108600" cy="30470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Problemi u radu s klijentima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CustomShape 3"/>
          <p:cNvSpPr/>
          <p:nvPr/>
        </p:nvSpPr>
        <p:spPr>
          <a:xfrm>
            <a:off x="6400800" y="5212080"/>
            <a:ext cx="2468520" cy="777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Mia Kosović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Zagreb, 2018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CustomShape 1"/>
          <p:cNvSpPr/>
          <p:nvPr/>
        </p:nvSpPr>
        <p:spPr>
          <a:xfrm>
            <a:off x="274320" y="0"/>
            <a:ext cx="9143280" cy="106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Zastoji – ključna problemna područja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2"/>
          <p:cNvSpPr/>
          <p:nvPr/>
        </p:nvSpPr>
        <p:spPr>
          <a:xfrm>
            <a:off x="548640" y="1463040"/>
            <a:ext cx="7863480" cy="351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 Je li pacijent </a:t>
            </a:r>
            <a:r>
              <a:rPr lang="en-US" sz="2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upoznat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 kognitivnom terapijom – sudjeluje li u sastavljanju dnevnog reda, radi li zadaće, daje li povratne informacije terapeutu?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 Ometaju li pacijentovo </a:t>
            </a:r>
            <a:r>
              <a:rPr lang="en-US" sz="2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fiziološko stanje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(bolesti, popratne pojave uzimanja lijekova) ili njegova </a:t>
            </a:r>
            <a:r>
              <a:rPr lang="en-US" sz="2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okolina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(pretjerano zahtjevan posao, partner koji zlostavlja, pretjerano siromaštvo ili velika stopa kriminala) naš rad?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CustomShape 1"/>
          <p:cNvSpPr/>
          <p:nvPr/>
        </p:nvSpPr>
        <p:spPr>
          <a:xfrm>
            <a:off x="822960" y="365760"/>
            <a:ext cx="7863480" cy="65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Uklanjanje problema u terapiji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8" name="CustomShape 2"/>
          <p:cNvSpPr/>
          <p:nvPr/>
        </p:nvSpPr>
        <p:spPr>
          <a:xfrm>
            <a:off x="182880" y="1371600"/>
            <a:ext cx="8777880" cy="448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 Raditi dublju dijagnostičku evaluaciju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Uputiti pacijenta na liječnički i neuropsihijatrijski                pregled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Doraditi konceptualizaciju pacijenta i pregledati je s          pacijentom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 Čitati literaturu o tretmanu pacijenata s                              poremećajima na osi I i II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5. Tražiti specifičnu povratnu informaciju od pacijenta o           iskustvu u terapiji i o terapeutu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CustomShape 1"/>
          <p:cNvSpPr/>
          <p:nvPr/>
        </p:nvSpPr>
        <p:spPr>
          <a:xfrm>
            <a:off x="1052280" y="336600"/>
            <a:ext cx="7589160" cy="122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Uklanjanje problema u terapiji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0" name="CustomShape 2"/>
          <p:cNvSpPr/>
          <p:nvPr/>
        </p:nvSpPr>
        <p:spPr>
          <a:xfrm>
            <a:off x="365760" y="1280160"/>
            <a:ext cx="8595000" cy="4149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 Ponovo postaviti pacijentove ciljeve u terapiji (i                  utvrditi prednosti i nedostatke njihovog dostizanja)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 Identificirati i odgovoriti na terapeutove vlastite                 automatske misli o pacijentu ili o njegovim vještinama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8. Ponovo se osvrnuti na kognitivni model s pacijentom i       otkriti ima li nekih sumnji ili nerazumijevanja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9. Ponovo se osvrnuti na plan tretmana s pacijentom (i         otkriti postoji li kod njega zabrinutost ili sumnje)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1056240" y="414720"/>
            <a:ext cx="7680600" cy="65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Uklanjanje problema u terapiji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2" name="CustomShape 2"/>
          <p:cNvSpPr/>
          <p:nvPr/>
        </p:nvSpPr>
        <p:spPr>
          <a:xfrm>
            <a:off x="182880" y="1463040"/>
            <a:ext cx="8869320" cy="4632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10. Osvrnuti se na pacijentovu odgovornost (i otkriti                 njegove reakcije)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11. Naglasiti zadavanje i pregledavanje DZ na seansi te          izvršavanje zadaće tijekom tjedna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12. Dosljedno raditi na </a:t>
            </a:r>
            <a:r>
              <a:rPr lang="en-US" sz="26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ključnim</a:t>
            </a: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automatskim mislima,             vjerovanjima I ponašanju kroz seanse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13. Provjeravati pacijentovo razumijevanje sadržaja                   seanse i tražiti zapisivanje najvažnijih točaka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1005840" y="274320"/>
            <a:ext cx="7863480" cy="657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Uklanjanje problema u terapiji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4" name="CustomShape 2"/>
          <p:cNvSpPr/>
          <p:nvPr/>
        </p:nvSpPr>
        <p:spPr>
          <a:xfrm>
            <a:off x="365760" y="1463040"/>
            <a:ext cx="8229240" cy="255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14. Na osnovi pacijentovih potreba i sklonosti mijenjati        tempo ili strukturu seanse, količinu ili težinu                   pokrivenih sadržaja, stupanj terapeutove empatije,        stupanj terapeutova poučavanja ili uvjeravanja i/ili         relativnu usredotočenost na rješavanje problema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360" y="119520"/>
            <a:ext cx="9143280" cy="106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r>
              <a:rPr lang="en-US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           Terapeut treba...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36" name="CustomShape 2"/>
          <p:cNvSpPr/>
          <p:nvPr/>
        </p:nvSpPr>
        <p:spPr>
          <a:xfrm>
            <a:off x="640080" y="1446840"/>
            <a:ext cx="7772040" cy="4404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Pratiti svoje misli i raspoloženje kad nastoji konceptualizirati i ukloniti probleme u terapiji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Biti svjestan mogućih negativnih misli o pacijentu, terapiji i/ili sebi samima kao terapeutima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Pretvoriti problem u mogućnost usavršavanja svojih vještina, planiranja tretmana i poboljšanja sposobnosti variranja terapije u skladu sa specifičnim potrebama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CustomShape 1"/>
          <p:cNvSpPr/>
          <p:nvPr/>
        </p:nvSpPr>
        <p:spPr>
          <a:xfrm>
            <a:off x="1554480" y="2834640"/>
            <a:ext cx="7131960" cy="714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  Hvala na pažnji!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CustomShape 1"/>
          <p:cNvSpPr/>
          <p:nvPr/>
        </p:nvSpPr>
        <p:spPr>
          <a:xfrm>
            <a:off x="91800" y="182880"/>
            <a:ext cx="9143280" cy="106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2" name="CustomShape 2"/>
          <p:cNvSpPr/>
          <p:nvPr/>
        </p:nvSpPr>
        <p:spPr>
          <a:xfrm>
            <a:off x="365760" y="1280160"/>
            <a:ext cx="8412120" cy="4647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u radu s klijentima pojavljuju se problemi: to može biti problem uspostave terapijskog saveza, točna konceptualizacija poteškoća, konzistentan rad na zajedničkim ciljevima…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važno je problem iskoristiti kao </a:t>
            </a:r>
            <a:r>
              <a:rPr lang="en-US" sz="3200" b="0" u="sng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mogućnost dorade</a:t>
            </a: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  <a:ea typeface="Microsoft YaHei"/>
              </a:rPr>
              <a:t> osobne konceptualizacije pacijenta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CustomShape 1"/>
          <p:cNvSpPr/>
          <p:nvPr/>
        </p:nvSpPr>
        <p:spPr>
          <a:xfrm>
            <a:off x="914760" y="28080"/>
            <a:ext cx="7863120" cy="106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000" b="1" strike="noStrike" spc="-1">
                <a:solidFill>
                  <a:srgbClr val="40404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Otkrivanje postojanja problema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CustomShape 2"/>
          <p:cNvSpPr/>
          <p:nvPr/>
        </p:nvSpPr>
        <p:spPr>
          <a:xfrm>
            <a:off x="4297680" y="3200400"/>
            <a:ext cx="180360" cy="345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5" name="CustomShape 3"/>
          <p:cNvSpPr/>
          <p:nvPr/>
        </p:nvSpPr>
        <p:spPr>
          <a:xfrm>
            <a:off x="640080" y="1371600"/>
            <a:ext cx="8046360" cy="7182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Slušajući nezatraženu povratnu informaciju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Izravnim izazivanjem povratne informacije (bez obzira postoje li verbalni ili neverbalni signali)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Pregledom audio/video vrpci sa terapijskih seansi s kolegom/supervizorom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Prateći napredak prema objektivnim testovima i pacijentovim subjektivnim izvješćima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1097280" y="421560"/>
            <a:ext cx="7223400" cy="122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Konceptualizacija problema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7" name="CustomShape 2"/>
          <p:cNvSpPr/>
          <p:nvPr/>
        </p:nvSpPr>
        <p:spPr>
          <a:xfrm>
            <a:off x="731520" y="1645920"/>
            <a:ext cx="7954920" cy="4039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Terapeutov zadatak je procijeniti razinu na kojoj se problem pojavio: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 radi li se o problemu tehnika?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radi li se o složenijem problemu sa seansom kao cjelinom?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radi li se o problemu koji traje nekoliko seansi?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1005840" y="457200"/>
            <a:ext cx="7497720" cy="1224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r>
              <a:rPr lang="en-US" sz="40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Najčešće kategorije problema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9" name="CustomShape 2"/>
          <p:cNvSpPr/>
          <p:nvPr/>
        </p:nvSpPr>
        <p:spPr>
          <a:xfrm>
            <a:off x="914400" y="1463040"/>
            <a:ext cx="7589160" cy="56250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 dijagnosticiranje, konceptualizacija i planiranje       tremana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Microsoft YaHei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terapijski savez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Microsoft YaHei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struktura i/ili tempo seanse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Microsoft YaHei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 educiranje pacijenta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Microsoft YaHei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 rad s automatskim mislima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Microsoft YaHei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 postizanje terapijskih ciljeva na i kroz seanse 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Microsoft YaHei"/>
            </a:endParaRPr>
          </a:p>
          <a:p>
            <a:pPr>
              <a:lnSpc>
                <a:spcPct val="100000"/>
              </a:lnSpc>
            </a:pPr>
            <a:r>
              <a:rPr lang="en-US" sz="26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 pacijentovo razumijevanje sadržaja seanse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  <a:ea typeface="Microsoft YaHe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0" name="Table 1"/>
          <p:cNvGraphicFramePr/>
          <p:nvPr/>
        </p:nvGraphicFramePr>
        <p:xfrm>
          <a:off x="212040" y="274320"/>
          <a:ext cx="8770320" cy="5979960"/>
        </p:xfrm>
        <a:graphic>
          <a:graphicData uri="http://schemas.openxmlformats.org/drawingml/2006/table">
            <a:tbl>
              <a:tblPr/>
              <a:tblGrid>
                <a:gridCol w="8770320"/>
              </a:tblGrid>
              <a:tr h="86220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1. D</a:t>
                      </a:r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  <a:ea typeface="Microsoft YaHei"/>
                        </a:rPr>
                        <a:t>ijagnosticiranje, konceptualizacija i planiranje          tretmana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99CC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2. Terapijski savez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63936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Suradnja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3936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Pacijentova povratna informacija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Pacijentovo mišljenje o terapiji 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Terapeutove reakcije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3. Strukturiranje i tempo terapijske seanse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en-US" sz="26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Dnevni red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63864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Tempo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1" name="Table 1"/>
          <p:cNvGraphicFramePr/>
          <p:nvPr/>
        </p:nvGraphicFramePr>
        <p:xfrm>
          <a:off x="365760" y="223200"/>
          <a:ext cx="8506080" cy="6479640"/>
        </p:xfrm>
        <a:graphic>
          <a:graphicData uri="http://schemas.openxmlformats.org/drawingml/2006/table">
            <a:tbl>
              <a:tblPr/>
              <a:tblGrid>
                <a:gridCol w="8506080"/>
              </a:tblGrid>
              <a:tr h="719640">
                <a:tc>
                  <a:txBody>
                    <a:bodyPr/>
                    <a:lstStyle/>
                    <a:p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4. Upoznavanje pacijenta s kognitivnom terapijom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99CC"/>
                    </a:solidFill>
                  </a:tcPr>
                </a:tc>
              </a:tr>
              <a:tr h="71964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Kognitivni model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71964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Očekivanja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1964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Orijentacija na rješavanje problema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71964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Domaća zadaća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19640">
                <a:tc>
                  <a:txBody>
                    <a:bodyPr/>
                    <a:lstStyle/>
                    <a:p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5. Rad s automatskim mislima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71964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Identificiranje i izdvajanje ključnih automatskih misli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71964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Odgovaranje na automatske misli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72252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Povećanje vjerojatnosti kognitivne promjene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" name="Table 1"/>
          <p:cNvGraphicFramePr/>
          <p:nvPr/>
        </p:nvGraphicFramePr>
        <p:xfrm>
          <a:off x="244440" y="224280"/>
          <a:ext cx="8722800" cy="6359400"/>
        </p:xfrm>
        <a:graphic>
          <a:graphicData uri="http://schemas.openxmlformats.org/drawingml/2006/table">
            <a:tbl>
              <a:tblPr/>
              <a:tblGrid>
                <a:gridCol w="8722800"/>
              </a:tblGrid>
              <a:tr h="89100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6. Dostizanje terapijskih ciljeva na i kroz seanse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pPr>
                        <a:lnSpc>
                          <a:spcPct val="93000"/>
                        </a:lnSpc>
                      </a:pP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9999CC"/>
                    </a:solidFill>
                  </a:tcPr>
                </a:tc>
              </a:tr>
              <a:tr h="794520">
                <a:tc>
                  <a:txBody>
                    <a:bodyPr/>
                    <a:lstStyle/>
                    <a:p>
                      <a:pPr>
                        <a:lnSpc>
                          <a:spcPct val="93000"/>
                        </a:lnSpc>
                      </a:pPr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Identificiranje općih terapijskih i ciljeva svake pojedine seanse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46656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Održavanje konzistentnog usredotočivanja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81972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Intervencije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927360">
                <a:tc>
                  <a:txBody>
                    <a:bodyPr/>
                    <a:lstStyle/>
                    <a:p>
                      <a:r>
                        <a:rPr lang="en-US" sz="2700" b="1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7. Pacijentovo razumijevanje sadržaja seanse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81972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Motrenje pacijentovog razumijevanja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  <a:tr h="81972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Konceptualiziranje problema glede razumijevanja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820800">
                <a:tc>
                  <a:txBody>
                    <a:bodyPr/>
                    <a:lstStyle/>
                    <a:p>
                      <a:r>
                        <a:rPr lang="en-US" sz="24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Arial"/>
                        </a:rPr>
                        <a:t>Povećavanje mogućnosti učenja</a:t>
                      </a:r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  <a:p>
                      <a:endParaRPr lang="en-US" sz="18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90000" marR="90000">
                    <a:lnL w="720">
                      <a:solidFill>
                        <a:srgbClr val="FFFFFF"/>
                      </a:solidFill>
                    </a:lnL>
                    <a:lnR w="720">
                      <a:solidFill>
                        <a:srgbClr val="FFFFFF"/>
                      </a:solidFill>
                    </a:lnR>
                    <a:lnT w="720">
                      <a:solidFill>
                        <a:srgbClr val="FFFFFF"/>
                      </a:solidFill>
                    </a:lnT>
                    <a:lnB w="720">
                      <a:solidFill>
                        <a:srgbClr val="FFFFFF"/>
                      </a:solidFill>
                    </a:lnB>
                    <a:solidFill>
                      <a:srgbClr val="E6E6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CustomShape 1"/>
          <p:cNvSpPr/>
          <p:nvPr/>
        </p:nvSpPr>
        <p:spPr>
          <a:xfrm>
            <a:off x="274320" y="0"/>
            <a:ext cx="9143280" cy="1068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ctr"/>
          <a:lstStyle/>
          <a:p>
            <a:pPr marL="216000" indent="-21564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4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Zastoji – ključna problemna područja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4" name="CustomShape 2"/>
          <p:cNvSpPr/>
          <p:nvPr/>
        </p:nvSpPr>
        <p:spPr>
          <a:xfrm>
            <a:off x="365760" y="1371600"/>
            <a:ext cx="8412120" cy="4177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1.</a:t>
            </a:r>
            <a:r>
              <a:rPr lang="en-US" sz="2400" b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Imamo li pacijent i ja čvrst </a:t>
            </a:r>
            <a:r>
              <a:rPr lang="en-US" sz="2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terapijski savez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  Imamo li oboje jasnu ideju o </a:t>
            </a:r>
            <a:r>
              <a:rPr lang="en-US" sz="2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pacijentovim ciljevima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u terapiji? Je li se pacijent obavezao raditi prema svojim ciljevima?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 indent="-215640" algn="just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 Vjeruje li pacijent istinski u </a:t>
            </a:r>
            <a:r>
              <a:rPr lang="en-US" sz="2400" b="0" i="1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kognitivni model –</a:t>
            </a: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kako njegovo mišljenje utječe na njegovo raspoloženje i ponašanje, kako je njegovo mišljenje povremeno disfunkcionalno i kako evaluacija i odgovaranje na disfunkcionalno mišljenje pozitivno utječu na osjećaje i ponašanje?</a:t>
            </a:r>
            <a:endParaRPr lang="en-US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542</TotalTime>
  <Words>725</Words>
  <Application>Microsoft Office PowerPoint</Application>
  <PresentationFormat>On-screen Show (4:3)</PresentationFormat>
  <Paragraphs>93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Registered User</dc:creator>
  <dc:description/>
  <cp:lastModifiedBy>HUBIKOT</cp:lastModifiedBy>
  <cp:revision>30</cp:revision>
  <cp:lastPrinted>2018-01-26T10:04:03Z</cp:lastPrinted>
  <dcterms:created xsi:type="dcterms:W3CDTF">2014-04-01T16:35:38Z</dcterms:created>
  <dcterms:modified xsi:type="dcterms:W3CDTF">2018-01-26T10:04:10Z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Company">
    <vt:lpwstr>Microsoft Corporation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On-screen Show (4:3)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3</vt:i4>
  </property>
</Properties>
</file>