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BED3CB-C936-4DA9-8AF1-F4A76DBB0CAC}" type="datetimeFigureOut">
              <a:rPr lang="sr-Latn-CS" smtClean="0"/>
              <a:t>15.12.2016.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A7D7FE5-1C66-48F9-93B6-2E2DF757C8A9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829761"/>
          </a:xfrm>
        </p:spPr>
        <p:txBody>
          <a:bodyPr/>
          <a:lstStyle/>
          <a:p>
            <a:pPr algn="ctr"/>
            <a:r>
              <a:rPr lang="hr-HR" dirty="0" smtClean="0"/>
              <a:t>REAGIRANJE NA AUTOMATSKE MISLI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0372"/>
            <a:ext cx="7772400" cy="3857628"/>
          </a:xfrm>
        </p:spPr>
        <p:txBody>
          <a:bodyPr>
            <a:normAutofit/>
          </a:bodyPr>
          <a:lstStyle/>
          <a:p>
            <a:pPr algn="l"/>
            <a:endParaRPr lang="hr-HR" dirty="0" smtClean="0"/>
          </a:p>
          <a:p>
            <a:pPr algn="ctr"/>
            <a:r>
              <a:rPr lang="hr-HR" sz="2400" i="1" dirty="0" smtClean="0"/>
              <a:t>9. radionica (Praktikum II)</a:t>
            </a:r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r>
              <a:rPr lang="hr-HR" sz="1800" dirty="0" smtClean="0">
                <a:solidFill>
                  <a:schemeClr val="bg1"/>
                </a:solidFill>
              </a:rPr>
              <a:t>Nenad Jakšić, mag. psih.</a:t>
            </a:r>
          </a:p>
          <a:p>
            <a:pPr algn="l"/>
            <a:endParaRPr lang="hr-HR" dirty="0" smtClean="0"/>
          </a:p>
          <a:p>
            <a:pPr algn="l"/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razlozi neuspješnosti ZDM-a u redukciji neugode:</a:t>
            </a:r>
          </a:p>
          <a:p>
            <a:pPr lvl="1"/>
            <a:r>
              <a:rPr lang="hr-HR" dirty="0" smtClean="0"/>
              <a:t>ako pacijent ne odgovara na najviše uznemirujuću misao/predodžbu</a:t>
            </a:r>
          </a:p>
          <a:p>
            <a:pPr lvl="1"/>
            <a:r>
              <a:rPr lang="hr-HR" dirty="0" smtClean="0"/>
              <a:t>ako je automatska misao ujedno i bazično vjerovanje</a:t>
            </a:r>
          </a:p>
          <a:p>
            <a:pPr lvl="1"/>
            <a:r>
              <a:rPr lang="hr-HR" dirty="0" smtClean="0"/>
              <a:t>površno vrednovanje i odgovaranje na misli</a:t>
            </a:r>
          </a:p>
          <a:p>
            <a:pPr lvl="1"/>
            <a:r>
              <a:rPr lang="hr-HR" dirty="0" smtClean="0"/>
              <a:t>obezvrijeđivanje vlastitih odgovora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Kada ZDM nije dovoljno učinkovit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izvođenje ZDM-a u mislima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čitanje prije napisanih ZDM-a ili bilježaka s terapije sa sličnim automatskim mislima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diktiranje ZDM-a nekom drugom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slušanje terapijske seanse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slušnog</a:t>
            </a:r>
            <a:r>
              <a:rPr lang="en-US" dirty="0" smtClean="0"/>
              <a:t> </a:t>
            </a:r>
            <a:r>
              <a:rPr lang="en-US" dirty="0" err="1" smtClean="0"/>
              <a:t>zapisa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čitanje</a:t>
            </a:r>
            <a:r>
              <a:rPr lang="en-US" dirty="0" smtClean="0"/>
              <a:t> </a:t>
            </a:r>
            <a:r>
              <a:rPr lang="en-US" dirty="0" err="1" smtClean="0"/>
              <a:t>kartice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suočavanje</a:t>
            </a:r>
            <a:endParaRPr lang="hr-HR" dirty="0" smtClean="0"/>
          </a:p>
          <a:p>
            <a:pPr marL="624078" indent="-514350"/>
            <a:r>
              <a:rPr lang="hr-HR" b="1" dirty="0" smtClean="0"/>
              <a:t>Rješavanje problema</a:t>
            </a:r>
            <a:r>
              <a:rPr lang="hr-HR" dirty="0" smtClean="0"/>
              <a:t> umjesto vrednovanja automatske misli (npr. podučavanje efikasnijih metoda učenja umjesto vrednovanja misli o padu na ispitu)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Dodatni načini odgovaranja na automatske misli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hr-HR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hr-HR" sz="3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hr-HR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hr-HR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većina intervencija su verbalnog tipa</a:t>
            </a:r>
          </a:p>
          <a:p>
            <a:r>
              <a:rPr lang="hr-HR" b="1" dirty="0" smtClean="0"/>
              <a:t>pismeno odgovaranje</a:t>
            </a:r>
            <a:r>
              <a:rPr lang="hr-HR" dirty="0" smtClean="0"/>
              <a:t> </a:t>
            </a:r>
          </a:p>
          <a:p>
            <a:pPr lvl="1"/>
            <a:r>
              <a:rPr lang="hr-HR" dirty="0" smtClean="0">
                <a:sym typeface="Wingdings" pitchFamily="2" charset="2"/>
              </a:rPr>
              <a:t> bolje razumijevanje </a:t>
            </a:r>
          </a:p>
          <a:p>
            <a:pPr lvl="1"/>
            <a:r>
              <a:rPr lang="hr-HR" dirty="0" smtClean="0">
                <a:sym typeface="Wingdings" pitchFamily="2" charset="2"/>
              </a:rPr>
              <a:t> dugoročno podsjećanje</a:t>
            </a:r>
          </a:p>
          <a:p>
            <a:pPr lvl="1"/>
            <a:endParaRPr lang="hr-HR" dirty="0" smtClean="0">
              <a:sym typeface="Wingdings" pitchFamily="2" charset="2"/>
            </a:endParaRPr>
          </a:p>
          <a:p>
            <a:r>
              <a:rPr lang="hr-HR" b="1" dirty="0" smtClean="0">
                <a:sym typeface="Wingdings" pitchFamily="2" charset="2"/>
              </a:rPr>
              <a:t>Zapis disfunkcionalnih misli (ZDM)</a:t>
            </a:r>
            <a:r>
              <a:rPr lang="hr-HR" dirty="0" smtClean="0">
                <a:sym typeface="Wingdings" pitchFamily="2" charset="2"/>
              </a:rPr>
              <a:t> (eng. Dysfunctional Thought Record)</a:t>
            </a:r>
          </a:p>
          <a:p>
            <a:pPr lvl="1"/>
            <a:r>
              <a:rPr lang="hr-HR" dirty="0" smtClean="0">
                <a:sym typeface="Wingdings" pitchFamily="2" charset="2"/>
              </a:rPr>
              <a:t>osnovni postupak za psimeno vrednovanje i odgovaranje na automatske misli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u="sng" dirty="0" smtClean="0"/>
              <a:t>Odgovaranje na automatske misli</a:t>
            </a:r>
            <a:endParaRPr lang="hr-H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originalni naziv </a:t>
            </a:r>
            <a:r>
              <a:rPr lang="hr-HR" i="1" dirty="0" smtClean="0"/>
              <a:t>Dnevni zapis disfunkcionalnih misli</a:t>
            </a:r>
            <a:r>
              <a:rPr lang="hr-HR" dirty="0" smtClean="0"/>
              <a:t> (eng. Daily Record of Dysfunctional Thought) (Beck i sur., 1979)</a:t>
            </a:r>
          </a:p>
          <a:p>
            <a:r>
              <a:rPr lang="hr-HR" dirty="0" smtClean="0"/>
              <a:t>potpomaže efikasnije odgovaranje na automatske misli </a:t>
            </a:r>
            <a:r>
              <a:rPr lang="hr-HR" dirty="0" smtClean="0">
                <a:sym typeface="Wingdings" pitchFamily="2" charset="2"/>
              </a:rPr>
              <a:t> redukcija </a:t>
            </a:r>
            <a:r>
              <a:rPr lang="en-US" dirty="0" err="1" smtClean="0">
                <a:sym typeface="Wingdings" pitchFamily="2" charset="2"/>
              </a:rPr>
              <a:t>uznemirenosti</a:t>
            </a:r>
            <a:endParaRPr lang="hr-HR" dirty="0" smtClean="0">
              <a:sym typeface="Wingdings" pitchFamily="2" charset="2"/>
            </a:endParaRPr>
          </a:p>
          <a:p>
            <a:r>
              <a:rPr lang="hr-HR" dirty="0" smtClean="0">
                <a:sym typeface="Wingdings" pitchFamily="2" charset="2"/>
              </a:rPr>
              <a:t>većina pacijenata uspješno i redovito koriste ZDM</a:t>
            </a:r>
          </a:p>
          <a:p>
            <a:r>
              <a:rPr lang="hr-HR" dirty="0" smtClean="0">
                <a:sym typeface="Wingdings" pitchFamily="2" charset="2"/>
              </a:rPr>
              <a:t>alternativa: lista pitanja za evaluaciju automatskih misli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u="sng" dirty="0" smtClean="0"/>
              <a:t>Zapis disfunkcionalnih misli (ZDM)</a:t>
            </a:r>
            <a:endParaRPr lang="hr-H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357166"/>
          <a:ext cx="8715437" cy="5797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1643074"/>
                <a:gridCol w="1571636"/>
                <a:gridCol w="1571636"/>
                <a:gridCol w="1500198"/>
                <a:gridCol w="1643075"/>
              </a:tblGrid>
              <a:tr h="82937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Datum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Automatska</a:t>
                      </a:r>
                      <a:r>
                        <a:rPr lang="hr-HR" sz="1600" baseline="0" dirty="0" smtClean="0"/>
                        <a:t> misao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Adaptivni odgovor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Posljedice</a:t>
                      </a:r>
                      <a:endParaRPr lang="hr-HR" sz="1600" dirty="0"/>
                    </a:p>
                  </a:txBody>
                  <a:tcPr/>
                </a:tc>
              </a:tr>
              <a:tr h="402840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AutoNum type="arabicPeriod"/>
                      </a:pPr>
                      <a:r>
                        <a:rPr lang="hr-HR" sz="1600" dirty="0" smtClean="0"/>
                        <a:t>Koji aktualni</a:t>
                      </a:r>
                      <a:r>
                        <a:rPr lang="hr-HR" sz="1600" baseline="0" dirty="0" smtClean="0"/>
                        <a:t> događaj, tijek misli ili sjećanje izaziva neugodnu emociju?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hr-HR" sz="1600" baseline="0" dirty="0" smtClean="0"/>
                    </a:p>
                    <a:p>
                      <a:pPr marL="0" indent="0">
                        <a:buAutoNum type="arabicPeriod"/>
                      </a:pPr>
                      <a:r>
                        <a:rPr lang="hr-HR" sz="1600" baseline="0" dirty="0" smtClean="0"/>
                        <a:t>Koje (ako ih ima) neugodne fizičke simptome ste imali?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AutoNum type="arabicPeriod"/>
                      </a:pPr>
                      <a:r>
                        <a:rPr lang="hr-HR" sz="1600" dirty="0" smtClean="0"/>
                        <a:t>Koje misli su</a:t>
                      </a:r>
                      <a:r>
                        <a:rPr lang="hr-HR" sz="1600" baseline="0" dirty="0" smtClean="0"/>
                        <a:t> vam prošle kroz glavu?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hr-HR" sz="1600" baseline="0" dirty="0" smtClean="0"/>
                    </a:p>
                    <a:p>
                      <a:r>
                        <a:rPr lang="hr-HR" sz="1600" baseline="0" dirty="0" smtClean="0"/>
                        <a:t>2. Koliko ste tada vjerovali u svaku automatsku misao?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AutoNum type="arabicPeriod"/>
                        <a:tabLst/>
                        <a:defRPr/>
                      </a:pPr>
                      <a:r>
                        <a:rPr lang="hr-HR" sz="1600" dirty="0" smtClean="0"/>
                        <a:t>Koje ste</a:t>
                      </a:r>
                      <a:r>
                        <a:rPr lang="hr-HR" sz="1600" baseline="0" dirty="0" smtClean="0"/>
                        <a:t> </a:t>
                      </a:r>
                      <a:r>
                        <a:rPr lang="hr-HR" sz="1600" dirty="0" smtClean="0"/>
                        <a:t>emocije (tugu, anksioznost, ljutnju</a:t>
                      </a:r>
                      <a:r>
                        <a:rPr lang="hr-HR" sz="1600" baseline="0" dirty="0" smtClean="0"/>
                        <a:t> i sl.</a:t>
                      </a:r>
                      <a:r>
                        <a:rPr lang="hr-HR" sz="1600" dirty="0" smtClean="0"/>
                        <a:t>) osjetili u tom trenutku?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AutoNum type="arabicPeriod"/>
                        <a:tabLst/>
                        <a:defRPr/>
                      </a:pPr>
                      <a:endParaRPr lang="hr-HR" sz="1600" dirty="0" smtClean="0"/>
                    </a:p>
                    <a:p>
                      <a:pPr marL="0" indent="0">
                        <a:buNone/>
                      </a:pPr>
                      <a:r>
                        <a:rPr lang="hr-HR" sz="1600" dirty="0" smtClean="0"/>
                        <a:t>2. Koliko je intenzivna (0-100%) bila emocija?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AutoNum type="arabicPeriod"/>
                      </a:pPr>
                      <a:r>
                        <a:rPr lang="hr-HR" sz="1600" dirty="0" smtClean="0"/>
                        <a:t>Koje ste kognitivne distorzije napravili?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hr-HR" sz="1600" dirty="0" smtClean="0"/>
                    </a:p>
                    <a:p>
                      <a:pPr marL="0" indent="0" algn="l">
                        <a:buAutoNum type="arabicPeriod"/>
                      </a:pPr>
                      <a:r>
                        <a:rPr lang="hr-HR" sz="1600" dirty="0" smtClean="0"/>
                        <a:t>Upotrijebite pitanja s dna tablice kako biste odgovorili na automatske misli.</a:t>
                      </a:r>
                    </a:p>
                    <a:p>
                      <a:pPr marL="0" indent="0" algn="l">
                        <a:buAutoNum type="arabicPeriod"/>
                      </a:pPr>
                      <a:endParaRPr lang="hr-HR" sz="1600" dirty="0" smtClean="0"/>
                    </a:p>
                    <a:p>
                      <a:pPr marL="0" indent="0" algn="l">
                        <a:buAutoNum type="arabicPeriod"/>
                      </a:pPr>
                      <a:r>
                        <a:rPr lang="hr-HR" sz="1600" dirty="0" smtClean="0"/>
                        <a:t>Koliko</a:t>
                      </a:r>
                      <a:r>
                        <a:rPr lang="hr-HR" sz="1600" baseline="0" dirty="0" smtClean="0"/>
                        <a:t> vjerujete u svaki adaptivni odgovor?</a:t>
                      </a:r>
                      <a:endParaRPr lang="hr-HR" sz="1600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hr-HR" sz="1600" dirty="0" smtClean="0"/>
                    </a:p>
                    <a:p>
                      <a:pPr marL="342900" indent="-342900">
                        <a:buAutoNum type="arabicPeriod"/>
                      </a:pP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AutoNum type="arabicPeriod"/>
                      </a:pPr>
                      <a:r>
                        <a:rPr lang="hr-HR" sz="1600" dirty="0" smtClean="0"/>
                        <a:t>Koliko sada vjerujete u svaku automatsku misao?</a:t>
                      </a:r>
                    </a:p>
                    <a:p>
                      <a:pPr marL="0" indent="0">
                        <a:buAutoNum type="arabicPeriod"/>
                      </a:pPr>
                      <a:endParaRPr lang="hr-HR" sz="1600" dirty="0" smtClean="0"/>
                    </a:p>
                    <a:p>
                      <a:pPr marL="0" indent="0">
                        <a:buAutoNum type="arabicPeriod"/>
                      </a:pPr>
                      <a:r>
                        <a:rPr lang="hr-HR" sz="1600" dirty="0" smtClean="0"/>
                        <a:t>Koje</a:t>
                      </a:r>
                      <a:r>
                        <a:rPr lang="hr-HR" sz="1600" baseline="0" dirty="0" smtClean="0"/>
                        <a:t> emocije sada osjećate i koliko su intenzivne (0-100%)?</a:t>
                      </a:r>
                    </a:p>
                    <a:p>
                      <a:pPr marL="0" indent="0">
                        <a:buAutoNum type="arabicPeriod"/>
                      </a:pPr>
                      <a:endParaRPr lang="hr-HR" sz="1600" baseline="0" dirty="0" smtClean="0"/>
                    </a:p>
                    <a:p>
                      <a:pPr marL="0" indent="0">
                        <a:buAutoNum type="arabicPeriod"/>
                      </a:pPr>
                      <a:r>
                        <a:rPr lang="hr-HR" sz="1600" baseline="0" dirty="0" smtClean="0"/>
                        <a:t>Što ćete napraviti (ili ste napravili)?</a:t>
                      </a:r>
                      <a:endParaRPr lang="hr-H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>
            <a:normAutofit fontScale="92500" lnSpcReduction="20000"/>
          </a:bodyPr>
          <a:lstStyle/>
          <a:p>
            <a:r>
              <a:rPr lang="hr-HR" b="1" i="1" dirty="0" smtClean="0"/>
              <a:t>Pitanja na dnu tablice koja pomažu u sastavljanju adaptivnog odgovora:</a:t>
            </a:r>
          </a:p>
          <a:p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Koji su dokazi da je automatska misao točna? Nije točna? 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Postoji li alternativno objašnejnje?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Što je najgore što se može dogoditi? Mogu li to preživjeti? Što je najbolje što se može dogoditi? Koja je najvjerojatnija posljedica?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Što je učinak mog vjerovanja u automatsku misao? Što bi mogao biti učinak promjene u mom razmišljanju?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Što trebam poduzeti glede toga?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Ako ______ (ime prijatelja) je bio u takvoj situaciji i to pomislio, što bih mu rekao?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Vježbanje terapeuta na vlastitim primjerima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Upoznavanje sa ZDM-om u dvije faze (prve četiri kolone, zadnje dvije kolone)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Provjera pacijentovog razumijevanja i prihvaćanja kognitivnog modela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Pacijent mora znati identificirati svoje automatske misli i emocije (bez miješanja situacije, emocija i fizioloških reakcija s automatskim mislima)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Samostalno rješavanje prve četiri kolone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Verbalno vrednovanje barem jedne automatske misli prije upoznavanja sa zadnje 2 kolone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U slučaju neuspjelih domaćih zadaća, treba otkriti automatske misli o radu sa ZDM-om i  pomoći u rješavanju problema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Povećanje vjerojatnosti korištenja ZDM-a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1214422"/>
          <a:ext cx="8215371" cy="4857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937985"/>
                <a:gridCol w="2317156"/>
                <a:gridCol w="2317156"/>
              </a:tblGrid>
              <a:tr h="829378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Datum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Automatska</a:t>
                      </a:r>
                      <a:r>
                        <a:rPr lang="hr-HR" sz="1600" baseline="0" dirty="0" smtClean="0"/>
                        <a:t> misao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hr-HR" sz="1600" dirty="0"/>
                    </a:p>
                  </a:txBody>
                  <a:tcPr/>
                </a:tc>
              </a:tr>
              <a:tr h="4028406">
                <a:tc>
                  <a:txBody>
                    <a:bodyPr/>
                    <a:lstStyle/>
                    <a:p>
                      <a:r>
                        <a:rPr lang="hr-HR" sz="1800" i="1" dirty="0" smtClean="0"/>
                        <a:t>Petak, 23.2.,</a:t>
                      </a:r>
                    </a:p>
                    <a:p>
                      <a:r>
                        <a:rPr lang="hr-HR" sz="1800" i="1" dirty="0" smtClean="0"/>
                        <a:t>10h</a:t>
                      </a:r>
                    </a:p>
                    <a:p>
                      <a:endParaRPr lang="hr-HR" sz="1800" i="1" dirty="0" smtClean="0"/>
                    </a:p>
                    <a:p>
                      <a:endParaRPr lang="hr-HR" sz="1800" i="1" dirty="0" smtClean="0"/>
                    </a:p>
                    <a:p>
                      <a:r>
                        <a:rPr lang="hr-HR" sz="1800" i="1" dirty="0" smtClean="0"/>
                        <a:t>Srijeda,</a:t>
                      </a:r>
                      <a:r>
                        <a:rPr lang="hr-HR" sz="1800" i="1" baseline="0" dirty="0" smtClean="0"/>
                        <a:t> 17.6., 20h</a:t>
                      </a:r>
                    </a:p>
                    <a:p>
                      <a:endParaRPr lang="hr-HR" sz="1800" i="1" baseline="0" dirty="0" smtClean="0"/>
                    </a:p>
                    <a:p>
                      <a:endParaRPr lang="hr-HR" sz="1800" i="1" baseline="0" dirty="0" smtClean="0"/>
                    </a:p>
                    <a:p>
                      <a:r>
                        <a:rPr lang="hr-HR" sz="1800" i="1" dirty="0" smtClean="0"/>
                        <a:t>Nedjelja, 14.5.,</a:t>
                      </a:r>
                      <a:r>
                        <a:rPr lang="hr-HR" sz="1800" i="1" baseline="0" dirty="0" smtClean="0"/>
                        <a:t> 22h</a:t>
                      </a:r>
                      <a:endParaRPr lang="hr-HR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800" i="1" baseline="0" dirty="0" smtClean="0"/>
                        <a:t>Telefonski razgovor s Ivanom.</a:t>
                      </a:r>
                    </a:p>
                    <a:p>
                      <a:pPr marL="0" indent="0" algn="l">
                        <a:buNone/>
                      </a:pPr>
                      <a:endParaRPr lang="hr-HR" sz="1800" i="1" baseline="0" dirty="0" smtClean="0"/>
                    </a:p>
                    <a:p>
                      <a:pPr marL="0" indent="0" algn="l">
                        <a:buNone/>
                      </a:pPr>
                      <a:r>
                        <a:rPr lang="hr-HR" sz="1800" i="1" baseline="0" dirty="0" smtClean="0"/>
                        <a:t>Učim za ispit. </a:t>
                      </a:r>
                    </a:p>
                    <a:p>
                      <a:pPr marL="0" indent="0" algn="l">
                        <a:buNone/>
                      </a:pPr>
                      <a:endParaRPr lang="hr-HR" sz="1800" i="1" baseline="0" dirty="0" smtClean="0"/>
                    </a:p>
                    <a:p>
                      <a:pPr marL="0" indent="0" algn="l">
                        <a:buNone/>
                      </a:pPr>
                      <a:endParaRPr lang="hr-HR" sz="1800" i="1" baseline="0" dirty="0" smtClean="0"/>
                    </a:p>
                    <a:p>
                      <a:pPr marL="0" indent="0" algn="l">
                        <a:buNone/>
                      </a:pPr>
                      <a:endParaRPr lang="hr-HR" sz="1800" i="1" baseline="0" dirty="0" smtClean="0"/>
                    </a:p>
                    <a:p>
                      <a:pPr marL="0" indent="0" algn="l">
                        <a:buNone/>
                      </a:pPr>
                      <a:r>
                        <a:rPr lang="hr-HR" sz="1800" i="1" baseline="0" dirty="0" smtClean="0"/>
                        <a:t>Razmišljam o sutrašnjem predavanju iz matematike.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800" i="1" baseline="0" dirty="0" smtClean="0"/>
                        <a:t>Znojni dlanovi.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800" i="1" baseline="0" dirty="0" smtClean="0"/>
                        <a:t>Sigurno me ne voli više. (90%)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hr-HR" sz="1800" i="1" baseline="0" dirty="0" smtClean="0"/>
                    </a:p>
                    <a:p>
                      <a:pPr marL="342900" indent="-342900">
                        <a:buAutoNum type="arabicPeriod"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i="1" baseline="0" dirty="0" smtClean="0"/>
                        <a:t>Nikada to neću naučiti. (100%)</a:t>
                      </a:r>
                    </a:p>
                    <a:p>
                      <a:pPr marL="342900" indent="-342900">
                        <a:buNone/>
                      </a:pPr>
                      <a:endParaRPr lang="hr-HR" sz="1800" i="1" baseline="0" dirty="0" smtClean="0"/>
                    </a:p>
                    <a:p>
                      <a:pPr marL="342900" indent="-342900">
                        <a:buNone/>
                      </a:pPr>
                      <a:endParaRPr lang="hr-HR" sz="1800" i="1" baseline="0" dirty="0" smtClean="0"/>
                    </a:p>
                    <a:p>
                      <a:pPr marL="0" indent="0">
                        <a:buNone/>
                      </a:pPr>
                      <a:r>
                        <a:rPr lang="hr-HR" sz="1800" i="1" baseline="0" dirty="0" smtClean="0"/>
                        <a:t>Mogao bih biti prozvan i ne dati dobar odgovor. (80%)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r-HR" sz="1800" i="1" dirty="0" smtClean="0"/>
                        <a:t>Tuga</a:t>
                      </a:r>
                      <a:r>
                        <a:rPr lang="hr-HR" sz="1800" i="1" baseline="0" dirty="0" smtClean="0"/>
                        <a:t> (90%)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r-HR" sz="1800" i="1" baseline="0" dirty="0" smtClean="0"/>
                        <a:t>Anksioznost (80%)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hr-HR" sz="1800" i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r-HR" sz="1800" i="1" baseline="0" dirty="0" smtClean="0"/>
                        <a:t>Anksioznost (70%)</a:t>
                      </a:r>
                      <a:endParaRPr lang="hr-HR" sz="1800" i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Uvježbavanje prve 4 kolone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896340"/>
          <a:ext cx="8715437" cy="6002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1143008"/>
                <a:gridCol w="1428760"/>
                <a:gridCol w="1000132"/>
                <a:gridCol w="2786082"/>
                <a:gridCol w="1500199"/>
              </a:tblGrid>
              <a:tr h="79027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Datum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Automatska</a:t>
                      </a:r>
                      <a:r>
                        <a:rPr lang="hr-HR" sz="1600" baseline="0" dirty="0" smtClean="0"/>
                        <a:t> misao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Adaptivni odgovor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Posljedice</a:t>
                      </a:r>
                      <a:endParaRPr lang="hr-HR" sz="1600" dirty="0"/>
                    </a:p>
                  </a:txBody>
                  <a:tcPr/>
                </a:tc>
              </a:tr>
              <a:tr h="4793034">
                <a:tc>
                  <a:txBody>
                    <a:bodyPr/>
                    <a:lstStyle/>
                    <a:p>
                      <a:r>
                        <a:rPr lang="hr-HR" sz="1600" i="1" dirty="0" smtClean="0"/>
                        <a:t>Petak, 3.8., 15h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i="1" dirty="0" smtClean="0"/>
                        <a:t>Razmišljanje</a:t>
                      </a:r>
                      <a:r>
                        <a:rPr lang="hr-HR" sz="1600" i="1" baseline="0" dirty="0" smtClean="0"/>
                        <a:t> o pozivanju Ane na kavu.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600" i="1" dirty="0" smtClean="0"/>
                        <a:t>Neće htjeti ići sa mnom. 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r-HR" sz="1600" i="1" dirty="0" smtClean="0"/>
                        <a:t>Tuga</a:t>
                      </a:r>
                      <a:r>
                        <a:rPr lang="hr-HR" sz="1600" i="1" baseline="0" dirty="0" smtClean="0"/>
                        <a:t> (75%)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r>
                        <a:rPr lang="hr-HR" sz="1600" i="1" dirty="0" smtClean="0"/>
                        <a:t>(Katastrofiziranje)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hr-HR" sz="1600" i="1" dirty="0" smtClean="0"/>
                        <a:t>Ne znam želi li ići</a:t>
                      </a:r>
                      <a:r>
                        <a:rPr lang="hr-HR" sz="1600" i="1" baseline="0" dirty="0" smtClean="0"/>
                        <a:t> (90%)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Ona je prema meni prijateljski raspoložena (90%)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Ako kaže ne; loše ću se osjećati neko vrijeme (90%)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Ako kaže da (100%)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Ako kaže da je zauzeta i nastavi se prijateljski ponašati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Ako nastavim pretpostavljati da neće izaći sa mnom, neću imati nikakve šanse s njom (100%)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Trebao bih otići i pitati ju (50%)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Što ima veze (75%)</a:t>
                      </a:r>
                      <a:endParaRPr lang="hr-HR" sz="1600" i="1" dirty="0" smtClean="0"/>
                    </a:p>
                    <a:p>
                      <a:pPr marL="342900" indent="-342900">
                        <a:buAutoNum type="arabicPeriod"/>
                      </a:pP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600" i="1" dirty="0" smtClean="0"/>
                        <a:t>A.M.</a:t>
                      </a:r>
                      <a:r>
                        <a:rPr lang="hr-HR" sz="1600" i="1" baseline="0" dirty="0" smtClean="0"/>
                        <a:t> (50%)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1600" i="1" baseline="0" dirty="0" smtClean="0"/>
                        <a:t>Tuga (50%)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1600" i="1" baseline="0" dirty="0" smtClean="0"/>
                        <a:t>Anksioznost (50%)</a:t>
                      </a:r>
                      <a:endParaRPr lang="hr-HR" sz="16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Uvježbavanje zadnje 2 kolone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357166"/>
          <a:ext cx="8715437" cy="6490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1285884"/>
                <a:gridCol w="1428760"/>
                <a:gridCol w="1000132"/>
                <a:gridCol w="2857520"/>
                <a:gridCol w="1285885"/>
              </a:tblGrid>
              <a:tr h="790270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Datum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Automatska</a:t>
                      </a:r>
                      <a:r>
                        <a:rPr lang="hr-HR" sz="1600" baseline="0" dirty="0" smtClean="0"/>
                        <a:t> misao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Emocije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Adaptivni odgovor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Posljedice</a:t>
                      </a:r>
                      <a:endParaRPr lang="hr-HR" sz="1600" dirty="0"/>
                    </a:p>
                  </a:txBody>
                  <a:tcPr/>
                </a:tc>
              </a:tr>
              <a:tr h="4793034">
                <a:tc>
                  <a:txBody>
                    <a:bodyPr/>
                    <a:lstStyle/>
                    <a:p>
                      <a:r>
                        <a:rPr lang="hr-HR" sz="1600" i="1" dirty="0" smtClean="0"/>
                        <a:t>Utorak,</a:t>
                      </a:r>
                      <a:r>
                        <a:rPr lang="hr-HR" sz="1600" i="1" baseline="0" dirty="0" smtClean="0"/>
                        <a:t> 1</a:t>
                      </a:r>
                      <a:r>
                        <a:rPr lang="hr-HR" sz="1600" i="1" dirty="0" smtClean="0"/>
                        <a:t>.8., 20h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i="1" dirty="0" smtClean="0"/>
                        <a:t>Sjedenje u avionu prije polijetanja</a:t>
                      </a:r>
                      <a:r>
                        <a:rPr lang="hr-HR" sz="1600" i="1" baseline="0" dirty="0" smtClean="0"/>
                        <a:t>.</a:t>
                      </a:r>
                    </a:p>
                    <a:p>
                      <a:pPr marL="0" indent="0" algn="l">
                        <a:buNone/>
                      </a:pPr>
                      <a:endParaRPr lang="hr-HR" sz="1600" i="1" baseline="0" dirty="0" smtClean="0"/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Znojenje i ubrzan rad srca. 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600" i="1" dirty="0" smtClean="0"/>
                        <a:t>Dobit ću srčani udar. (90%) 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hr-HR" sz="1600" i="1" dirty="0" smtClean="0"/>
                        <a:t>Strah</a:t>
                      </a:r>
                      <a:r>
                        <a:rPr lang="hr-HR" sz="1600" i="1" baseline="0" dirty="0" smtClean="0"/>
                        <a:t> (95%)</a:t>
                      </a: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HR" sz="1600" i="1" dirty="0" smtClean="0"/>
                        <a:t>(Katastrofiziranje, pretjerano uveličavanje)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dirty="0" smtClean="0"/>
                        <a:t>To su simptomi srčanog udara</a:t>
                      </a:r>
                      <a:r>
                        <a:rPr lang="hr-HR" sz="1600" i="1" baseline="0" dirty="0" smtClean="0"/>
                        <a:t> (90%)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To su simptomi anksioznosti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Uznemirio sam se prije polijetanja aviona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Mogu završiti u obližnjoj bolnici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Rad srca se može primiriti kroz nekoliko minuta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Najvjerojatnije će se primiriti kad avion uspostavi visinu (90%)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Pojačavam simptome kad razmišljam o njima (70%)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Čitati časopis ili vježbati duboko disanje (80%)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HR" sz="1600" i="1" baseline="0" dirty="0" smtClean="0"/>
                        <a:t>Uvijek si nervozan prije nego avion poleti (75%)</a:t>
                      </a:r>
                      <a:endParaRPr lang="hr-HR" sz="1600" i="1" dirty="0" smtClean="0"/>
                    </a:p>
                    <a:p>
                      <a:pPr marL="342900" indent="-342900">
                        <a:buAutoNum type="arabicPeriod"/>
                      </a:pPr>
                      <a:endParaRPr lang="hr-HR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HR" sz="1600" i="1" dirty="0" smtClean="0"/>
                        <a:t>A.M.</a:t>
                      </a:r>
                      <a:r>
                        <a:rPr lang="hr-HR" sz="1600" i="1" baseline="0" dirty="0" smtClean="0"/>
                        <a:t> (60%)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1600" i="1" baseline="0" dirty="0" smtClean="0"/>
                        <a:t>Strah (55%)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7143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</TotalTime>
  <Words>878</Words>
  <Application>Microsoft Office PowerPoint</Application>
  <PresentationFormat>On-screen Show (4:3)</PresentationFormat>
  <Paragraphs>166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Lucida Sans Unicode</vt:lpstr>
      <vt:lpstr>Verdana</vt:lpstr>
      <vt:lpstr>Wingdings</vt:lpstr>
      <vt:lpstr>Wingdings 2</vt:lpstr>
      <vt:lpstr>Wingdings 3</vt:lpstr>
      <vt:lpstr>Concourse</vt:lpstr>
      <vt:lpstr>REAGIRANJE NA AUTOMATSKE MISLI</vt:lpstr>
      <vt:lpstr>Odgovaranje na automatske misli</vt:lpstr>
      <vt:lpstr>Zapis disfunkcionalnih misli (ZDM)</vt:lpstr>
      <vt:lpstr>PowerPoint Presentation</vt:lpstr>
      <vt:lpstr>PowerPoint Presentation</vt:lpstr>
      <vt:lpstr>Povećanje vjerojatnosti korištenja ZDM-a</vt:lpstr>
      <vt:lpstr>Uvježbavanje prve 4 kolone</vt:lpstr>
      <vt:lpstr>Uvježbavanje zadnje 2 kolone</vt:lpstr>
      <vt:lpstr>PowerPoint Presentation</vt:lpstr>
      <vt:lpstr>Kada ZDM nije dovoljno učinkovit</vt:lpstr>
      <vt:lpstr>Dodatni načini odgovaranja na automatske misli</vt:lpstr>
      <vt:lpstr>PowerPoint Presentation</vt:lpstr>
    </vt:vector>
  </TitlesOfParts>
  <Company>donacija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njaksic</dc:creator>
  <cp:lastModifiedBy>nenad</cp:lastModifiedBy>
  <cp:revision>14</cp:revision>
  <dcterms:created xsi:type="dcterms:W3CDTF">2016-12-14T16:34:54Z</dcterms:created>
  <dcterms:modified xsi:type="dcterms:W3CDTF">2016-12-15T21:52:11Z</dcterms:modified>
</cp:coreProperties>
</file>