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37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9.12.2017.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3E529-2E4E-4D8D-BE45-86399FA311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5234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9.12.2017.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017D9-F1CA-4295-9ED8-F7615C82BB9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726216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17D9-F1CA-4295-9ED8-F7615C82BB9E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9.12.2017.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4223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DA176FA-4C44-4A89-9690-4EFA785FDF77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EE644C7-87B6-42EA-B8C5-86B73BDE7C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1268760"/>
            <a:ext cx="6858000" cy="1447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+mn-lt"/>
                <a:cs typeface="Arial" pitchFamily="34" charset="0"/>
              </a:rPr>
              <a:t>RAZVIJANJE I KORIŠTENJE TERAPIJSKE SURADNJE</a:t>
            </a: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6096" y="4653136"/>
            <a:ext cx="3296816" cy="1752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Anja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Melada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2.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stupanj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09.12.2017.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114800" y="0"/>
            <a:ext cx="1774032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poticati</a:t>
            </a:r>
            <a:r>
              <a:rPr lang="en-US" dirty="0" smtClean="0"/>
              <a:t> </a:t>
            </a:r>
            <a:r>
              <a:rPr lang="en-US" dirty="0" err="1" smtClean="0"/>
              <a:t>klijente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povratne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ukoliko</a:t>
            </a:r>
            <a:r>
              <a:rPr lang="en-US" dirty="0" smtClean="0"/>
              <a:t> se ne </a:t>
            </a:r>
            <a:r>
              <a:rPr lang="en-US" dirty="0" err="1" smtClean="0"/>
              <a:t>identificira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adresira</a:t>
            </a:r>
            <a:r>
              <a:rPr lang="en-US" dirty="0" smtClean="0"/>
              <a:t> </a:t>
            </a:r>
            <a:r>
              <a:rPr lang="en-US" dirty="0" err="1" smtClean="0"/>
              <a:t>negativna</a:t>
            </a:r>
            <a:r>
              <a:rPr lang="en-US" dirty="0" smtClean="0"/>
              <a:t> </a:t>
            </a:r>
            <a:r>
              <a:rPr lang="en-US" dirty="0" err="1" smtClean="0"/>
              <a:t>povratna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umanjuje</a:t>
            </a:r>
            <a:r>
              <a:rPr lang="en-US" dirty="0" smtClean="0"/>
              <a:t> se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fokusiranja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rješavanje</a:t>
            </a:r>
            <a:r>
              <a:rPr lang="en-US" dirty="0" smtClean="0"/>
              <a:t> </a:t>
            </a:r>
            <a:r>
              <a:rPr lang="en-US" dirty="0" err="1" smtClean="0"/>
              <a:t>realitetnih</a:t>
            </a:r>
            <a:r>
              <a:rPr lang="en-US" dirty="0" smtClean="0"/>
              <a:t> </a:t>
            </a:r>
            <a:r>
              <a:rPr lang="en-US" dirty="0" err="1" smtClean="0"/>
              <a:t>životnih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odustajanje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terapije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pitati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kraju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“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mislite</a:t>
            </a:r>
            <a:r>
              <a:rPr lang="en-US" dirty="0" smtClean="0"/>
              <a:t> o </a:t>
            </a:r>
            <a:r>
              <a:rPr lang="en-US" dirty="0" err="1" smtClean="0"/>
              <a:t>seansi</a:t>
            </a:r>
            <a:r>
              <a:rPr lang="en-US" dirty="0" smtClean="0"/>
              <a:t>?”</a:t>
            </a:r>
          </a:p>
          <a:p>
            <a:pPr>
              <a:buNone/>
            </a:pPr>
            <a:r>
              <a:rPr lang="en-US" dirty="0" smtClean="0"/>
              <a:t>             “</a:t>
            </a:r>
            <a:r>
              <a:rPr lang="en-US" dirty="0" err="1" smtClean="0"/>
              <a:t>Želite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promijeniti</a:t>
            </a:r>
            <a:r>
              <a:rPr lang="en-US" dirty="0" smtClean="0"/>
              <a:t> </a:t>
            </a:r>
            <a:r>
              <a:rPr lang="en-US" dirty="0" err="1" smtClean="0"/>
              <a:t>idući</a:t>
            </a:r>
            <a:r>
              <a:rPr lang="en-US" dirty="0" smtClean="0"/>
              <a:t> put?”</a:t>
            </a:r>
          </a:p>
          <a:p>
            <a:pPr>
              <a:buNone/>
            </a:pPr>
            <a:r>
              <a:rPr lang="en-US" dirty="0" smtClean="0"/>
              <a:t>             “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 je </a:t>
            </a:r>
            <a:r>
              <a:rPr lang="en-US" dirty="0" err="1" smtClean="0"/>
              <a:t>smetalo</a:t>
            </a:r>
            <a:r>
              <a:rPr lang="en-US" dirty="0" smtClean="0"/>
              <a:t>?”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5. </a:t>
            </a:r>
            <a:r>
              <a:rPr lang="en-US" dirty="0" err="1" smtClean="0">
                <a:latin typeface="+mn-lt"/>
              </a:rPr>
              <a:t>Mijenjanje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stila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 smtClean="0"/>
              <a:t>klijenata</a:t>
            </a:r>
            <a:r>
              <a:rPr lang="en-US" dirty="0" smtClean="0"/>
              <a:t> </a:t>
            </a:r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reagira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terapeut</a:t>
            </a:r>
            <a:r>
              <a:rPr lang="en-US" dirty="0" smtClean="0"/>
              <a:t> </a:t>
            </a:r>
            <a:r>
              <a:rPr lang="en-US" dirty="0" err="1" smtClean="0"/>
              <a:t>topao</a:t>
            </a:r>
            <a:r>
              <a:rPr lang="en-US" dirty="0" smtClean="0"/>
              <a:t>, </a:t>
            </a:r>
            <a:r>
              <a:rPr lang="en-US" dirty="0" err="1" smtClean="0"/>
              <a:t>ematizirajući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brižan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negativno</a:t>
            </a:r>
            <a:r>
              <a:rPr lang="en-US" dirty="0" smtClean="0"/>
              <a:t> </a:t>
            </a:r>
            <a:r>
              <a:rPr lang="en-US" dirty="0" err="1" smtClean="0"/>
              <a:t>reagirati</a:t>
            </a:r>
            <a:r>
              <a:rPr lang="en-US" dirty="0" smtClean="0"/>
              <a:t> </a:t>
            </a:r>
            <a:r>
              <a:rPr lang="en-US" dirty="0" err="1" smtClean="0"/>
              <a:t>smatrajući</a:t>
            </a:r>
            <a:r>
              <a:rPr lang="en-US" dirty="0" smtClean="0"/>
              <a:t> </a:t>
            </a:r>
            <a:r>
              <a:rPr lang="en-US" dirty="0" err="1" smtClean="0"/>
              <a:t>takvog</a:t>
            </a:r>
            <a:r>
              <a:rPr lang="en-US" dirty="0" smtClean="0"/>
              <a:t> </a:t>
            </a:r>
            <a:r>
              <a:rPr lang="en-US" dirty="0" err="1" smtClean="0"/>
              <a:t>terapeuta</a:t>
            </a:r>
            <a:r>
              <a:rPr lang="en-US" dirty="0" smtClean="0"/>
              <a:t> “</a:t>
            </a:r>
            <a:r>
              <a:rPr lang="en-US" dirty="0" err="1" smtClean="0"/>
              <a:t>preosjetljivim</a:t>
            </a:r>
            <a:r>
              <a:rPr lang="en-US" dirty="0" smtClean="0"/>
              <a:t>”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promatrajući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 </a:t>
            </a:r>
            <a:r>
              <a:rPr lang="en-US" dirty="0" err="1" smtClean="0"/>
              <a:t>možemo</a:t>
            </a:r>
            <a:r>
              <a:rPr lang="en-US" dirty="0" smtClean="0"/>
              <a:t> </a:t>
            </a:r>
            <a:r>
              <a:rPr lang="en-US" dirty="0" err="1" smtClean="0"/>
              <a:t>uočiti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u </a:t>
            </a:r>
            <a:r>
              <a:rPr lang="en-US" dirty="0" err="1" smtClean="0"/>
              <a:t>ovome</a:t>
            </a:r>
            <a:r>
              <a:rPr lang="en-US" dirty="0" smtClean="0"/>
              <a:t> problem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probati</a:t>
            </a:r>
            <a:r>
              <a:rPr lang="en-US" dirty="0" smtClean="0"/>
              <a:t> </a:t>
            </a:r>
            <a:r>
              <a:rPr lang="en-US" dirty="0" err="1" smtClean="0"/>
              <a:t>modificirati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ugodnije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terapija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uspješnija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6. </a:t>
            </a:r>
            <a:r>
              <a:rPr lang="en-US" dirty="0" err="1" smtClean="0">
                <a:latin typeface="+mn-lt"/>
              </a:rPr>
              <a:t>Pomoć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klijentu</a:t>
            </a:r>
            <a:r>
              <a:rPr lang="en-US" dirty="0" smtClean="0">
                <a:latin typeface="+mn-lt"/>
              </a:rPr>
              <a:t> u </a:t>
            </a:r>
            <a:r>
              <a:rPr lang="en-US" dirty="0" err="1" smtClean="0">
                <a:latin typeface="+mn-lt"/>
              </a:rPr>
              <a:t>rješavanju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problema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u </a:t>
            </a:r>
            <a:r>
              <a:rPr lang="en-US" dirty="0" err="1" smtClean="0">
                <a:latin typeface="+mn-lt"/>
              </a:rPr>
              <a:t>smanjenju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distresa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terapijska</a:t>
            </a:r>
            <a:r>
              <a:rPr lang="en-US" dirty="0" smtClean="0"/>
              <a:t> </a:t>
            </a:r>
            <a:r>
              <a:rPr lang="en-US" dirty="0" err="1" smtClean="0"/>
              <a:t>suradnja</a:t>
            </a:r>
            <a:r>
              <a:rPr lang="en-US" dirty="0" smtClean="0"/>
              <a:t> je </a:t>
            </a:r>
            <a:r>
              <a:rPr lang="en-US" dirty="0" err="1" smtClean="0"/>
              <a:t>najbolja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uspješni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KBT </a:t>
            </a:r>
            <a:r>
              <a:rPr lang="en-US" dirty="0" err="1" smtClean="0"/>
              <a:t>terapeuti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terapijska</a:t>
            </a:r>
            <a:r>
              <a:rPr lang="en-US" dirty="0" smtClean="0"/>
              <a:t> </a:t>
            </a:r>
            <a:r>
              <a:rPr lang="en-US" dirty="0" err="1" smtClean="0"/>
              <a:t>suradnja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povjerenje</a:t>
            </a:r>
            <a:r>
              <a:rPr lang="en-US" dirty="0" smtClean="0"/>
              <a:t> se </a:t>
            </a:r>
            <a:r>
              <a:rPr lang="en-US" dirty="0" err="1" smtClean="0"/>
              <a:t>razvija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koristit</a:t>
            </a:r>
            <a:r>
              <a:rPr lang="en-US" dirty="0" smtClean="0"/>
              <a:t> </a:t>
            </a:r>
            <a:r>
              <a:rPr lang="en-US" dirty="0" err="1" smtClean="0"/>
              <a:t>ćemo</a:t>
            </a:r>
            <a:r>
              <a:rPr lang="en-US" dirty="0" smtClean="0"/>
              <a:t> je u </a:t>
            </a:r>
            <a:r>
              <a:rPr lang="en-US" dirty="0" err="1" smtClean="0"/>
              <a:t>radu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mijenjanju</a:t>
            </a:r>
            <a:r>
              <a:rPr lang="en-US" dirty="0" smtClean="0"/>
              <a:t> </a:t>
            </a:r>
            <a:r>
              <a:rPr lang="en-US" dirty="0" err="1" smtClean="0"/>
              <a:t>bazičnih</a:t>
            </a:r>
            <a:r>
              <a:rPr lang="en-US" dirty="0" smtClean="0"/>
              <a:t> </a:t>
            </a:r>
            <a:r>
              <a:rPr lang="en-US" dirty="0" err="1" smtClean="0"/>
              <a:t>vjerovanja</a:t>
            </a:r>
            <a:r>
              <a:rPr lang="en-US" dirty="0" smtClean="0"/>
              <a:t> </a:t>
            </a:r>
            <a:r>
              <a:rPr lang="en-US" dirty="0" err="1" smtClean="0"/>
              <a:t>klijenata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osobito</a:t>
            </a:r>
            <a:r>
              <a:rPr lang="en-US" dirty="0" smtClean="0"/>
              <a:t> </a:t>
            </a: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klijenata</a:t>
            </a:r>
            <a:r>
              <a:rPr lang="en-US" dirty="0" smtClean="0"/>
              <a:t> s </a:t>
            </a:r>
            <a:r>
              <a:rPr lang="en-US" dirty="0" err="1" smtClean="0"/>
              <a:t>poremećajima</a:t>
            </a:r>
            <a:r>
              <a:rPr lang="en-US" dirty="0" smtClean="0"/>
              <a:t> </a:t>
            </a:r>
            <a:r>
              <a:rPr lang="en-US" dirty="0" err="1" smtClean="0"/>
              <a:t>ličnosti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3779912" y="2924944"/>
            <a:ext cx="432048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en-US" dirty="0" err="1" smtClean="0">
                <a:latin typeface="+mn-lt"/>
              </a:rPr>
              <a:t>Jačanje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terapijske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suradnje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51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teškoće</a:t>
            </a:r>
            <a:r>
              <a:rPr lang="en-US" dirty="0" smtClean="0"/>
              <a:t> u </a:t>
            </a:r>
            <a:r>
              <a:rPr lang="en-US" dirty="0" err="1" smtClean="0"/>
              <a:t>radu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klijenti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suradljivi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spremni</a:t>
            </a:r>
            <a:r>
              <a:rPr lang="en-US" dirty="0" smtClean="0"/>
              <a:t> </a:t>
            </a:r>
            <a:r>
              <a:rPr lang="en-US" dirty="0" err="1" smtClean="0"/>
              <a:t>slijediti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terapije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utjecati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suočiti</a:t>
            </a:r>
            <a:r>
              <a:rPr lang="en-US" dirty="0" smtClean="0"/>
              <a:t> s </a:t>
            </a:r>
            <a:r>
              <a:rPr lang="en-US" dirty="0" err="1" smtClean="0"/>
              <a:t>navedenim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potaknuti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suradnju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vrstu</a:t>
            </a:r>
            <a:r>
              <a:rPr lang="en-US" dirty="0" smtClean="0"/>
              <a:t> </a:t>
            </a:r>
            <a:r>
              <a:rPr lang="en-US" dirty="0" err="1" smtClean="0"/>
              <a:t>eksperimenta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preuzme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- </a:t>
            </a:r>
            <a:r>
              <a:rPr lang="en-US" dirty="0" err="1" smtClean="0"/>
              <a:t>traženje</a:t>
            </a:r>
            <a:r>
              <a:rPr lang="en-US" dirty="0" smtClean="0"/>
              <a:t> </a:t>
            </a:r>
            <a:r>
              <a:rPr lang="en-US" dirty="0" err="1" smtClean="0"/>
              <a:t>kompromisa</a:t>
            </a:r>
            <a:r>
              <a:rPr lang="en-US" dirty="0" smtClean="0"/>
              <a:t> s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navođenja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32856" y="260648"/>
            <a:ext cx="1008112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obratiti</a:t>
            </a:r>
            <a:r>
              <a:rPr lang="en-US" dirty="0" smtClean="0"/>
              <a:t> </a:t>
            </a:r>
            <a:r>
              <a:rPr lang="en-US" dirty="0" err="1" smtClean="0"/>
              <a:t>pozornost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nesuradljivosti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AutoNum type="alphaLcParenR"/>
            </a:pP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upoznat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strukturom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r>
              <a:rPr lang="en-US" dirty="0" smtClean="0"/>
              <a:t> </a:t>
            </a:r>
          </a:p>
          <a:p>
            <a:pPr marL="624078" indent="-514350">
              <a:buAutoNum type="alphaLcParenR"/>
            </a:pP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nerado</a:t>
            </a:r>
            <a:r>
              <a:rPr lang="en-US" dirty="0" smtClean="0"/>
              <a:t> </a:t>
            </a:r>
            <a:r>
              <a:rPr lang="en-US" dirty="0" err="1" smtClean="0"/>
              <a:t>surađuje</a:t>
            </a:r>
            <a:endParaRPr lang="en-US" dirty="0" smtClean="0"/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b="1" dirty="0" smtClean="0">
                <a:solidFill>
                  <a:schemeClr val="accent3"/>
                </a:solidFill>
              </a:rPr>
              <a:t>!  </a:t>
            </a:r>
            <a:r>
              <a:rPr lang="en-US" dirty="0" err="1" smtClean="0"/>
              <a:t>nametanje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terapeuta</a:t>
            </a:r>
            <a:endParaRPr lang="en-US" dirty="0" smtClean="0"/>
          </a:p>
          <a:p>
            <a:pPr marL="624078" indent="-514350">
              <a:buNone/>
            </a:pPr>
            <a:endParaRPr lang="en-US" b="1" dirty="0" smtClean="0">
              <a:solidFill>
                <a:schemeClr val="accent3"/>
              </a:solidFill>
            </a:endParaRPr>
          </a:p>
          <a:p>
            <a:pPr marL="624078" indent="-514350">
              <a:buAutoNum type="alphaLcParenR"/>
            </a:pPr>
            <a:endParaRPr lang="en-US" dirty="0" smtClean="0"/>
          </a:p>
          <a:p>
            <a:pPr marL="624078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HVALA NA POZORNOSTI</a:t>
            </a:r>
            <a:endParaRPr lang="en-US" b="1" dirty="0">
              <a:latin typeface="+mn-lt"/>
            </a:endParaRPr>
          </a:p>
        </p:txBody>
      </p:sp>
      <p:pic>
        <p:nvPicPr>
          <p:cNvPr id="4" name="Content Placeholder 3" descr="40436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3140968"/>
            <a:ext cx="5328592" cy="30963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66800"/>
          </a:xfrm>
        </p:spPr>
        <p:txBody>
          <a:bodyPr/>
          <a:lstStyle/>
          <a:p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5112"/>
          </a:xfrm>
        </p:spPr>
        <p:txBody>
          <a:bodyPr/>
          <a:lstStyle/>
          <a:p>
            <a:r>
              <a:rPr lang="en-US" dirty="0" err="1" smtClean="0"/>
              <a:t>terapijska</a:t>
            </a:r>
            <a:r>
              <a:rPr lang="en-US" dirty="0" smtClean="0"/>
              <a:t> </a:t>
            </a:r>
            <a:r>
              <a:rPr lang="en-US" dirty="0" err="1" smtClean="0"/>
              <a:t>suradnja</a:t>
            </a:r>
            <a:r>
              <a:rPr lang="en-US" dirty="0" smtClean="0"/>
              <a:t> se </a:t>
            </a:r>
            <a:r>
              <a:rPr lang="en-US" dirty="0" err="1" smtClean="0"/>
              <a:t>počinje</a:t>
            </a:r>
            <a:r>
              <a:rPr lang="en-US" dirty="0" smtClean="0"/>
              <a:t> </a:t>
            </a:r>
            <a:r>
              <a:rPr lang="en-US" dirty="0" err="1" smtClean="0"/>
              <a:t>razvijati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prvog</a:t>
            </a:r>
            <a:r>
              <a:rPr lang="en-US" dirty="0" smtClean="0"/>
              <a:t> </a:t>
            </a:r>
            <a:r>
              <a:rPr lang="en-US" dirty="0" err="1" smtClean="0"/>
              <a:t>kontakta</a:t>
            </a:r>
            <a:r>
              <a:rPr lang="en-US" dirty="0" smtClean="0"/>
              <a:t> s </a:t>
            </a:r>
            <a:r>
              <a:rPr lang="en-US" dirty="0" err="1" smtClean="0"/>
              <a:t>klijentom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daljnje</a:t>
            </a:r>
            <a:r>
              <a:rPr lang="en-US" dirty="0" smtClean="0"/>
              <a:t> </a:t>
            </a:r>
            <a:r>
              <a:rPr lang="en-US" dirty="0" err="1" smtClean="0"/>
              <a:t>liječenje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ishod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r>
              <a:rPr lang="en-US" dirty="0" smtClean="0"/>
              <a:t> </a:t>
            </a:r>
            <a:r>
              <a:rPr lang="en-US" dirty="0" err="1" smtClean="0"/>
              <a:t>ovise</a:t>
            </a:r>
            <a:r>
              <a:rPr lang="en-US" dirty="0" smtClean="0"/>
              <a:t> o </a:t>
            </a:r>
            <a:r>
              <a:rPr lang="en-US" dirty="0" err="1" smtClean="0"/>
              <a:t>dobroj</a:t>
            </a:r>
            <a:r>
              <a:rPr lang="en-US" dirty="0" smtClean="0"/>
              <a:t> </a:t>
            </a:r>
            <a:r>
              <a:rPr lang="en-US" dirty="0" err="1" smtClean="0"/>
              <a:t>terapijskoj</a:t>
            </a:r>
            <a:r>
              <a:rPr lang="en-US" dirty="0" smtClean="0"/>
              <a:t> </a:t>
            </a:r>
            <a:r>
              <a:rPr lang="en-US" dirty="0" err="1" smtClean="0"/>
              <a:t>suradnji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uzeti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ličnosti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(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terapeuta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težinu</a:t>
            </a:r>
            <a:r>
              <a:rPr lang="en-US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tegoba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76160"/>
            <a:ext cx="8229600" cy="5881840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Pokažite</a:t>
            </a:r>
            <a:r>
              <a:rPr lang="en-US" dirty="0" smtClean="0"/>
              <a:t> </a:t>
            </a:r>
            <a:r>
              <a:rPr lang="en-US" dirty="0" err="1" smtClean="0"/>
              <a:t>dobru</a:t>
            </a:r>
            <a:r>
              <a:rPr lang="en-US" dirty="0" smtClean="0"/>
              <a:t> </a:t>
            </a:r>
            <a:r>
              <a:rPr lang="en-US" dirty="0" err="1" smtClean="0"/>
              <a:t>vještinu</a:t>
            </a:r>
            <a:r>
              <a:rPr lang="en-US" dirty="0" smtClean="0"/>
              <a:t> </a:t>
            </a:r>
            <a:r>
              <a:rPr lang="en-US" dirty="0" err="1" smtClean="0"/>
              <a:t>savjetovanja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točnog</a:t>
            </a:r>
            <a:r>
              <a:rPr lang="en-US" dirty="0" smtClean="0"/>
              <a:t> </a:t>
            </a:r>
            <a:r>
              <a:rPr lang="en-US" dirty="0" err="1" smtClean="0"/>
              <a:t>razumijevanja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Podijelite</a:t>
            </a:r>
            <a:r>
              <a:rPr lang="en-US" dirty="0" smtClean="0"/>
              <a:t> s </a:t>
            </a:r>
            <a:r>
              <a:rPr lang="en-US" dirty="0" err="1" smtClean="0"/>
              <a:t>klijentom</a:t>
            </a:r>
            <a:r>
              <a:rPr lang="en-US" dirty="0" smtClean="0"/>
              <a:t> </a:t>
            </a:r>
            <a:r>
              <a:rPr lang="en-US" dirty="0" err="1" smtClean="0"/>
              <a:t>konceptualizaciju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plan </a:t>
            </a:r>
            <a:r>
              <a:rPr lang="en-US" dirty="0" err="1" smtClean="0"/>
              <a:t>tretmana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Donosite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u </a:t>
            </a:r>
            <a:r>
              <a:rPr lang="en-US" dirty="0" err="1" smtClean="0"/>
              <a:t>suradnji</a:t>
            </a:r>
            <a:r>
              <a:rPr lang="en-US" dirty="0" smtClean="0"/>
              <a:t> s </a:t>
            </a:r>
            <a:r>
              <a:rPr lang="en-US" dirty="0" err="1" smtClean="0"/>
              <a:t>klijentom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Tražite</a:t>
            </a:r>
            <a:r>
              <a:rPr lang="en-US" dirty="0" smtClean="0"/>
              <a:t> </a:t>
            </a:r>
            <a:r>
              <a:rPr lang="en-US" dirty="0" err="1" smtClean="0"/>
              <a:t>povratnu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(“feedback”)</a:t>
            </a:r>
          </a:p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Promijenite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stil</a:t>
            </a:r>
            <a:r>
              <a:rPr lang="en-US" dirty="0" smtClean="0"/>
              <a:t>  (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)</a:t>
            </a:r>
          </a:p>
          <a:p>
            <a:pPr marL="624078" indent="-514350">
              <a:lnSpc>
                <a:spcPct val="150000"/>
              </a:lnSpc>
              <a:buAutoNum type="arabicPeriod"/>
            </a:pPr>
            <a:r>
              <a:rPr lang="en-US" dirty="0" err="1" smtClean="0"/>
              <a:t>Pomozite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</a:t>
            </a:r>
            <a:r>
              <a:rPr lang="en-US" dirty="0" err="1" smtClean="0"/>
              <a:t>riješiti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smanjiti</a:t>
            </a:r>
            <a:r>
              <a:rPr lang="en-US" dirty="0" smtClean="0"/>
              <a:t> </a:t>
            </a:r>
            <a:r>
              <a:rPr lang="en-US" dirty="0" err="1" smtClean="0"/>
              <a:t>distres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1. </a:t>
            </a:r>
            <a:r>
              <a:rPr lang="en-US" dirty="0" err="1" smtClean="0">
                <a:latin typeface="+mn-lt"/>
              </a:rPr>
              <a:t>Pokazivanje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dobre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vještine</a:t>
            </a:r>
            <a:r>
              <a:rPr lang="en-US" dirty="0" smtClean="0">
                <a:latin typeface="+mn-lt"/>
              </a:rPr>
              <a:t>  </a:t>
            </a:r>
            <a:r>
              <a:rPr lang="en-US" dirty="0" err="1" smtClean="0">
                <a:latin typeface="+mn-lt"/>
              </a:rPr>
              <a:t>savjetovanja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empatiziranje</a:t>
            </a:r>
            <a:r>
              <a:rPr lang="en-US" dirty="0" smtClean="0"/>
              <a:t>,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, ton </a:t>
            </a:r>
            <a:r>
              <a:rPr lang="en-US" dirty="0" err="1" smtClean="0"/>
              <a:t>glasa</a:t>
            </a:r>
            <a:r>
              <a:rPr lang="en-US" dirty="0" smtClean="0"/>
              <a:t>, </a:t>
            </a:r>
            <a:r>
              <a:rPr lang="en-US" dirty="0" err="1" smtClean="0"/>
              <a:t>ekspresija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govor</a:t>
            </a:r>
            <a:r>
              <a:rPr lang="en-US" dirty="0" smtClean="0"/>
              <a:t> </a:t>
            </a:r>
            <a:r>
              <a:rPr lang="en-US" dirty="0" err="1" smtClean="0"/>
              <a:t>tijela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promišljena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, </a:t>
            </a:r>
            <a:r>
              <a:rPr lang="en-US" dirty="0" err="1" smtClean="0"/>
              <a:t>izjave</a:t>
            </a:r>
            <a:r>
              <a:rPr lang="en-US" dirty="0" smtClean="0"/>
              <a:t>, </a:t>
            </a:r>
            <a:r>
              <a:rPr lang="en-US" dirty="0" err="1" smtClean="0"/>
              <a:t>opservacije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osjećaj</a:t>
            </a:r>
            <a:r>
              <a:rPr lang="en-US" dirty="0" smtClean="0"/>
              <a:t> </a:t>
            </a:r>
            <a:r>
              <a:rPr lang="en-US" dirty="0" err="1" smtClean="0"/>
              <a:t>prihvaćenosti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razumijevanja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 rot="5400000" flipV="1">
            <a:off x="3743908" y="4689141"/>
            <a:ext cx="936104" cy="288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40568" y="0"/>
            <a:ext cx="82296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Želio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razumjeti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proživljavate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”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Vjerujem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ćemo</a:t>
            </a:r>
            <a:r>
              <a:rPr lang="en-US" dirty="0" smtClean="0"/>
              <a:t> </a:t>
            </a:r>
            <a:r>
              <a:rPr lang="en-US" dirty="0" err="1" smtClean="0"/>
              <a:t>uspješno</a:t>
            </a:r>
            <a:r>
              <a:rPr lang="en-US" dirty="0" smtClean="0"/>
              <a:t> </a:t>
            </a:r>
            <a:r>
              <a:rPr lang="en-US" dirty="0" err="1" smtClean="0"/>
              <a:t>raditi</a:t>
            </a:r>
            <a:r>
              <a:rPr lang="en-US" dirty="0" smtClean="0"/>
              <a:t> </a:t>
            </a:r>
            <a:r>
              <a:rPr lang="en-US" dirty="0" err="1" smtClean="0"/>
              <a:t>skupa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vam</a:t>
            </a:r>
            <a:r>
              <a:rPr lang="en-US" dirty="0" smtClean="0"/>
              <a:t> </a:t>
            </a:r>
            <a:r>
              <a:rPr lang="en-US" dirty="0" err="1" smtClean="0"/>
              <a:t>kognitivno</a:t>
            </a:r>
            <a:r>
              <a:rPr lang="en-US" dirty="0" smtClean="0"/>
              <a:t> </a:t>
            </a:r>
            <a:r>
              <a:rPr lang="en-US" dirty="0" err="1" smtClean="0"/>
              <a:t>bihevioralna</a:t>
            </a:r>
            <a:r>
              <a:rPr lang="en-US" dirty="0" smtClean="0"/>
              <a:t> </a:t>
            </a:r>
            <a:r>
              <a:rPr lang="en-US" dirty="0" err="1" smtClean="0"/>
              <a:t>terapija</a:t>
            </a:r>
            <a:r>
              <a:rPr lang="en-US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”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“Radio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imali</a:t>
            </a:r>
            <a:r>
              <a:rPr lang="en-US" dirty="0" smtClean="0"/>
              <a:t> </a:t>
            </a:r>
            <a:r>
              <a:rPr lang="en-US" dirty="0" err="1" smtClean="0"/>
              <a:t>slične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vašima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124744" y="188640"/>
            <a:ext cx="72008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razvijanjem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pomažemo</a:t>
            </a:r>
            <a:r>
              <a:rPr lang="en-US" dirty="0" smtClean="0"/>
              <a:t> </a:t>
            </a:r>
            <a:r>
              <a:rPr lang="en-US" dirty="0" err="1" smtClean="0"/>
              <a:t>depresivnim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err="1" smtClean="0"/>
              <a:t>osjećaj</a:t>
            </a:r>
            <a:r>
              <a:rPr lang="en-US" sz="2000" dirty="0" smtClean="0"/>
              <a:t> </a:t>
            </a:r>
            <a:r>
              <a:rPr lang="en-US" sz="2000" dirty="0" err="1" smtClean="0"/>
              <a:t>prihvaćanja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je </a:t>
            </a:r>
            <a:r>
              <a:rPr lang="en-US" sz="2000" dirty="0" err="1" smtClean="0"/>
              <a:t>terapeut</a:t>
            </a:r>
            <a:r>
              <a:rPr lang="en-US" sz="2000" dirty="0" smtClean="0"/>
              <a:t> </a:t>
            </a:r>
            <a:r>
              <a:rPr lang="en-US" sz="2000" dirty="0" err="1" smtClean="0"/>
              <a:t>topao</a:t>
            </a:r>
            <a:r>
              <a:rPr lang="en-US" sz="2000" dirty="0" smtClean="0"/>
              <a:t>, </a:t>
            </a:r>
            <a:r>
              <a:rPr lang="en-US" sz="2000" dirty="0" err="1" smtClean="0"/>
              <a:t>prijateljski</a:t>
            </a:r>
            <a:r>
              <a:rPr lang="en-US" sz="2000" dirty="0" smtClean="0"/>
              <a:t> </a:t>
            </a:r>
            <a:r>
              <a:rPr lang="en-US" sz="2000" dirty="0" err="1" smtClean="0"/>
              <a:t>raspoložen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zainteresiran</a:t>
            </a: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err="1" smtClean="0"/>
              <a:t>manji</a:t>
            </a:r>
            <a:r>
              <a:rPr lang="en-US" sz="2000" dirty="0" smtClean="0"/>
              <a:t> </a:t>
            </a:r>
            <a:r>
              <a:rPr lang="en-US" sz="2000" dirty="0" err="1" smtClean="0"/>
              <a:t>osjećaj</a:t>
            </a:r>
            <a:r>
              <a:rPr lang="en-US" sz="2000" dirty="0" smtClean="0"/>
              <a:t> </a:t>
            </a:r>
            <a:r>
              <a:rPr lang="en-US" sz="2000" dirty="0" err="1" smtClean="0"/>
              <a:t>usamljenosti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</a:t>
            </a:r>
            <a:r>
              <a:rPr lang="en-US" sz="2000" dirty="0" err="1" smtClean="0"/>
              <a:t>objašnjavamo</a:t>
            </a:r>
            <a:r>
              <a:rPr lang="en-US" sz="2000" dirty="0" smtClean="0"/>
              <a:t> </a:t>
            </a:r>
            <a:r>
              <a:rPr lang="en-US" sz="2000" dirty="0" err="1" smtClean="0"/>
              <a:t>zajednički</a:t>
            </a:r>
            <a:r>
              <a:rPr lang="en-US" sz="2000" dirty="0" smtClean="0"/>
              <a:t> </a:t>
            </a:r>
            <a:r>
              <a:rPr lang="en-US" sz="2000" dirty="0" err="1" smtClean="0"/>
              <a:t>rad</a:t>
            </a:r>
            <a:r>
              <a:rPr lang="en-US" sz="2000" dirty="0" smtClean="0"/>
              <a:t> u </a:t>
            </a:r>
            <a:r>
              <a:rPr lang="en-US" sz="2000" dirty="0" err="1" smtClean="0"/>
              <a:t>timu</a:t>
            </a:r>
            <a:r>
              <a:rPr lang="en-US" sz="2000" dirty="0" smtClean="0"/>
              <a:t> </a:t>
            </a:r>
            <a:r>
              <a:rPr lang="en-US" sz="2000" dirty="0" err="1" smtClean="0"/>
              <a:t>kod</a:t>
            </a:r>
            <a:r>
              <a:rPr lang="en-US" sz="2000" dirty="0" smtClean="0"/>
              <a:t> </a:t>
            </a:r>
            <a:r>
              <a:rPr lang="en-US" sz="2000" dirty="0" err="1" smtClean="0"/>
              <a:t>rješavanja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rada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zajedničkom</a:t>
            </a:r>
            <a:r>
              <a:rPr lang="en-US" sz="2000" dirty="0" smtClean="0"/>
              <a:t> </a:t>
            </a:r>
            <a:r>
              <a:rPr lang="en-US" sz="2000" dirty="0" err="1" smtClean="0"/>
              <a:t>cilju</a:t>
            </a: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err="1" smtClean="0"/>
              <a:t>osjećaj</a:t>
            </a:r>
            <a:r>
              <a:rPr lang="en-US" sz="2000" dirty="0" smtClean="0"/>
              <a:t> </a:t>
            </a:r>
            <a:r>
              <a:rPr lang="en-US" sz="2000" dirty="0" err="1" smtClean="0"/>
              <a:t>optimizma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</a:t>
            </a:r>
            <a:r>
              <a:rPr lang="en-US" sz="2000" dirty="0" err="1" smtClean="0"/>
              <a:t>prezentiramo</a:t>
            </a:r>
            <a:r>
              <a:rPr lang="en-US" sz="2000" dirty="0" smtClean="0"/>
              <a:t> </a:t>
            </a:r>
            <a:r>
              <a:rPr lang="en-US" sz="2000" dirty="0" err="1" smtClean="0"/>
              <a:t>naše</a:t>
            </a:r>
            <a:r>
              <a:rPr lang="en-US" sz="2000" dirty="0" smtClean="0"/>
              <a:t> </a:t>
            </a:r>
            <a:r>
              <a:rPr lang="en-US" sz="2000" dirty="0" err="1" smtClean="0"/>
              <a:t>realistično</a:t>
            </a:r>
            <a:r>
              <a:rPr lang="en-US" sz="2000" dirty="0" smtClean="0"/>
              <a:t> </a:t>
            </a:r>
            <a:r>
              <a:rPr lang="en-US" sz="2000" dirty="0" err="1" smtClean="0"/>
              <a:t>mišljenje</a:t>
            </a:r>
            <a:r>
              <a:rPr lang="en-US" sz="2000" dirty="0" smtClean="0"/>
              <a:t> o </a:t>
            </a:r>
            <a:r>
              <a:rPr lang="en-US" sz="2000" dirty="0" err="1" smtClean="0"/>
              <a:t>dobrom</a:t>
            </a:r>
            <a:r>
              <a:rPr lang="en-US" sz="2000" dirty="0" smtClean="0"/>
              <a:t> </a:t>
            </a:r>
            <a:r>
              <a:rPr lang="en-US" sz="2000" dirty="0" err="1" smtClean="0"/>
              <a:t>ishodu</a:t>
            </a:r>
            <a:r>
              <a:rPr lang="en-US" sz="2000" dirty="0" smtClean="0"/>
              <a:t> </a:t>
            </a:r>
            <a:r>
              <a:rPr lang="en-US" sz="2000" dirty="0" err="1" smtClean="0"/>
              <a:t>terapije</a:t>
            </a: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err="1" smtClean="0"/>
              <a:t>veći</a:t>
            </a:r>
            <a:r>
              <a:rPr lang="en-US" sz="2000" dirty="0" smtClean="0"/>
              <a:t> </a:t>
            </a:r>
            <a:r>
              <a:rPr lang="en-US" sz="2000" dirty="0" err="1" smtClean="0"/>
              <a:t>osjećaj</a:t>
            </a:r>
            <a:r>
              <a:rPr lang="en-US" sz="2000" dirty="0" smtClean="0"/>
              <a:t> </a:t>
            </a:r>
            <a:r>
              <a:rPr lang="en-US" sz="2000" dirty="0" err="1" smtClean="0"/>
              <a:t>samoučinkovitosti</a:t>
            </a:r>
            <a:r>
              <a:rPr lang="en-US" sz="2000" dirty="0" smtClean="0"/>
              <a:t> </a:t>
            </a:r>
            <a:r>
              <a:rPr lang="en-US" sz="2000" dirty="0" err="1" smtClean="0"/>
              <a:t>kada</a:t>
            </a:r>
            <a:r>
              <a:rPr lang="en-US" sz="2000" dirty="0" smtClean="0"/>
              <a:t> </a:t>
            </a:r>
            <a:r>
              <a:rPr lang="en-US" sz="2000" dirty="0" err="1" smtClean="0"/>
              <a:t>im</a:t>
            </a:r>
            <a:r>
              <a:rPr lang="en-US" sz="2000" dirty="0" smtClean="0"/>
              <a:t> </a:t>
            </a:r>
            <a:r>
              <a:rPr lang="en-US" sz="2000" dirty="0" err="1" smtClean="0"/>
              <a:t>ukažemo</a:t>
            </a:r>
            <a:r>
              <a:rPr lang="en-US" sz="2000" dirty="0" smtClean="0"/>
              <a:t> </a:t>
            </a:r>
            <a:r>
              <a:rPr lang="en-US" sz="2000" dirty="0" err="1" smtClean="0"/>
              <a:t>koliko</a:t>
            </a:r>
            <a:r>
              <a:rPr lang="en-US" sz="2000" dirty="0" smtClean="0"/>
              <a:t>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zaslužni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rješavanje</a:t>
            </a:r>
            <a:r>
              <a:rPr lang="en-US" sz="2000" dirty="0" smtClean="0"/>
              <a:t> </a:t>
            </a:r>
            <a:r>
              <a:rPr lang="en-US" sz="2000" dirty="0" err="1" smtClean="0"/>
              <a:t>problema</a:t>
            </a:r>
            <a:r>
              <a:rPr lang="en-US" sz="2000" dirty="0" smtClean="0"/>
              <a:t>, </a:t>
            </a:r>
            <a:r>
              <a:rPr lang="en-US" sz="2000" dirty="0" err="1" smtClean="0"/>
              <a:t>izvršavanje</a:t>
            </a:r>
            <a:r>
              <a:rPr lang="en-US" sz="2000" dirty="0" smtClean="0"/>
              <a:t> </a:t>
            </a:r>
            <a:r>
              <a:rPr lang="en-US" sz="2000" dirty="0" err="1" smtClean="0"/>
              <a:t>zadaća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uključivanje</a:t>
            </a:r>
            <a:r>
              <a:rPr lang="en-US" sz="2000" dirty="0" smtClean="0"/>
              <a:t> u </a:t>
            </a:r>
            <a:r>
              <a:rPr lang="en-US" sz="2000" dirty="0" err="1" smtClean="0"/>
              <a:t>aktivnosti</a:t>
            </a:r>
            <a:r>
              <a:rPr lang="en-US" sz="2000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2. </a:t>
            </a:r>
            <a:r>
              <a:rPr lang="en-US" dirty="0" err="1" smtClean="0">
                <a:latin typeface="+mn-lt"/>
              </a:rPr>
              <a:t>Dijeljenje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konceptualizacije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plana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tretmana</a:t>
            </a:r>
            <a:r>
              <a:rPr lang="en-US" dirty="0" smtClean="0">
                <a:latin typeface="+mn-lt"/>
              </a:rPr>
              <a:t> s </a:t>
            </a:r>
            <a:r>
              <a:rPr lang="en-US" dirty="0" err="1" smtClean="0">
                <a:latin typeface="+mn-lt"/>
              </a:rPr>
              <a:t>klijentom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seansi</a:t>
            </a:r>
            <a:r>
              <a:rPr lang="en-US" dirty="0" smtClean="0"/>
              <a:t> </a:t>
            </a:r>
            <a:r>
              <a:rPr lang="en-US" dirty="0" err="1" smtClean="0"/>
              <a:t>dijelimo</a:t>
            </a:r>
            <a:r>
              <a:rPr lang="en-US" dirty="0" smtClean="0"/>
              <a:t> </a:t>
            </a:r>
            <a:r>
              <a:rPr lang="en-US" dirty="0" err="1" smtClean="0"/>
              <a:t>našu</a:t>
            </a:r>
            <a:r>
              <a:rPr lang="en-US" dirty="0" smtClean="0"/>
              <a:t> </a:t>
            </a:r>
            <a:r>
              <a:rPr lang="en-US" dirty="0" err="1" smtClean="0"/>
              <a:t>konceptualizaciju</a:t>
            </a:r>
            <a:r>
              <a:rPr lang="en-US" dirty="0" smtClean="0"/>
              <a:t> s </a:t>
            </a:r>
            <a:r>
              <a:rPr lang="en-US" dirty="0" err="1" smtClean="0"/>
              <a:t>klijentima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propitujemo</a:t>
            </a:r>
            <a:r>
              <a:rPr lang="en-US" dirty="0" smtClean="0"/>
              <a:t> </a:t>
            </a:r>
            <a:r>
              <a:rPr lang="en-US" dirty="0" err="1" smtClean="0"/>
              <a:t>jesmo</a:t>
            </a:r>
            <a:r>
              <a:rPr lang="en-US" dirty="0" smtClean="0"/>
              <a:t> </a:t>
            </a:r>
            <a:r>
              <a:rPr lang="en-US" dirty="0" err="1" smtClean="0"/>
              <a:t>li</a:t>
            </a:r>
            <a:r>
              <a:rPr lang="en-US" dirty="0" smtClean="0"/>
              <a:t> </a:t>
            </a:r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shvatili</a:t>
            </a:r>
            <a:r>
              <a:rPr lang="en-US" dirty="0" smtClean="0"/>
              <a:t> o </a:t>
            </a:r>
            <a:r>
              <a:rPr lang="en-US" dirty="0" err="1" smtClean="0"/>
              <a:t>čemu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razgovarali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“</a:t>
            </a:r>
            <a:r>
              <a:rPr lang="en-US" dirty="0" err="1" smtClean="0"/>
              <a:t>A</a:t>
            </a:r>
            <a:r>
              <a:rPr lang="en-US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vas </a:t>
            </a:r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shvatila</a:t>
            </a:r>
            <a:r>
              <a:rPr lang="en-US" dirty="0" smtClean="0"/>
              <a:t>…….”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krivo</a:t>
            </a:r>
            <a:r>
              <a:rPr lang="en-US" dirty="0" smtClean="0"/>
              <a:t> </a:t>
            </a:r>
            <a:r>
              <a:rPr lang="en-US" dirty="0" err="1" smtClean="0"/>
              <a:t>shvatili</a:t>
            </a:r>
            <a:r>
              <a:rPr lang="en-US" dirty="0" smtClean="0"/>
              <a:t> </a:t>
            </a:r>
            <a:r>
              <a:rPr lang="en-US" dirty="0" err="1" smtClean="0"/>
              <a:t>klijenti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ispraviti</a:t>
            </a:r>
            <a:r>
              <a:rPr lang="en-US" dirty="0" smtClean="0"/>
              <a:t> (</a:t>
            </a:r>
            <a:r>
              <a:rPr lang="en-US" dirty="0" err="1" smtClean="0"/>
              <a:t>strpljenja</a:t>
            </a:r>
            <a:r>
              <a:rPr lang="en-US" dirty="0" smtClean="0"/>
              <a:t> s </a:t>
            </a:r>
            <a:r>
              <a:rPr lang="en-US" dirty="0" err="1" smtClean="0"/>
              <a:t>pacijentima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asertivni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3. </a:t>
            </a:r>
            <a:r>
              <a:rPr lang="en-US" dirty="0" err="1" smtClean="0">
                <a:latin typeface="+mn-lt"/>
              </a:rPr>
              <a:t>Donošenje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odluka</a:t>
            </a:r>
            <a:r>
              <a:rPr lang="en-US" dirty="0" smtClean="0">
                <a:latin typeface="+mn-lt"/>
              </a:rPr>
              <a:t> u </a:t>
            </a:r>
            <a:r>
              <a:rPr lang="en-US" dirty="0" err="1" smtClean="0">
                <a:latin typeface="+mn-lt"/>
              </a:rPr>
              <a:t>suradnji</a:t>
            </a:r>
            <a:r>
              <a:rPr lang="en-US" dirty="0" smtClean="0">
                <a:latin typeface="+mn-lt"/>
              </a:rPr>
              <a:t> s </a:t>
            </a:r>
            <a:r>
              <a:rPr lang="en-US" dirty="0" err="1" smtClean="0">
                <a:latin typeface="+mn-lt"/>
              </a:rPr>
              <a:t>klijentom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klijente</a:t>
            </a:r>
            <a:r>
              <a:rPr lang="en-US" dirty="0" smtClean="0"/>
              <a:t> </a:t>
            </a:r>
            <a:r>
              <a:rPr lang="en-US" dirty="0" err="1" smtClean="0"/>
              <a:t>vodimo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seanse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aktivno</a:t>
            </a:r>
            <a:r>
              <a:rPr lang="en-US" dirty="0" smtClean="0"/>
              <a:t> </a:t>
            </a:r>
            <a:r>
              <a:rPr lang="en-US" dirty="0" err="1" smtClean="0"/>
              <a:t>potičemo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sudjelovanje</a:t>
            </a:r>
            <a:r>
              <a:rPr lang="en-US" dirty="0" smtClean="0"/>
              <a:t> u </a:t>
            </a:r>
            <a:r>
              <a:rPr lang="en-US" dirty="0" err="1" smtClean="0"/>
              <a:t>radu-rad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TIM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pomoć</a:t>
            </a:r>
            <a:r>
              <a:rPr lang="en-US" dirty="0" smtClean="0"/>
              <a:t> u </a:t>
            </a:r>
            <a:r>
              <a:rPr lang="en-US" dirty="0" err="1" smtClean="0"/>
              <a:t>kreiranju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upoznavanje</a:t>
            </a:r>
            <a:r>
              <a:rPr lang="en-US" dirty="0" smtClean="0"/>
              <a:t> s </a:t>
            </a:r>
            <a:r>
              <a:rPr lang="en-US" dirty="0" err="1" smtClean="0"/>
              <a:t>tehnikama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provjera</a:t>
            </a:r>
            <a:r>
              <a:rPr lang="en-US" dirty="0" smtClean="0"/>
              <a:t> </a:t>
            </a:r>
            <a:r>
              <a:rPr lang="en-US" dirty="0" err="1" smtClean="0"/>
              <a:t>klijentove</a:t>
            </a:r>
            <a:r>
              <a:rPr lang="en-US" dirty="0" smtClean="0"/>
              <a:t> </a:t>
            </a:r>
            <a:r>
              <a:rPr lang="en-US" dirty="0" err="1" smtClean="0"/>
              <a:t>spremnosti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zainteresiranosti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poticanje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izvršavanje</a:t>
            </a:r>
            <a:r>
              <a:rPr lang="en-US" dirty="0" smtClean="0"/>
              <a:t> </a:t>
            </a:r>
            <a:r>
              <a:rPr lang="en-US" dirty="0" err="1" smtClean="0"/>
              <a:t>domaćih</a:t>
            </a:r>
            <a:r>
              <a:rPr lang="en-US" dirty="0" smtClean="0"/>
              <a:t> </a:t>
            </a:r>
            <a:r>
              <a:rPr lang="en-US" dirty="0" err="1" smtClean="0"/>
              <a:t>zadaća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kuće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4. </a:t>
            </a:r>
            <a:r>
              <a:rPr lang="en-US" dirty="0" err="1" smtClean="0">
                <a:latin typeface="+mn-lt"/>
              </a:rPr>
              <a:t>Povratna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informacija</a:t>
            </a:r>
            <a:r>
              <a:rPr lang="en-US" dirty="0" smtClean="0">
                <a:latin typeface="+mn-lt"/>
              </a:rPr>
              <a:t> (“feedback”)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/>
              <a:t>pratiti</a:t>
            </a:r>
            <a:r>
              <a:rPr lang="en-US" dirty="0" smtClean="0"/>
              <a:t> </a:t>
            </a:r>
            <a:r>
              <a:rPr lang="en-US" dirty="0" err="1" smtClean="0"/>
              <a:t>emocionalne</a:t>
            </a:r>
            <a:r>
              <a:rPr lang="en-US" dirty="0" smtClean="0"/>
              <a:t> </a:t>
            </a:r>
            <a:r>
              <a:rPr lang="en-US" dirty="0" err="1" smtClean="0"/>
              <a:t>reakcije</a:t>
            </a:r>
            <a:r>
              <a:rPr lang="en-US" dirty="0" smtClean="0"/>
              <a:t> </a:t>
            </a:r>
            <a:r>
              <a:rPr lang="en-US" dirty="0" err="1" smtClean="0"/>
              <a:t>klijenta</a:t>
            </a:r>
            <a:r>
              <a:rPr lang="en-US" dirty="0" smtClean="0"/>
              <a:t>, </a:t>
            </a:r>
            <a:r>
              <a:rPr lang="en-US" dirty="0" err="1" smtClean="0"/>
              <a:t>opservirati</a:t>
            </a:r>
            <a:r>
              <a:rPr lang="en-US" dirty="0" smtClean="0"/>
              <a:t> </a:t>
            </a:r>
            <a:r>
              <a:rPr lang="en-US" dirty="0" err="1" smtClean="0"/>
              <a:t>ekspresiju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govor</a:t>
            </a:r>
            <a:r>
              <a:rPr lang="en-US" dirty="0" smtClean="0"/>
              <a:t> </a:t>
            </a:r>
            <a:r>
              <a:rPr lang="en-US" dirty="0" err="1" smtClean="0"/>
              <a:t>tijela</a:t>
            </a:r>
            <a:r>
              <a:rPr lang="en-US" dirty="0" smtClean="0"/>
              <a:t>,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, ton </a:t>
            </a:r>
            <a:r>
              <a:rPr lang="en-US" dirty="0" err="1" smtClean="0"/>
              <a:t>glasa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klijent</a:t>
            </a:r>
            <a:r>
              <a:rPr lang="en-US" dirty="0" smtClean="0"/>
              <a:t> </a:t>
            </a:r>
            <a:r>
              <a:rPr lang="en-US" dirty="0" err="1" smtClean="0"/>
              <a:t>uzrujan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dirty="0" err="1" smtClean="0"/>
              <a:t>Vidim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en-US" dirty="0" smtClean="0"/>
              <a:t> </a:t>
            </a:r>
            <a:r>
              <a:rPr lang="en-US" dirty="0" err="1" smtClean="0"/>
              <a:t>uzrujani</a:t>
            </a:r>
            <a:r>
              <a:rPr lang="en-US" dirty="0" smtClean="0"/>
              <a:t>. O </a:t>
            </a:r>
            <a:r>
              <a:rPr lang="en-US" dirty="0" err="1" smtClean="0"/>
              <a:t>čemu</a:t>
            </a:r>
            <a:r>
              <a:rPr lang="en-US" dirty="0" smtClean="0"/>
              <a:t> </a:t>
            </a:r>
            <a:r>
              <a:rPr lang="en-US" dirty="0" err="1" smtClean="0"/>
              <a:t>sada</a:t>
            </a:r>
            <a:r>
              <a:rPr lang="en-US" dirty="0" smtClean="0"/>
              <a:t> </a:t>
            </a:r>
            <a:r>
              <a:rPr lang="en-US" dirty="0" err="1" smtClean="0"/>
              <a:t>razmišljate</a:t>
            </a:r>
            <a:r>
              <a:rPr lang="en-US" dirty="0" smtClean="0"/>
              <a:t>?” 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139952" y="4869160"/>
            <a:ext cx="360040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162</TotalTime>
  <Words>619</Words>
  <Application>Microsoft Office PowerPoint</Application>
  <PresentationFormat>On-screen Show (4:3)</PresentationFormat>
  <Paragraphs>92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RAZVIJANJE I KORIŠTENJE TERAPIJSKE SURADNJE</vt:lpstr>
      <vt:lpstr>PowerPoint Presentation</vt:lpstr>
      <vt:lpstr>PowerPoint Presentation</vt:lpstr>
      <vt:lpstr>1. Pokazivanje dobre vještine  savjetovanja</vt:lpstr>
      <vt:lpstr>PowerPoint Presentation</vt:lpstr>
      <vt:lpstr>PowerPoint Presentation</vt:lpstr>
      <vt:lpstr>2. Dijeljenje konceptualizacije i plana tretmana s klijentom </vt:lpstr>
      <vt:lpstr>3. Donošenje odluka u suradnji s klijentom </vt:lpstr>
      <vt:lpstr>4. Povratna informacija (“feedback”) </vt:lpstr>
      <vt:lpstr>PowerPoint Presentation</vt:lpstr>
      <vt:lpstr>5. Mijenjanje stila  </vt:lpstr>
      <vt:lpstr>6. Pomoć klijentu u rješavanju problema i u smanjenju distresa </vt:lpstr>
      <vt:lpstr>Jačanje terapijske suradnje</vt:lpstr>
      <vt:lpstr>PowerPoint Presentation</vt:lpstr>
      <vt:lpstr>HVALA NA POZORNOSTI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anja</dc:creator>
  <cp:lastModifiedBy>HUBIKOT</cp:lastModifiedBy>
  <cp:revision>21</cp:revision>
  <cp:lastPrinted>2017-12-08T11:32:17Z</cp:lastPrinted>
  <dcterms:created xsi:type="dcterms:W3CDTF">2017-11-29T17:49:12Z</dcterms:created>
  <dcterms:modified xsi:type="dcterms:W3CDTF">2017-12-08T11:36:58Z</dcterms:modified>
</cp:coreProperties>
</file>