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21.5.2016.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C33D5-A890-4182-9FD9-D967F2F66BE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36678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21.5.2016.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0B2AB-10DF-4FA1-AE16-9DBD2F30F3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033777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0B2AB-10DF-4FA1-AE16-9DBD2F30F39D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21.5.2016.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1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128F2-5C03-4A21-9091-3421113CF271}" type="datetimeFigureOut">
              <a:rPr lang="hr-HR" smtClean="0"/>
              <a:pPr/>
              <a:t>20.5.2016.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6C032-927E-401C-8CCD-246DD36C370C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SPECIFIČNOSTI BKT TRETMANA ANKSIOZNOSTI KOD DJECE</a:t>
            </a:r>
            <a:endParaRPr lang="hr-HR" sz="2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Biljana </a:t>
            </a:r>
            <a:r>
              <a:rPr lang="hr-HR" sz="2000" dirty="0" err="1" smtClean="0"/>
              <a:t>Miščević</a:t>
            </a:r>
            <a:r>
              <a:rPr lang="hr-HR" sz="2000" dirty="0" smtClean="0"/>
              <a:t> </a:t>
            </a:r>
            <a:r>
              <a:rPr lang="hr-HR" sz="2000" dirty="0" err="1" smtClean="0"/>
              <a:t>Dejanović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Obiteljsko nasljeđe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800" dirty="0" smtClean="0"/>
              <a:t>-   djeca s anksioznim poremećajem najčešće imaju roditelja(e) s istim poremećajem, odnosno roditelji s anksioznom simptomatologijom  češće će imati djecu sa istom simptomatologijom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Procjena anksioznosti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endParaRPr lang="hr-HR" sz="2000" dirty="0" smtClean="0"/>
          </a:p>
          <a:p>
            <a:pPr>
              <a:buFontTx/>
              <a:buChar char="-"/>
            </a:pPr>
            <a:r>
              <a:rPr lang="hr-HR" sz="2400" dirty="0" smtClean="0"/>
              <a:t>postupak procjene mora uzeti u obzir opsežne razvojne promjene koje se pojavljuju u različitim razvojnim razdobljima života</a:t>
            </a:r>
          </a:p>
          <a:p>
            <a:pPr>
              <a:buNone/>
            </a:pPr>
            <a:endParaRPr lang="hr-HR" sz="2400" dirty="0" smtClean="0"/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/>
              <a:t>k</a:t>
            </a:r>
            <a:r>
              <a:rPr lang="hr-HR" sz="2400" dirty="0" smtClean="0"/>
              <a:t>ombinira se nekoliko metoda procjene, različito okruženje (kuća, škola) i različita perspektiva (roditelj dijete, učitelj)</a:t>
            </a:r>
          </a:p>
          <a:p>
            <a:pPr>
              <a:buFontTx/>
              <a:buChar char="-"/>
            </a:pPr>
            <a:endParaRPr lang="hr-HR" sz="2000" dirty="0"/>
          </a:p>
          <a:p>
            <a:pPr>
              <a:buFontTx/>
              <a:buChar char="-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Elementi procjene anksioznosti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hr-HR" sz="2000" dirty="0"/>
              <a:t>	</a:t>
            </a:r>
            <a:r>
              <a:rPr lang="hr-HR" sz="2000" dirty="0" smtClean="0"/>
              <a:t>		</a:t>
            </a:r>
            <a:r>
              <a:rPr lang="hr-HR" sz="2400" dirty="0" smtClean="0"/>
              <a:t>1. strukturirani dijagnostički intervju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/>
              <a:t>	</a:t>
            </a:r>
            <a:r>
              <a:rPr lang="hr-HR" sz="2400" dirty="0" smtClean="0"/>
              <a:t>		2. izvješća djeteta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			3. opažanje ponašanja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			4.ocjena roditelja i nastavnika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			5. procjena obitelji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1. Strukturirani dijagnostički intervju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hr-HR" sz="2200" dirty="0" smtClean="0"/>
              <a:t>najčešće korištena metoda za procjenu poremećaja kod djece, posebice kod procjene anksioznosti</a:t>
            </a:r>
          </a:p>
          <a:p>
            <a:pPr>
              <a:buFontTx/>
              <a:buChar char="-"/>
            </a:pPr>
            <a:r>
              <a:rPr lang="hr-HR" sz="2200" u="sng" dirty="0"/>
              <a:t>n</a:t>
            </a:r>
            <a:r>
              <a:rPr lang="hr-HR" sz="2200" u="sng" dirty="0" smtClean="0"/>
              <a:t>estrukturirani oblik intervjua </a:t>
            </a:r>
            <a:r>
              <a:rPr lang="hr-HR" sz="2200" dirty="0" smtClean="0"/>
              <a:t>koristi se u kliničkoj praksi, nepostojanje standardizacije čini problem za kasnija istraživanja </a:t>
            </a:r>
          </a:p>
          <a:p>
            <a:pPr>
              <a:buFontTx/>
              <a:buChar char="-"/>
            </a:pPr>
            <a:r>
              <a:rPr lang="hr-HR" sz="2200" u="sng" dirty="0" err="1"/>
              <a:t>p</a:t>
            </a:r>
            <a:r>
              <a:rPr lang="hr-HR" sz="2200" u="sng" dirty="0" err="1" smtClean="0"/>
              <a:t>olustrukturirani</a:t>
            </a:r>
            <a:r>
              <a:rPr lang="hr-HR" sz="2200" u="sng" dirty="0" smtClean="0"/>
              <a:t> oblik intervjua  </a:t>
            </a:r>
            <a:r>
              <a:rPr lang="hr-HR" sz="2200" dirty="0" smtClean="0"/>
              <a:t>razvijen je za pružanje strukture, pruža mogućnost za razradu po potrebi od strane ispitivača i pruža veću pouzdanost u dijagnostičkom zadatku</a:t>
            </a:r>
          </a:p>
          <a:p>
            <a:pPr>
              <a:buFontTx/>
              <a:buChar char="-"/>
            </a:pPr>
            <a:endParaRPr lang="hr-HR" sz="2200" dirty="0" smtClean="0"/>
          </a:p>
          <a:p>
            <a:pPr>
              <a:buFontTx/>
              <a:buChar char="-"/>
            </a:pPr>
            <a:r>
              <a:rPr lang="hr-HR" sz="2200" dirty="0"/>
              <a:t>p</a:t>
            </a:r>
            <a:r>
              <a:rPr lang="hr-HR" sz="2200" dirty="0" smtClean="0"/>
              <a:t>ouzdanost izvješća roditelja i djeteta u kliničkom intervjuu  varira ovisno o stupnju djetetova razvoja</a:t>
            </a:r>
          </a:p>
          <a:p>
            <a:pPr>
              <a:buFontTx/>
              <a:buChar char="-"/>
            </a:pPr>
            <a:r>
              <a:rPr lang="hr-HR" sz="2200" dirty="0"/>
              <a:t>k</a:t>
            </a:r>
            <a:r>
              <a:rPr lang="hr-HR" sz="2200" dirty="0" smtClean="0"/>
              <a:t>oriste se različiti upitnici za djecu i roditelje kojima se nastoji dobiti što više relevantnih podataka </a:t>
            </a:r>
            <a:endParaRPr lang="hr-H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2.Specifični instrumenti za procjenu anksioznih poremećaja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 anchor="t">
            <a:normAutofit/>
          </a:bodyPr>
          <a:lstStyle/>
          <a:p>
            <a:pPr>
              <a:buFontTx/>
              <a:buChar char="-"/>
            </a:pPr>
            <a:r>
              <a:rPr lang="hr-HR" sz="2400" i="1" dirty="0"/>
              <a:t>s</a:t>
            </a:r>
            <a:r>
              <a:rPr lang="hr-HR" sz="2400" i="1" dirty="0" smtClean="0"/>
              <a:t>amoiskazi -  veoma bitni za procjenu </a:t>
            </a:r>
          </a:p>
          <a:p>
            <a:pPr>
              <a:buNone/>
            </a:pPr>
            <a:endParaRPr lang="hr-HR" sz="2400" i="1" dirty="0" smtClean="0"/>
          </a:p>
          <a:p>
            <a:pPr>
              <a:buFontTx/>
              <a:buChar char="-"/>
            </a:pPr>
            <a:r>
              <a:rPr lang="hr-HR" sz="2400" dirty="0" smtClean="0"/>
              <a:t>koriste se različiti upitnici kako bi olakšali </a:t>
            </a:r>
            <a:r>
              <a:rPr lang="hr-HR" sz="2400" dirty="0" err="1" smtClean="0"/>
              <a:t>samoprocjenu</a:t>
            </a:r>
            <a:r>
              <a:rPr lang="hr-HR" sz="2400" dirty="0" smtClean="0"/>
              <a:t> 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 neki od instrumenta koji se najčešće upotrebljavaju </a:t>
            </a:r>
          </a:p>
          <a:p>
            <a:pPr>
              <a:buNone/>
            </a:pPr>
            <a:r>
              <a:rPr lang="hr-HR" sz="2400" dirty="0" smtClean="0"/>
              <a:t>                      SKAD - Skala strahova i anksioznosti za djecu i </a:t>
            </a:r>
          </a:p>
          <a:p>
            <a:pPr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                       adolescente </a:t>
            </a:r>
          </a:p>
          <a:p>
            <a:pPr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         SKAN - Skala dječje anksioznosti</a:t>
            </a:r>
          </a:p>
          <a:p>
            <a:pPr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         STAIC - </a:t>
            </a:r>
            <a:r>
              <a:rPr lang="en-US" sz="2400" dirty="0" smtClean="0"/>
              <a:t>State-Trait Anxiety Inventory for Children </a:t>
            </a:r>
            <a:r>
              <a:rPr lang="hr-HR" sz="2400" dirty="0" smtClean="0"/>
              <a:t>                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3. Opažanje ponašanja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sz="2400" dirty="0" smtClean="0"/>
              <a:t>Tijekom procesa procjene, osobito tijekom kliničkog intervjua, dijagnostičari promatraju ponašanje djeteta (vrpoljenje djeteta, grizenje noktiju, izbjegavanje kontakta očima, tihi govor)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Procjene roditelja i učitelja često su lošije (važna je osposobljenost promatrača)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Strukturirana strategija za opažanje ponašanja – BATs (behavioral  avoidance tasks) – provode obučeni promatrači u prirodnom okruženju kao što je učionica, igraonica 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4. Ocjena roditelja i nastavnika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r-HR" sz="2000" dirty="0"/>
          </a:p>
          <a:p>
            <a:pPr>
              <a:buNone/>
            </a:pPr>
            <a:r>
              <a:rPr lang="hr-HR" sz="2400" dirty="0" smtClean="0"/>
              <a:t>Child Behavior Checklist (Achenbach, 1991)</a:t>
            </a:r>
          </a:p>
          <a:p>
            <a:pPr>
              <a:buNone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 smtClean="0"/>
              <a:t>118 čestica kojima se procjenjuju problemi u ponašanju i socijalne vještine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/>
              <a:t>d</a:t>
            </a:r>
            <a:r>
              <a:rPr lang="hr-HR" sz="2400" dirty="0" smtClean="0"/>
              <a:t>aje podatke o djetetovoj razini poremećaja na specifičnim faktorima i olakšava razlikovanje između vanjskih i unutrašnjih poremećaja</a:t>
            </a:r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/>
              <a:t>p</a:t>
            </a:r>
            <a:r>
              <a:rPr lang="hr-HR" sz="2400" dirty="0" smtClean="0"/>
              <a:t>ruža podatke o sudjelovanju djeteta u društvenim aktivnostima i interakciji s vršnjacima</a:t>
            </a:r>
          </a:p>
          <a:p>
            <a:pPr>
              <a:buFontTx/>
              <a:buChar char="-"/>
            </a:pPr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5. Procjena obitelji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hr-HR" sz="2400" dirty="0" smtClean="0"/>
              <a:t>FAD (The Family Assessment Device)  - instrument za procjenu funkcioniranja obitelji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/>
              <a:t>o</a:t>
            </a:r>
            <a:r>
              <a:rPr lang="hr-HR" sz="2400" dirty="0" smtClean="0"/>
              <a:t>dnosi se na šest dimenzija obiteljskog funkcioniranja vezano uz  komunikaciju, emocionalnu angažiranost i kontrolu ponašanja</a:t>
            </a:r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 smtClean="0"/>
              <a:t>procjenjuje se  dječja percepcija roditeljskog prihvaćanja (emocionalna toplina, intimnost) i odbacivanja (kontrola, emocionalno zanemarivanje)</a:t>
            </a:r>
            <a:endParaRPr lang="hr-HR" sz="3600" dirty="0"/>
          </a:p>
          <a:p>
            <a:pPr>
              <a:buFontTx/>
              <a:buChar char="-"/>
            </a:pPr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Fiziološke snimke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endParaRPr lang="hr-HR" dirty="0" smtClean="0"/>
          </a:p>
          <a:p>
            <a:pPr>
              <a:buFontTx/>
              <a:buChar char="-"/>
            </a:pPr>
            <a:r>
              <a:rPr lang="hr-HR" sz="2400" dirty="0"/>
              <a:t>k</a:t>
            </a:r>
            <a:r>
              <a:rPr lang="hr-HR" sz="2400" dirty="0" smtClean="0"/>
              <a:t>ardiovaskularne i elektrodermalne mjere - ne postoje normativni podaci za djecu</a:t>
            </a:r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/>
              <a:t>n</a:t>
            </a:r>
            <a:r>
              <a:rPr lang="hr-HR" sz="2400" dirty="0" smtClean="0"/>
              <a:t>a rezultate može utjecati očekivanje, druge emocije osim anksioznosti, slučajne motoričke i perceptualne aktivnosti</a:t>
            </a:r>
            <a:endParaRPr lang="hr-H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KBT – tretman i rezultati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hr-HR" sz="2400" dirty="0" err="1" smtClean="0"/>
              <a:t>Psihoedukacija</a:t>
            </a:r>
            <a:endParaRPr lang="hr-HR" sz="2400" dirty="0" smtClean="0"/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Relaksacija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Plan kognitivnog suočavanja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Rješavanje problema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Potkrepljivanje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Modeliranje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 smtClean="0"/>
              <a:t>Izlaganje </a:t>
            </a:r>
          </a:p>
          <a:p>
            <a:pPr marL="457200" indent="-457200">
              <a:buAutoNum type="arabicPeriod"/>
            </a:pPr>
            <a:endParaRPr lang="hr-HR" sz="2000" dirty="0"/>
          </a:p>
          <a:p>
            <a:pPr marL="457200" indent="-457200">
              <a:buAutoNum type="arabicPeriod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Anksioznost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hr-HR" sz="2400" dirty="0" smtClean="0"/>
              <a:t>-normalna reakcija na percepciju opasnosti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-neki vid alarmnog sustava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-karakteristična za određene razvojne faze (strah od nepoznatog (6-18mj), strah od čudovišta, separacijski strah (2-3g), strah od mraka i sl.(3-6g), strah  od škole ili fizičkih opasnosti (6-10g), zabrinutost za prijateljstva i izopćavanja (10-12g), strah od identiteta, socijalne integracije, prijateljstva i budućnosti (adolescentni period)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- sastavni dio zdravog psihičkog razvoja djeteta i adolescenta</a:t>
            </a:r>
          </a:p>
          <a:p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1. </a:t>
            </a:r>
            <a:r>
              <a:rPr lang="hr-HR" sz="3200" dirty="0"/>
              <a:t>P</a:t>
            </a:r>
            <a:r>
              <a:rPr lang="hr-HR" sz="3200" dirty="0" smtClean="0"/>
              <a:t>sihoedukacija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r-HR" sz="2600" dirty="0"/>
              <a:t>d</a:t>
            </a:r>
            <a:r>
              <a:rPr lang="hr-HR" sz="2600" dirty="0" smtClean="0"/>
              <a:t>jeca uče prepoznati tjelesne simptome anksioznosti</a:t>
            </a:r>
          </a:p>
          <a:p>
            <a:pPr>
              <a:buFontTx/>
              <a:buChar char="-"/>
            </a:pPr>
            <a:endParaRPr lang="hr-HR" sz="2600" dirty="0"/>
          </a:p>
          <a:p>
            <a:pPr>
              <a:buFontTx/>
              <a:buChar char="-"/>
            </a:pPr>
            <a:r>
              <a:rPr lang="hr-HR" sz="2600" dirty="0"/>
              <a:t>a</a:t>
            </a:r>
            <a:r>
              <a:rPr lang="hr-HR" sz="2600" dirty="0" smtClean="0"/>
              <a:t>ktivnosti:</a:t>
            </a:r>
          </a:p>
          <a:p>
            <a:pPr lvl="1">
              <a:buFontTx/>
              <a:buChar char="-"/>
            </a:pPr>
            <a:r>
              <a:rPr lang="hr-HR" sz="2600" dirty="0"/>
              <a:t>i</a:t>
            </a:r>
            <a:r>
              <a:rPr lang="hr-HR" sz="2600" dirty="0" smtClean="0"/>
              <a:t>zrezivanje iz časopisa slika ljudi koji doživljavaju različite emocije</a:t>
            </a:r>
          </a:p>
          <a:p>
            <a:pPr lvl="1">
              <a:buFontTx/>
              <a:buChar char="-"/>
            </a:pPr>
            <a:endParaRPr lang="hr-HR" sz="2600" dirty="0" smtClean="0"/>
          </a:p>
          <a:p>
            <a:pPr lvl="1">
              <a:buFontTx/>
              <a:buChar char="-"/>
            </a:pPr>
            <a:r>
              <a:rPr lang="hr-HR" sz="2600" dirty="0"/>
              <a:t>i</a:t>
            </a:r>
            <a:r>
              <a:rPr lang="hr-HR" sz="2600" dirty="0" smtClean="0"/>
              <a:t>granje uloga terapeut-dijete u doživljavanju različitih emocija</a:t>
            </a:r>
          </a:p>
          <a:p>
            <a:pPr lvl="1">
              <a:buFontTx/>
              <a:buChar char="-"/>
            </a:pPr>
            <a:endParaRPr lang="hr-HR" sz="2600" dirty="0"/>
          </a:p>
          <a:p>
            <a:pPr lvl="1">
              <a:buFontTx/>
              <a:buChar char="-"/>
            </a:pPr>
            <a:r>
              <a:rPr lang="hr-HR" sz="2600" dirty="0" smtClean="0"/>
              <a:t>djeca sebe zamišljaju u stanju uznemirenosti i crtaju uvećanu sliku sebe na kojoj su vidljivi simptomi anksioznosti koje dijete proživljava u tom trenutku</a:t>
            </a:r>
            <a:endParaRPr lang="hr-HR" sz="2200" dirty="0"/>
          </a:p>
          <a:p>
            <a:pPr>
              <a:buFontTx/>
              <a:buChar char="-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2. Relaksacija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hr-HR" sz="2200" dirty="0" smtClean="0"/>
              <a:t>Sistemska </a:t>
            </a:r>
            <a:r>
              <a:rPr lang="hr-HR" sz="2200" dirty="0" err="1" smtClean="0"/>
              <a:t>desenzitizacija</a:t>
            </a:r>
            <a:endParaRPr lang="hr-HR" sz="2200" dirty="0" smtClean="0"/>
          </a:p>
          <a:p>
            <a:pPr>
              <a:buNone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dirty="0"/>
              <a:t>o</a:t>
            </a:r>
            <a:r>
              <a:rPr lang="hr-HR" sz="2200" dirty="0" smtClean="0"/>
              <a:t>paža se pojava napetosti u tijelu - signal za početak postupka relaksacije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dirty="0"/>
              <a:t>a</a:t>
            </a:r>
            <a:r>
              <a:rPr lang="hr-HR" sz="2200" dirty="0" smtClean="0"/>
              <a:t>udio vrpca terapeuta na kojoj izvodi mišićnu relaksaciju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dirty="0"/>
              <a:t>r</a:t>
            </a:r>
            <a:r>
              <a:rPr lang="hr-HR" sz="2200" dirty="0" smtClean="0"/>
              <a:t>elaksacija kontrolirana znakom (dijete uči povezati stanje opuštenosti s nekom rječju, npr. “smirenost”)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dirty="0"/>
              <a:t>d</a:t>
            </a:r>
            <a:r>
              <a:rPr lang="hr-HR" sz="2200" dirty="0" smtClean="0"/>
              <a:t>odavanjem imaginacije ili izlaganja u živo u program relaksacije može poboljšati terapeutski rezultat progresivne mišićne relaksacije</a:t>
            </a:r>
            <a:endParaRPr lang="hr-H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3. Plan kognitivnog suočavanja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400" dirty="0" smtClean="0"/>
              <a:t>Identifikacija i testiranje negativnih ili nerealnih samo-izjava, osmišljavanje pozitivnih samo-izjava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Izrada plana suočavanja sa situacijama koje izazivaju anksioznost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Terapeut može pomoći tako što će kreirati plan suočavanja uključujući pozitivne koje će poljuljati dosadašnje negativne stavove</a:t>
            </a:r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4. Rješavanje problema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200" dirty="0" smtClean="0"/>
              <a:t>Model rješavanja problema u pet koraka (D’Zurilla i Goldfried, 1971)</a:t>
            </a:r>
          </a:p>
          <a:p>
            <a:pPr>
              <a:buNone/>
            </a:pPr>
            <a:endParaRPr lang="hr-HR" sz="2200" dirty="0" smtClean="0"/>
          </a:p>
          <a:p>
            <a:pPr>
              <a:buNone/>
            </a:pPr>
            <a:r>
              <a:rPr lang="hr-HR" sz="2200" dirty="0"/>
              <a:t>	</a:t>
            </a:r>
            <a:r>
              <a:rPr lang="hr-HR" sz="2200" dirty="0" smtClean="0"/>
              <a:t>1. terapeut pomaže djetetu da prepozna kako su problemi dio svakodnevnog života i ohrabriti ga da prepozna i zaustavi inicijalni impuls/instinktivne reakcije (npr. izbjegavajuće ponašanje)</a:t>
            </a:r>
          </a:p>
          <a:p>
            <a:pPr>
              <a:buNone/>
            </a:pPr>
            <a:endParaRPr lang="hr-HR" sz="2200" dirty="0" smtClean="0"/>
          </a:p>
          <a:p>
            <a:pPr>
              <a:buNone/>
            </a:pPr>
            <a:r>
              <a:rPr lang="hr-HR" sz="2200" dirty="0"/>
              <a:t>	</a:t>
            </a:r>
            <a:r>
              <a:rPr lang="hr-HR" sz="2200" dirty="0" smtClean="0"/>
              <a:t>2. operacionalizacija problema i postavljanje ciljeva</a:t>
            </a:r>
          </a:p>
          <a:p>
            <a:pPr>
              <a:buNone/>
            </a:pPr>
            <a:endParaRPr lang="hr-HR" sz="2200" dirty="0" smtClean="0"/>
          </a:p>
          <a:p>
            <a:pPr>
              <a:buNone/>
            </a:pPr>
            <a:r>
              <a:rPr lang="hr-HR" sz="2200" dirty="0"/>
              <a:t>	</a:t>
            </a:r>
            <a:r>
              <a:rPr lang="hr-HR" sz="2200" dirty="0" smtClean="0"/>
              <a:t>3. osmišljavanje alternativnih rješenja (</a:t>
            </a:r>
            <a:r>
              <a:rPr lang="hr-HR" sz="2200" dirty="0" err="1" smtClean="0"/>
              <a:t>brainstorming</a:t>
            </a:r>
            <a:r>
              <a:rPr lang="hr-HR" sz="2200" dirty="0" smtClean="0"/>
              <a:t>)</a:t>
            </a:r>
          </a:p>
          <a:p>
            <a:pPr>
              <a:buNone/>
            </a:pPr>
            <a:endParaRPr lang="hr-HR" sz="2200" dirty="0" smtClean="0"/>
          </a:p>
          <a:p>
            <a:pPr>
              <a:buNone/>
            </a:pPr>
            <a:r>
              <a:rPr lang="hr-HR" sz="2200" dirty="0"/>
              <a:t>	</a:t>
            </a:r>
            <a:r>
              <a:rPr lang="hr-HR" sz="2200" dirty="0" smtClean="0"/>
              <a:t>4. dijete ocjenjuje svako osmišljeno rješenje i izabire najbolja rješenja</a:t>
            </a:r>
          </a:p>
          <a:p>
            <a:pPr>
              <a:buNone/>
            </a:pPr>
            <a:endParaRPr lang="hr-HR" sz="2200" dirty="0" smtClean="0"/>
          </a:p>
          <a:p>
            <a:pPr>
              <a:buNone/>
            </a:pPr>
            <a:r>
              <a:rPr lang="hr-HR" sz="2200" dirty="0"/>
              <a:t>	</a:t>
            </a:r>
            <a:r>
              <a:rPr lang="hr-HR" sz="2200" dirty="0" smtClean="0"/>
              <a:t>5. ocjenjivanje utemeljenosti odabranog rješenja</a:t>
            </a:r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5. Potkrepljivanje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hr-HR" sz="2000" dirty="0" smtClean="0"/>
          </a:p>
          <a:p>
            <a:pPr>
              <a:buNone/>
            </a:pPr>
            <a:r>
              <a:rPr lang="hr-HR" sz="2400" dirty="0" smtClean="0"/>
              <a:t>Terapeut naglašava važnost samoprocjenjivanja i samonagrađivanja za trud i djelomične uspjehe i to je veoma bitno, obzirom da oni imaju veoma visoke standarde i veoma su samokritični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/>
              <a:t>n</a:t>
            </a:r>
            <a:r>
              <a:rPr lang="hr-HR" sz="2400" dirty="0" smtClean="0"/>
              <a:t>pr. pas uči novi trik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Uspješno u modifikaciji različitih ponašanja povezanih s tjeskobom, kao što su školska fobija ili izbjegavanje mraka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6. Modeliranje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hr-HR" sz="2200" dirty="0"/>
              <a:t>u</a:t>
            </a:r>
            <a:r>
              <a:rPr lang="hr-HR" sz="2200" dirty="0" smtClean="0"/>
              <a:t>potreba ovih metoda </a:t>
            </a:r>
            <a:r>
              <a:rPr lang="hr-HR" sz="2200" dirty="0"/>
              <a:t>n</a:t>
            </a:r>
            <a:r>
              <a:rPr lang="hr-HR" sz="2200" dirty="0" smtClean="0"/>
              <a:t>ormalizira tjeskobu i stvara okruženje u kojemu se osjećaji mogu raspravljati slobodno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u="sng" dirty="0"/>
              <a:t>m</a:t>
            </a:r>
            <a:r>
              <a:rPr lang="hr-HR" sz="2200" u="sng" dirty="0" smtClean="0"/>
              <a:t>odeliranje pomoću video vrpce</a:t>
            </a:r>
            <a:r>
              <a:rPr lang="hr-HR" sz="2200" dirty="0" smtClean="0"/>
              <a:t> – dijete gleda snimku modela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u="sng" dirty="0"/>
              <a:t>m</a:t>
            </a:r>
            <a:r>
              <a:rPr lang="hr-HR" sz="2200" u="sng" dirty="0" smtClean="0"/>
              <a:t>odeliranje uživo</a:t>
            </a:r>
            <a:r>
              <a:rPr lang="hr-HR" sz="2200" dirty="0" smtClean="0"/>
              <a:t> – model je u prisutnosti djeteta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u="sng" dirty="0"/>
              <a:t>s</a:t>
            </a:r>
            <a:r>
              <a:rPr lang="hr-HR" sz="2200" u="sng" dirty="0" smtClean="0"/>
              <a:t>udjelovanje modela</a:t>
            </a:r>
            <a:r>
              <a:rPr lang="hr-HR" sz="2200" dirty="0" smtClean="0"/>
              <a:t> – model ostvaruje interakciju s djetetom i oblikuje njegov pristup izvoru straha</a:t>
            </a:r>
          </a:p>
          <a:p>
            <a:pPr>
              <a:buFontTx/>
              <a:buChar char="-"/>
            </a:pPr>
            <a:endParaRPr lang="hr-HR" sz="2200" dirty="0"/>
          </a:p>
          <a:p>
            <a:pPr>
              <a:buFontTx/>
              <a:buChar char="-"/>
            </a:pPr>
            <a:r>
              <a:rPr lang="hr-HR" sz="2200" u="sng" dirty="0"/>
              <a:t>i</a:t>
            </a:r>
            <a:r>
              <a:rPr lang="hr-HR" sz="2200" u="sng" dirty="0" smtClean="0"/>
              <a:t>ntervencije koje uključuju sudjelovanje modela</a:t>
            </a:r>
            <a:r>
              <a:rPr lang="hr-HR" sz="2200" dirty="0" smtClean="0"/>
              <a:t> – bolji rezultati od tretmana koji uključuje modeliranje pomoću video vrpca ili modeliranje  uživo</a:t>
            </a:r>
          </a:p>
          <a:p>
            <a:pPr>
              <a:buFontTx/>
              <a:buChar char="-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7. Izlaganje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FontTx/>
              <a:buChar char="-"/>
            </a:pPr>
            <a:r>
              <a:rPr lang="hr-HR" sz="2100" dirty="0" smtClean="0"/>
              <a:t>dijete se dovodi u situaciju koja kod njega izaziva strah imaginacijom ili izlaganjem </a:t>
            </a:r>
            <a:r>
              <a:rPr lang="hr-HR" sz="2100" i="1" dirty="0" smtClean="0"/>
              <a:t>in vivo</a:t>
            </a:r>
            <a:r>
              <a:rPr lang="hr-HR" sz="2100" dirty="0" smtClean="0"/>
              <a:t> (ekspozicija postupno ili preplavljivanjem)</a:t>
            </a:r>
            <a:endParaRPr lang="hr-HR" sz="2100" dirty="0"/>
          </a:p>
          <a:p>
            <a:pPr>
              <a:spcBef>
                <a:spcPts val="1800"/>
              </a:spcBef>
              <a:buFontTx/>
              <a:buChar char="-"/>
            </a:pPr>
            <a:r>
              <a:rPr lang="hr-HR" sz="2100" dirty="0"/>
              <a:t>t</a:t>
            </a:r>
            <a:r>
              <a:rPr lang="hr-HR" sz="2100" dirty="0" smtClean="0"/>
              <a:t>erapeut i dijete stvaraju hijerarhiju strahova od najmanje strašnog do najstrašnijeg –  prorada kroz postupno izlaganje u svim situacijama</a:t>
            </a:r>
            <a:endParaRPr lang="hr-HR" sz="2100" dirty="0"/>
          </a:p>
          <a:p>
            <a:pPr>
              <a:spcBef>
                <a:spcPts val="1800"/>
              </a:spcBef>
              <a:buFontTx/>
              <a:buChar char="-"/>
            </a:pPr>
            <a:r>
              <a:rPr lang="hr-HR" sz="2100" dirty="0"/>
              <a:t>d</a:t>
            </a:r>
            <a:r>
              <a:rPr lang="hr-HR" sz="2100" dirty="0" smtClean="0"/>
              <a:t>ijete sudjeluje u ponovljenom i produljenom izlaganju podražaju  (imaginacija ili </a:t>
            </a:r>
            <a:r>
              <a:rPr lang="hr-HR" sz="2100" i="1" dirty="0" smtClean="0"/>
              <a:t>in vivo</a:t>
            </a:r>
            <a:r>
              <a:rPr lang="hr-HR" sz="2100" dirty="0" smtClean="0"/>
              <a:t>) i ostaje u toj situaciji dok se razina anksioznosti ne smanji (koristiti pažljivo)</a:t>
            </a:r>
          </a:p>
          <a:p>
            <a:pPr>
              <a:spcBef>
                <a:spcPts val="1800"/>
              </a:spcBef>
              <a:buFontTx/>
              <a:buChar char="-"/>
            </a:pPr>
            <a:r>
              <a:rPr lang="hr-HR" sz="2100" i="1" dirty="0"/>
              <a:t>i</a:t>
            </a:r>
            <a:r>
              <a:rPr lang="hr-HR" sz="2100" i="1" dirty="0" smtClean="0"/>
              <a:t>n vivo </a:t>
            </a:r>
            <a:r>
              <a:rPr lang="hr-HR" sz="2100" dirty="0" smtClean="0"/>
              <a:t>izlaganje – u uredu i izvan njega</a:t>
            </a:r>
          </a:p>
          <a:p>
            <a:pPr>
              <a:spcBef>
                <a:spcPts val="1800"/>
              </a:spcBef>
              <a:buFontTx/>
              <a:buChar char="-"/>
            </a:pPr>
            <a:r>
              <a:rPr lang="hr-HR" sz="2100" dirty="0"/>
              <a:t>t</a:t>
            </a:r>
            <a:r>
              <a:rPr lang="hr-HR" sz="2100" dirty="0" smtClean="0"/>
              <a:t>erapeut normalizira anksioznost djeteta na način da mu objasni zašto ga izlaže nekom stimulusu i dijete mora razumjeti tu aktivnost</a:t>
            </a:r>
          </a:p>
          <a:p>
            <a:pPr>
              <a:spcBef>
                <a:spcPts val="1800"/>
              </a:spcBef>
              <a:buFontTx/>
              <a:buChar char="-"/>
            </a:pPr>
            <a:r>
              <a:rPr lang="hr-HR" sz="2100" dirty="0"/>
              <a:t>t</a:t>
            </a:r>
            <a:r>
              <a:rPr lang="hr-HR" sz="2100" dirty="0" smtClean="0"/>
              <a:t>erapeut treba povećati mogućnost djeteta za sudjelovanjem – uključuje dijelove koji su djetetu zanimljivi</a:t>
            </a:r>
          </a:p>
          <a:p>
            <a:pPr>
              <a:buFontTx/>
              <a:buChar char="-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8. Rad s obitelji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200" dirty="0"/>
              <a:t>d</a:t>
            </a:r>
            <a:r>
              <a:rPr lang="hr-HR" sz="2200" dirty="0" smtClean="0"/>
              <a:t>jeca s anksioznim poremećajem najčešće će za svoju obitelj reći</a:t>
            </a:r>
          </a:p>
          <a:p>
            <a:pPr>
              <a:buNone/>
            </a:pPr>
            <a:r>
              <a:rPr lang="hr-HR" sz="2200" dirty="0"/>
              <a:t> </a:t>
            </a:r>
            <a:r>
              <a:rPr lang="hr-HR" sz="2200" dirty="0" smtClean="0"/>
              <a:t>                      - pruža manje podrške</a:t>
            </a:r>
          </a:p>
          <a:p>
            <a:pPr>
              <a:buNone/>
            </a:pPr>
            <a:r>
              <a:rPr lang="hr-HR" sz="2200" dirty="0"/>
              <a:t> </a:t>
            </a:r>
            <a:r>
              <a:rPr lang="hr-HR" sz="2200" dirty="0" smtClean="0"/>
              <a:t>                      - manje je kohezivna</a:t>
            </a:r>
          </a:p>
          <a:p>
            <a:pPr>
              <a:buNone/>
            </a:pPr>
            <a:r>
              <a:rPr lang="hr-HR" sz="2200" dirty="0"/>
              <a:t> </a:t>
            </a:r>
            <a:r>
              <a:rPr lang="hr-HR" sz="2200" dirty="0" smtClean="0"/>
              <a:t>                      - nedemokratična kod donošenja odluka</a:t>
            </a:r>
          </a:p>
          <a:p>
            <a:pPr>
              <a:buNone/>
            </a:pPr>
            <a:r>
              <a:rPr lang="hr-HR" sz="2200" dirty="0"/>
              <a:t> </a:t>
            </a:r>
            <a:r>
              <a:rPr lang="hr-HR" sz="2200" dirty="0" smtClean="0"/>
              <a:t>                      - konfliktna</a:t>
            </a:r>
          </a:p>
          <a:p>
            <a:pPr>
              <a:buNone/>
            </a:pPr>
            <a:endParaRPr lang="hr-HR" sz="2000" dirty="0"/>
          </a:p>
          <a:p>
            <a:pPr>
              <a:buFontTx/>
              <a:buChar char="-"/>
            </a:pPr>
            <a:r>
              <a:rPr lang="hr-HR" sz="2200" dirty="0"/>
              <a:t>n</a:t>
            </a:r>
            <a:r>
              <a:rPr lang="hr-HR" sz="2200" dirty="0" smtClean="0"/>
              <a:t>akon treće seanse terapeut se nalazi s obitelji</a:t>
            </a:r>
          </a:p>
          <a:p>
            <a:pPr lvl="1">
              <a:buFontTx/>
              <a:buChar char="-"/>
            </a:pPr>
            <a:r>
              <a:rPr lang="hr-HR" sz="2000" dirty="0" smtClean="0"/>
              <a:t>terapeut pruža dodatne informacije o liječenju, roditelj pruža ostale informacije</a:t>
            </a:r>
          </a:p>
          <a:p>
            <a:pPr lvl="1">
              <a:buFontTx/>
              <a:buChar char="-"/>
            </a:pPr>
            <a:r>
              <a:rPr lang="hr-HR" sz="2000" dirty="0" smtClean="0"/>
              <a:t>roditeljima se nude načini za uključivanje u seanse</a:t>
            </a:r>
          </a:p>
          <a:p>
            <a:pPr lvl="1">
              <a:buFontTx/>
              <a:buChar char="-"/>
            </a:pPr>
            <a:r>
              <a:rPr lang="hr-HR" sz="2000" dirty="0" smtClean="0"/>
              <a:t>mogući problemi: anksiozni poremećaj, neki drugi oblici patologije, previše zaštitnički roditelji ili problemi s roditeljstvom, osjećaj krivnje       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hr-HR" sz="4400" dirty="0" smtClean="0"/>
              <a:t>Hvala na pažnji!</a:t>
            </a:r>
            <a:endParaRPr lang="hr-H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Anksiozni poremećaj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hr-HR" sz="2400" dirty="0" smtClean="0"/>
              <a:t>- </a:t>
            </a:r>
            <a:r>
              <a:rPr lang="hr-HR" sz="2400" dirty="0"/>
              <a:t>a</a:t>
            </a:r>
            <a:r>
              <a:rPr lang="hr-HR" sz="2400" dirty="0" smtClean="0"/>
              <a:t>nksioznost postaje problematična kada usporava razvoj ili kada znatno utječe na opću funkcionalnost djeteta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-</a:t>
            </a:r>
            <a:r>
              <a:rPr lang="hr-HR" sz="2400" dirty="0" err="1" smtClean="0"/>
              <a:t>npr</a:t>
            </a:r>
            <a:r>
              <a:rPr lang="hr-HR" sz="2400" dirty="0" smtClean="0"/>
              <a:t>.</a:t>
            </a:r>
            <a:endParaRPr lang="hr-HR" sz="2400" dirty="0"/>
          </a:p>
          <a:p>
            <a:pPr>
              <a:buNone/>
            </a:pPr>
            <a:r>
              <a:rPr lang="hr-HR" sz="2400" i="1" dirty="0" smtClean="0"/>
              <a:t>     “Nisam htio ići u školu. Osjetio sam hladnoću…. Bio sam umoran, tužan, razdražljiv i uznemiren…. Razmišljao sam o tome što ako mi se druga djeca budu rugala….. Hoće li mi se smijati? Joj, što ako mi se budu smijali? Često sam se tako osjećao.”</a:t>
            </a:r>
          </a:p>
          <a:p>
            <a:pPr>
              <a:buNone/>
            </a:pPr>
            <a:r>
              <a:rPr lang="hr-HR" sz="3600" dirty="0" smtClean="0"/>
              <a:t>                         </a:t>
            </a:r>
            <a:r>
              <a:rPr lang="hr-HR" sz="2000" dirty="0" smtClean="0"/>
              <a:t>-dvanaestogodišnji dječak koji boluje od anksioznosti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Anksioznost kod mladih osoba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 anchor="ctr">
            <a:noAutofit/>
          </a:bodyPr>
          <a:lstStyle/>
          <a:p>
            <a:pPr>
              <a:buFontTx/>
              <a:buChar char="-"/>
            </a:pPr>
            <a:r>
              <a:rPr lang="hr-HR" sz="2200" dirty="0" smtClean="0"/>
              <a:t>najčešći poremećaj koji pogađa djecu i adolescente</a:t>
            </a:r>
          </a:p>
          <a:p>
            <a:pPr>
              <a:buFontTx/>
              <a:buChar char="-"/>
            </a:pPr>
            <a:endParaRPr lang="hr-HR" sz="2200" dirty="0" smtClean="0"/>
          </a:p>
          <a:p>
            <a:pPr>
              <a:buFontTx/>
              <a:buChar char="-"/>
            </a:pPr>
            <a:r>
              <a:rPr lang="hr-HR" sz="2200" dirty="0"/>
              <a:t>i</a:t>
            </a:r>
            <a:r>
              <a:rPr lang="hr-HR" sz="2200" dirty="0" smtClean="0"/>
              <a:t>zmeđu 10% i 20% mladih osoba pati od anksioznosti ili simptoma povezanih sa anksioznošću (</a:t>
            </a:r>
            <a:r>
              <a:rPr lang="hr-HR" sz="2200" dirty="0" err="1" smtClean="0"/>
              <a:t>Kashani</a:t>
            </a:r>
            <a:r>
              <a:rPr lang="hr-HR" sz="2200" dirty="0" smtClean="0"/>
              <a:t> &amp;</a:t>
            </a:r>
            <a:r>
              <a:rPr lang="hr-HR" sz="2200" dirty="0" err="1" smtClean="0"/>
              <a:t>Orvaschel</a:t>
            </a:r>
            <a:r>
              <a:rPr lang="hr-HR" sz="2200" dirty="0" smtClean="0"/>
              <a:t>, 1988)</a:t>
            </a:r>
          </a:p>
          <a:p>
            <a:pPr>
              <a:buFontTx/>
              <a:buChar char="-"/>
            </a:pPr>
            <a:endParaRPr lang="hr-HR" sz="2200" dirty="0" smtClean="0"/>
          </a:p>
          <a:p>
            <a:pPr>
              <a:buFontTx/>
              <a:buChar char="-"/>
            </a:pPr>
            <a:r>
              <a:rPr lang="hr-HR" sz="2200" dirty="0"/>
              <a:t>n</a:t>
            </a:r>
            <a:r>
              <a:rPr lang="hr-HR" sz="2200" dirty="0" smtClean="0"/>
              <a:t>ajčešći oblici poremećaja povezani uz anksioznost po DSM-IV su </a:t>
            </a:r>
          </a:p>
          <a:p>
            <a:pPr lvl="1">
              <a:buNone/>
            </a:pPr>
            <a:r>
              <a:rPr lang="hr-HR" sz="2200" dirty="0" smtClean="0"/>
              <a:t>-separacijska anksioznost (jak strah od odvajanja od roditelja); jedino dijagnosticiran kod djece</a:t>
            </a:r>
          </a:p>
          <a:p>
            <a:pPr lvl="1">
              <a:buNone/>
            </a:pPr>
            <a:r>
              <a:rPr lang="hr-HR" sz="2200" dirty="0" smtClean="0"/>
              <a:t>-socijalne fobije (strah od mišljenja drugih, od poniženja, izbjegavanje…)</a:t>
            </a:r>
          </a:p>
          <a:p>
            <a:pPr lvl="1">
              <a:buNone/>
            </a:pPr>
            <a:r>
              <a:rPr lang="hr-HR" sz="2200" dirty="0" smtClean="0"/>
              <a:t>-generalizirani anksiozni poremećaj</a:t>
            </a:r>
          </a:p>
          <a:p>
            <a:pPr lvl="1">
              <a:buNone/>
            </a:pPr>
            <a:r>
              <a:rPr lang="hr-HR" sz="2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Bilo bi dobro pozvati se na DSM-V umjesto DSM-IV.</a:t>
            </a:r>
            <a:endParaRPr lang="hr-HR" sz="2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400" dirty="0" smtClean="0"/>
              <a:t>- anksioznost nije zaseban poremećaj, često su prisutni i </a:t>
            </a:r>
            <a:r>
              <a:rPr lang="hr-HR" sz="2400" dirty="0" err="1" smtClean="0"/>
              <a:t>komorbiditeti</a:t>
            </a: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- stopa </a:t>
            </a:r>
            <a:r>
              <a:rPr lang="hr-HR" sz="2400" dirty="0" err="1" smtClean="0"/>
              <a:t>komorbiditeta</a:t>
            </a:r>
            <a:r>
              <a:rPr lang="hr-HR" sz="2400" dirty="0" smtClean="0"/>
              <a:t>:</a:t>
            </a:r>
          </a:p>
          <a:p>
            <a:pPr>
              <a:buNone/>
            </a:pPr>
            <a:r>
              <a:rPr lang="hr-HR" sz="2400" dirty="0"/>
              <a:t>	</a:t>
            </a:r>
            <a:r>
              <a:rPr lang="hr-HR" sz="2400" dirty="0" smtClean="0"/>
              <a:t>12% djece doživljava depresiju</a:t>
            </a:r>
          </a:p>
          <a:p>
            <a:pPr>
              <a:buNone/>
            </a:pPr>
            <a:r>
              <a:rPr lang="hr-HR" sz="2400" dirty="0"/>
              <a:t>	</a:t>
            </a:r>
            <a:r>
              <a:rPr lang="hr-HR" sz="2400" dirty="0" smtClean="0"/>
              <a:t>15% djece ima poremećaj prkosnog ponašanja</a:t>
            </a:r>
          </a:p>
          <a:p>
            <a:pPr>
              <a:buNone/>
            </a:pPr>
            <a:r>
              <a:rPr lang="hr-HR" sz="2400" dirty="0"/>
              <a:t>	</a:t>
            </a:r>
            <a:r>
              <a:rPr lang="hr-HR" sz="2400" dirty="0" smtClean="0"/>
              <a:t>17% djece pati od poremećaja deficita pažnje/hiperaktivni poremećaj (ADHD)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- u 50-75% slučajeva istovremeno doživljava još neki drugi poremećaj iz skupine anksioznih poremećaja</a:t>
            </a:r>
          </a:p>
          <a:p>
            <a:pPr>
              <a:buNone/>
            </a:pPr>
            <a:endParaRPr lang="hr-HR" sz="2000" dirty="0"/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Simptomi anksioznosti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FontTx/>
              <a:buChar char="-"/>
            </a:pPr>
            <a:endParaRPr lang="hr-HR" sz="2000" dirty="0" smtClean="0"/>
          </a:p>
          <a:p>
            <a:pPr>
              <a:buFontTx/>
              <a:buChar char="-"/>
            </a:pPr>
            <a:r>
              <a:rPr lang="hr-HR" sz="2400" dirty="0" smtClean="0"/>
              <a:t>MOTORIČKI: izbjegavajuće </a:t>
            </a:r>
            <a:r>
              <a:rPr lang="hr-HR" sz="2400" dirty="0"/>
              <a:t>ponašanje, </a:t>
            </a:r>
            <a:r>
              <a:rPr lang="hr-HR" sz="2400" dirty="0" smtClean="0"/>
              <a:t>nesiguran </a:t>
            </a:r>
            <a:r>
              <a:rPr lang="hr-HR" sz="2400" dirty="0"/>
              <a:t>glas, kruti stav, plač, grickanje noktiju, sisanje palca </a:t>
            </a:r>
            <a:endParaRPr lang="hr-HR" sz="2400" dirty="0" smtClean="0"/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 smtClean="0"/>
              <a:t>FIZIOLOŠKI: </a:t>
            </a:r>
            <a:r>
              <a:rPr lang="hr-HR" sz="2400" dirty="0"/>
              <a:t> </a:t>
            </a:r>
            <a:r>
              <a:rPr lang="hr-HR" sz="2400" dirty="0" smtClean="0"/>
              <a:t>povećan odgovor autonomnog </a:t>
            </a:r>
            <a:r>
              <a:rPr lang="hr-HR" sz="2400" dirty="0"/>
              <a:t>živčanog sustava </a:t>
            </a:r>
            <a:r>
              <a:rPr lang="hr-HR" sz="2400" dirty="0" smtClean="0"/>
              <a:t>(znojenje</a:t>
            </a:r>
            <a:r>
              <a:rPr lang="hr-HR" sz="2400" dirty="0"/>
              <a:t>, </a:t>
            </a:r>
            <a:r>
              <a:rPr lang="hr-HR" sz="2400" dirty="0" smtClean="0"/>
              <a:t>različite </a:t>
            </a:r>
            <a:r>
              <a:rPr lang="hr-HR" sz="2400" dirty="0"/>
              <a:t>GI senzacije , npr. </a:t>
            </a:r>
            <a:r>
              <a:rPr lang="hr-HR" sz="2400" dirty="0" smtClean="0"/>
              <a:t>leptirići </a:t>
            </a:r>
            <a:r>
              <a:rPr lang="hr-HR" sz="2400" dirty="0"/>
              <a:t>u stomaku, </a:t>
            </a:r>
            <a:r>
              <a:rPr lang="hr-HR" sz="2400" dirty="0" smtClean="0"/>
              <a:t>zajapureno ili crveno </a:t>
            </a:r>
            <a:r>
              <a:rPr lang="hr-HR" sz="2400" dirty="0"/>
              <a:t>lice, GI tegobe, </a:t>
            </a:r>
            <a:r>
              <a:rPr lang="hr-HR" sz="2400" dirty="0" smtClean="0"/>
              <a:t>drhtanje)</a:t>
            </a:r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 smtClean="0"/>
              <a:t>KOGNITIVNI: ruminacije i prekomjerna zabrinutost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Normativni razvoj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400" dirty="0" smtClean="0"/>
              <a:t>dječji </a:t>
            </a:r>
            <a:r>
              <a:rPr lang="hr-HR" sz="2400" dirty="0"/>
              <a:t>strahovi </a:t>
            </a:r>
            <a:r>
              <a:rPr lang="hr-HR" sz="2400" dirty="0" smtClean="0"/>
              <a:t>počinju </a:t>
            </a:r>
            <a:r>
              <a:rPr lang="hr-HR" sz="2400" dirty="0"/>
              <a:t>sa sadržajem koji je više općenit, imaginaran, nestvaran, nekontrolirani i moćan,  a tijekom vremena postaje precizniji, diferenciraniji i </a:t>
            </a:r>
            <a:r>
              <a:rPr lang="hr-HR" sz="2400" dirty="0" smtClean="0"/>
              <a:t>realniji, odnosno mijenja se s obzirom na njegovu percepciju okoline i realnosti</a:t>
            </a:r>
            <a:endParaRPr lang="hr-HR" sz="2400" dirty="0"/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sadržaj  dječjih strahova prema FSSC-R (</a:t>
            </a:r>
            <a:r>
              <a:rPr lang="hr-HR" sz="2400" dirty="0" err="1" smtClean="0"/>
              <a:t>Fear</a:t>
            </a:r>
            <a:r>
              <a:rPr lang="hr-HR" sz="2400" dirty="0" smtClean="0"/>
              <a:t> </a:t>
            </a:r>
            <a:r>
              <a:rPr lang="hr-HR" sz="2400" dirty="0" err="1" smtClean="0"/>
              <a:t>Survey</a:t>
            </a:r>
            <a:r>
              <a:rPr lang="hr-HR" sz="2400" dirty="0" smtClean="0"/>
              <a:t> Schedule for </a:t>
            </a:r>
            <a:r>
              <a:rPr lang="hr-HR" sz="2400" dirty="0" err="1" smtClean="0"/>
              <a:t>Children</a:t>
            </a:r>
            <a:r>
              <a:rPr lang="hr-HR" sz="2400" dirty="0" smtClean="0"/>
              <a:t>-</a:t>
            </a:r>
            <a:r>
              <a:rPr lang="hr-HR" sz="2400" dirty="0" err="1" smtClean="0"/>
              <a:t>Revised</a:t>
            </a:r>
            <a:r>
              <a:rPr lang="hr-HR" sz="2400" dirty="0" smtClean="0"/>
              <a:t>)</a:t>
            </a:r>
          </a:p>
          <a:p>
            <a:pPr marL="800100" lvl="1" indent="-342900">
              <a:buAutoNum type="arabicPeriod"/>
            </a:pPr>
            <a:r>
              <a:rPr lang="hr-HR" sz="1800" dirty="0" smtClean="0"/>
              <a:t>Strah od neuspjeha i kritika</a:t>
            </a:r>
          </a:p>
          <a:p>
            <a:pPr marL="800100" lvl="1" indent="-342900">
              <a:buAutoNum type="arabicPeriod"/>
            </a:pPr>
            <a:r>
              <a:rPr lang="hr-HR" sz="1800" dirty="0" smtClean="0"/>
              <a:t>Strah od nepoznatog</a:t>
            </a:r>
          </a:p>
          <a:p>
            <a:pPr marL="800100" lvl="1" indent="-342900">
              <a:buAutoNum type="arabicPeriod"/>
            </a:pPr>
            <a:r>
              <a:rPr lang="hr-HR" sz="1800" dirty="0" smtClean="0"/>
              <a:t>Strah od ozljeda i malih životinja</a:t>
            </a:r>
          </a:p>
          <a:p>
            <a:pPr marL="800100" lvl="1" indent="-342900">
              <a:buAutoNum type="arabicPeriod"/>
            </a:pPr>
            <a:r>
              <a:rPr lang="hr-HR" sz="1800" dirty="0" smtClean="0"/>
              <a:t>Strah od opasnosti i smrti</a:t>
            </a:r>
          </a:p>
          <a:p>
            <a:pPr marL="800100" lvl="1" indent="-342900">
              <a:buAutoNum type="arabicPeriod"/>
            </a:pPr>
            <a:r>
              <a:rPr lang="hr-HR" sz="1800" dirty="0" smtClean="0"/>
              <a:t>Strah od medicinskih tretmana</a:t>
            </a:r>
          </a:p>
          <a:p>
            <a:pPr>
              <a:buFontTx/>
              <a:buChar char="-"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Obilježja anksioznosti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hr-HR" sz="2400" dirty="0" smtClean="0"/>
              <a:t>- djeca koja traže pomoć mogu imati poteškoća u mnogim područjima</a:t>
            </a:r>
          </a:p>
          <a:p>
            <a:pPr>
              <a:buNone/>
            </a:pPr>
            <a:r>
              <a:rPr lang="hr-HR" sz="2400" dirty="0" smtClean="0"/>
              <a:t>                 -  stjecanje prijatelja</a:t>
            </a:r>
          </a:p>
          <a:p>
            <a:pPr>
              <a:buNone/>
            </a:pPr>
            <a:r>
              <a:rPr lang="hr-HR" sz="2400" dirty="0" smtClean="0"/>
              <a:t>                 -  u školi</a:t>
            </a:r>
          </a:p>
          <a:p>
            <a:pPr>
              <a:buNone/>
            </a:pPr>
            <a:r>
              <a:rPr lang="hr-HR" sz="2400" dirty="0" smtClean="0"/>
              <a:t>                 - razdvojenost od roditelja ili bližnjih</a:t>
            </a:r>
          </a:p>
          <a:p>
            <a:pPr>
              <a:buNone/>
            </a:pPr>
            <a:r>
              <a:rPr lang="hr-HR" sz="2400" dirty="0" smtClean="0"/>
              <a:t>                 - preplavljenost nerealnim brigama i problemima</a:t>
            </a:r>
          </a:p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 smtClean="0"/>
              <a:t>- kako </a:t>
            </a:r>
            <a:r>
              <a:rPr lang="hr-HR" sz="2400" dirty="0"/>
              <a:t>djeca rastu, njihov doživljavaj straha općenito se </a:t>
            </a:r>
            <a:r>
              <a:rPr lang="hr-HR" sz="2400" dirty="0" smtClean="0"/>
              <a:t>smanjuje i </a:t>
            </a:r>
            <a:r>
              <a:rPr lang="hr-HR" sz="2400" dirty="0"/>
              <a:t>taj </a:t>
            </a:r>
            <a:r>
              <a:rPr lang="hr-HR" sz="2400" dirty="0" smtClean="0"/>
              <a:t>trend je </a:t>
            </a:r>
            <a:r>
              <a:rPr lang="hr-HR" sz="2400" dirty="0"/>
              <a:t>isti </a:t>
            </a:r>
            <a:r>
              <a:rPr lang="hr-HR" sz="2400" dirty="0" smtClean="0"/>
              <a:t>u različitim kulturalnim područjima</a:t>
            </a:r>
          </a:p>
          <a:p>
            <a:pPr lvl="1">
              <a:buFontTx/>
              <a:buChar char="-"/>
            </a:pPr>
            <a:r>
              <a:rPr lang="hr-HR" sz="2400" dirty="0" smtClean="0"/>
              <a:t>djevojčice </a:t>
            </a:r>
            <a:r>
              <a:rPr lang="hr-HR" sz="2400" dirty="0"/>
              <a:t>izražavaju više straha od dječaka</a:t>
            </a:r>
          </a:p>
          <a:p>
            <a:pPr lvl="1">
              <a:buFontTx/>
              <a:buChar char="-"/>
            </a:pPr>
            <a:r>
              <a:rPr lang="hr-HR" sz="2400" dirty="0" smtClean="0"/>
              <a:t>djevojčice </a:t>
            </a:r>
            <a:r>
              <a:rPr lang="hr-HR" sz="2400" dirty="0"/>
              <a:t>će biti prije upućen na </a:t>
            </a:r>
            <a:r>
              <a:rPr lang="hr-HR" sz="2400" dirty="0" smtClean="0"/>
              <a:t>liječenje</a:t>
            </a:r>
          </a:p>
          <a:p>
            <a:pPr lvl="1">
              <a:buNone/>
            </a:pP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Kognitivne razlike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hr-HR" sz="2400" dirty="0" smtClean="0"/>
              <a:t>-  važna </a:t>
            </a:r>
            <a:r>
              <a:rPr lang="hr-HR" sz="2400" dirty="0"/>
              <a:t>razlika u </a:t>
            </a:r>
            <a:r>
              <a:rPr lang="hr-HR" sz="2400" dirty="0" smtClean="0"/>
              <a:t>tretmanu mladih </a:t>
            </a:r>
            <a:r>
              <a:rPr lang="hr-HR" sz="2400" dirty="0"/>
              <a:t>je </a:t>
            </a:r>
            <a:r>
              <a:rPr lang="hr-HR" sz="2400" dirty="0" smtClean="0"/>
              <a:t>razumijevanje </a:t>
            </a:r>
            <a:r>
              <a:rPr lang="hr-HR" sz="2400" dirty="0"/>
              <a:t>k</a:t>
            </a:r>
            <a:r>
              <a:rPr lang="hr-HR" sz="2400" dirty="0" smtClean="0"/>
              <a:t>ognitivne distorzije </a:t>
            </a:r>
            <a:r>
              <a:rPr lang="hr-HR" sz="2400" dirty="0"/>
              <a:t>i </a:t>
            </a:r>
            <a:r>
              <a:rPr lang="hr-HR" sz="2400" dirty="0" smtClean="0"/>
              <a:t>kognitivne </a:t>
            </a:r>
            <a:r>
              <a:rPr lang="hr-HR" sz="2400" dirty="0"/>
              <a:t>deficijencije</a:t>
            </a:r>
          </a:p>
          <a:p>
            <a:pPr lvl="1">
              <a:buFontTx/>
              <a:buChar char="-"/>
            </a:pPr>
            <a:r>
              <a:rPr lang="hr-HR" sz="1800" dirty="0" smtClean="0"/>
              <a:t>kognitivna deficijencija je  “nedostatak” razmišljanja (+)</a:t>
            </a:r>
            <a:endParaRPr lang="hr-HR" sz="1800" dirty="0"/>
          </a:p>
          <a:p>
            <a:pPr lvl="1">
              <a:buFontTx/>
              <a:buChar char="-"/>
            </a:pPr>
            <a:r>
              <a:rPr lang="hr-HR" sz="1800" dirty="0" smtClean="0"/>
              <a:t>kognitivna  distorzija obuhvaća razmišljanja </a:t>
            </a:r>
            <a:r>
              <a:rPr lang="hr-HR" sz="1800" dirty="0"/>
              <a:t>koja </a:t>
            </a:r>
            <a:r>
              <a:rPr lang="hr-HR" sz="1800" dirty="0" smtClean="0"/>
              <a:t>su </a:t>
            </a:r>
            <a:r>
              <a:rPr lang="hr-HR" sz="1800" dirty="0" err="1"/>
              <a:t>disfunkcionalna</a:t>
            </a:r>
            <a:r>
              <a:rPr lang="hr-HR" sz="1800" dirty="0"/>
              <a:t> ili </a:t>
            </a:r>
            <a:r>
              <a:rPr lang="hr-HR" sz="1800" dirty="0" smtClean="0"/>
              <a:t>pristrana (-)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kako </a:t>
            </a:r>
            <a:r>
              <a:rPr lang="hr-HR" sz="2400" dirty="0"/>
              <a:t>anksiozno dijete razmišlja o sebi i </a:t>
            </a:r>
            <a:r>
              <a:rPr lang="hr-HR" sz="2400" dirty="0" smtClean="0"/>
              <a:t>svijetu?</a:t>
            </a:r>
          </a:p>
          <a:p>
            <a:pPr lvl="1">
              <a:buFontTx/>
              <a:buChar char="-"/>
            </a:pPr>
            <a:r>
              <a:rPr lang="hr-HR" sz="1800" dirty="0" smtClean="0"/>
              <a:t>razmišljanja su </a:t>
            </a:r>
            <a:r>
              <a:rPr lang="hr-HR" sz="1800" dirty="0"/>
              <a:t>negativna, uključuju strah da će biti </a:t>
            </a:r>
            <a:r>
              <a:rPr lang="hr-HR" sz="1800" dirty="0" smtClean="0"/>
              <a:t>uplašen </a:t>
            </a:r>
            <a:r>
              <a:rPr lang="hr-HR" sz="1800" dirty="0"/>
              <a:t>ili </a:t>
            </a:r>
            <a:r>
              <a:rPr lang="hr-HR" sz="1800" dirty="0" smtClean="0"/>
              <a:t>ozljeđen, samokritičan, </a:t>
            </a:r>
            <a:r>
              <a:rPr lang="hr-HR" sz="1800" dirty="0"/>
              <a:t>misli o opasnosti i </a:t>
            </a:r>
            <a:r>
              <a:rPr lang="hr-HR" sz="1800" dirty="0" smtClean="0"/>
              <a:t>prijetnji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- koliko </a:t>
            </a:r>
            <a:r>
              <a:rPr lang="hr-HR" sz="2400" dirty="0"/>
              <a:t>često netko ima o </a:t>
            </a:r>
            <a:r>
              <a:rPr lang="hr-HR" sz="2400" dirty="0" smtClean="0"/>
              <a:t>sebi negativnu predodžbu, </a:t>
            </a:r>
            <a:r>
              <a:rPr lang="hr-HR" sz="2400" dirty="0"/>
              <a:t>veća je vjerojatnost da će biti nefunkcionalan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1482</Words>
  <Application>Microsoft Office PowerPoint</Application>
  <PresentationFormat>On-screen Show (4:3)</PresentationFormat>
  <Paragraphs>222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tema</vt:lpstr>
      <vt:lpstr>SPECIFIČNOSTI BKT TRETMANA ANKSIOZNOSTI KOD DJECE</vt:lpstr>
      <vt:lpstr>Anksioznost</vt:lpstr>
      <vt:lpstr>Anksiozni poremećaj</vt:lpstr>
      <vt:lpstr>Anksioznost kod mladih osoba</vt:lpstr>
      <vt:lpstr>PowerPoint Presentation</vt:lpstr>
      <vt:lpstr>Simptomi anksioznosti</vt:lpstr>
      <vt:lpstr>Normativni razvoj</vt:lpstr>
      <vt:lpstr>Obilježja anksioznosti</vt:lpstr>
      <vt:lpstr>Kognitivne razlike</vt:lpstr>
      <vt:lpstr>Obiteljsko nasljeđe</vt:lpstr>
      <vt:lpstr>Procjena anksioznosti</vt:lpstr>
      <vt:lpstr>Elementi procjene anksioznosti</vt:lpstr>
      <vt:lpstr>1. Strukturirani dijagnostički intervju</vt:lpstr>
      <vt:lpstr>2.Specifični instrumenti za procjenu anksioznih poremećaja</vt:lpstr>
      <vt:lpstr>3. Opažanje ponašanja</vt:lpstr>
      <vt:lpstr>4. Ocjena roditelja i nastavnika</vt:lpstr>
      <vt:lpstr>5. Procjena obitelji</vt:lpstr>
      <vt:lpstr>Fiziološke snimke</vt:lpstr>
      <vt:lpstr>KBT – tretman i rezultati</vt:lpstr>
      <vt:lpstr>1. Psihoedukacija</vt:lpstr>
      <vt:lpstr>2. Relaksacija</vt:lpstr>
      <vt:lpstr>3. Plan kognitivnog suočavanja</vt:lpstr>
      <vt:lpstr>4. Rješavanje problema</vt:lpstr>
      <vt:lpstr>5. Potkrepljivanje</vt:lpstr>
      <vt:lpstr>6. Modeliranje</vt:lpstr>
      <vt:lpstr>7. Izlaganje</vt:lpstr>
      <vt:lpstr>8. Rad s obitelji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SPECIFIČNOSTI BKT TRETMANA ANKSIOZNOSTI KOD DJECE</dc:title>
  <dc:creator>Biljana Dejanovic</dc:creator>
  <cp:lastModifiedBy>HUBIKOT</cp:lastModifiedBy>
  <cp:revision>74</cp:revision>
  <cp:lastPrinted>2016-05-20T13:34:13Z</cp:lastPrinted>
  <dcterms:created xsi:type="dcterms:W3CDTF">2016-05-16T07:08:09Z</dcterms:created>
  <dcterms:modified xsi:type="dcterms:W3CDTF">2016-05-20T14:08:08Z</dcterms:modified>
</cp:coreProperties>
</file>