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4" r:id="rId2"/>
  </p:sldMasterIdLst>
  <p:notesMasterIdLst>
    <p:notesMasterId r:id="rId21"/>
  </p:notesMasterIdLst>
  <p:handoutMasterIdLst>
    <p:handoutMasterId r:id="rId22"/>
  </p:handoutMasterIdLst>
  <p:sldIdLst>
    <p:sldId id="263" r:id="rId3"/>
    <p:sldId id="266" r:id="rId4"/>
    <p:sldId id="267" r:id="rId5"/>
    <p:sldId id="268" r:id="rId6"/>
    <p:sldId id="270" r:id="rId7"/>
    <p:sldId id="288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2" r:id="rId18"/>
    <p:sldId id="283" r:id="rId19"/>
    <p:sldId id="287" r:id="rId20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5" autoAdjust="0"/>
  </p:normalViewPr>
  <p:slideViewPr>
    <p:cSldViewPr snapToGrid="0">
      <p:cViewPr>
        <p:scale>
          <a:sx n="92" d="100"/>
          <a:sy n="92" d="100"/>
        </p:scale>
        <p:origin x="-4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19.3.2016.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10782-FDC2-4F7C-A018-7A502E50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377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19.3.2016.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36D52-512B-47DE-BC94-6C88A56CE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969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6D52-512B-47DE-BC94-6C88A56CE986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19.3.2016.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22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36D52-512B-47DE-BC94-6C88A56CE986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19.3.2016.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49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8AD9C-B2AB-4742-B9D5-88A1B5443D17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 bwMode="ltGray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 bwMode="ltGray"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ltGray">
            <a:xfrm flipH="1">
              <a:off x="9045819" y="16002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1" name="Oval 3"/>
            <p:cNvSpPr>
              <a:spLocks noChangeArrowheads="1"/>
            </p:cNvSpPr>
            <p:nvPr/>
          </p:nvSpPr>
          <p:spPr bwMode="ltGray">
            <a:xfrm flipH="1">
              <a:off x="7255119" y="16002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ltGray">
            <a:xfrm flipH="1">
              <a:off x="5464419" y="1600200"/>
              <a:ext cx="1524000" cy="1524000"/>
            </a:xfrm>
            <a:prstGeom prst="ellipse">
              <a:avLst/>
            </a:prstGeom>
            <a:noFill/>
            <a:ln w="2857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ltGray">
            <a:xfrm flipH="1">
              <a:off x="5464419" y="32766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ltGray">
            <a:xfrm flipH="1">
              <a:off x="3732457" y="32766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ltGray">
            <a:xfrm flipH="1">
              <a:off x="9045819" y="3276600"/>
              <a:ext cx="1524000" cy="1524000"/>
            </a:xfrm>
            <a:prstGeom prst="ellipse">
              <a:avLst/>
            </a:prstGeom>
            <a:noFill/>
            <a:ln w="2857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537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885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9079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686309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7688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3828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142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D6FAA-2408-45A7-869F-2014C214FC1D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8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00D2-426F-4F92-907F-34BAC1037045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9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 bwMode="ltGray"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 bwMode="ltGray"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2"/>
            <p:cNvSpPr>
              <a:spLocks noChangeArrowheads="1"/>
            </p:cNvSpPr>
            <p:nvPr/>
          </p:nvSpPr>
          <p:spPr bwMode="ltGray">
            <a:xfrm flipH="1">
              <a:off x="9045819" y="16002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9" name="Oval 3"/>
            <p:cNvSpPr>
              <a:spLocks noChangeArrowheads="1"/>
            </p:cNvSpPr>
            <p:nvPr/>
          </p:nvSpPr>
          <p:spPr bwMode="ltGray">
            <a:xfrm flipH="1">
              <a:off x="7255119" y="16002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0" name="Oval 4"/>
            <p:cNvSpPr>
              <a:spLocks noChangeArrowheads="1"/>
            </p:cNvSpPr>
            <p:nvPr/>
          </p:nvSpPr>
          <p:spPr bwMode="ltGray">
            <a:xfrm flipH="1">
              <a:off x="5464419" y="1600200"/>
              <a:ext cx="1524000" cy="1524000"/>
            </a:xfrm>
            <a:prstGeom prst="ellipse">
              <a:avLst/>
            </a:prstGeom>
            <a:noFill/>
            <a:ln w="2857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ltGray">
            <a:xfrm flipH="1">
              <a:off x="5464419" y="32766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ltGray">
            <a:xfrm flipH="1">
              <a:off x="3732457" y="3276600"/>
              <a:ext cx="1524000" cy="1524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3" name="Oval 7"/>
            <p:cNvSpPr>
              <a:spLocks noChangeArrowheads="1"/>
            </p:cNvSpPr>
            <p:nvPr/>
          </p:nvSpPr>
          <p:spPr bwMode="ltGray">
            <a:xfrm flipH="1">
              <a:off x="9045819" y="3276600"/>
              <a:ext cx="1524000" cy="1524000"/>
            </a:xfrm>
            <a:prstGeom prst="ellipse">
              <a:avLst/>
            </a:prstGeom>
            <a:noFill/>
            <a:ln w="2857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1" i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8AD9C-B2AB-4742-B9D5-88A1B5443D17}" type="datetime1">
              <a:rPr lang="en-US" smtClean="0"/>
              <a:t>3/18/2016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0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930-6C43-4E8F-9426-A3A84C496FC0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8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17CD-D39E-4644-9F4A-FCA0A2101615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6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1651-45E6-4A2C-99B8-82F921298F2D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06B7-6F8B-402A-A5AA-EC8CCA413C89}" type="datetime1">
              <a:rPr lang="en-US" smtClean="0"/>
              <a:t>3/18/2016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1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8042-1CDC-4A3A-9348-8618A3117C5A}" type="datetime1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4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7805-3287-4562-914A-E3154CDB99E0}" type="datetime1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9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6D92-D8A0-4DA7-91C7-7D40AE100B92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4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CC7D-996C-4D51-8355-44BC67D378B3}" type="datetime1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1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0346F80-965E-4784-B7D3-29765BD94027}" type="datetime1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62155A9-2BEA-4E1A-A809-3AB570F0F12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860687" y="450998"/>
            <a:ext cx="7620000" cy="1139952"/>
            <a:chOff x="1860687" y="450998"/>
            <a:chExt cx="7620000" cy="1139952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1860687" y="450998"/>
              <a:ext cx="7620000" cy="1139952"/>
            </a:xfrm>
            <a:prstGeom prst="rect">
              <a:avLst/>
            </a:prstGeom>
          </p:spPr>
        </p:pic>
        <p:grpSp>
          <p:nvGrpSpPr>
            <p:cNvPr id="10" name="Group 9"/>
            <p:cNvGrpSpPr/>
            <p:nvPr userDrawn="1"/>
          </p:nvGrpSpPr>
          <p:grpSpPr>
            <a:xfrm>
              <a:off x="1860687" y="450998"/>
              <a:ext cx="7615237" cy="1106488"/>
              <a:chOff x="1891518" y="519806"/>
              <a:chExt cx="7615237" cy="1106488"/>
            </a:xfrm>
          </p:grpSpPr>
          <p:sp>
            <p:nvSpPr>
              <p:cNvPr id="11" name="Oval 6"/>
              <p:cNvSpPr>
                <a:spLocks noChangeArrowheads="1"/>
              </p:cNvSpPr>
              <p:nvPr/>
            </p:nvSpPr>
            <p:spPr bwMode="hidden">
              <a:xfrm flipH="1">
                <a:off x="5688818" y="519806"/>
                <a:ext cx="1104900" cy="11049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2" name="Oval 7"/>
              <p:cNvSpPr>
                <a:spLocks noChangeArrowheads="1"/>
              </p:cNvSpPr>
              <p:nvPr/>
            </p:nvSpPr>
            <p:spPr bwMode="hidden">
              <a:xfrm flipH="1">
                <a:off x="8403443" y="519806"/>
                <a:ext cx="1103312" cy="11049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" name="Oval 8"/>
              <p:cNvSpPr>
                <a:spLocks noChangeArrowheads="1"/>
              </p:cNvSpPr>
              <p:nvPr/>
            </p:nvSpPr>
            <p:spPr bwMode="hidden">
              <a:xfrm flipH="1">
                <a:off x="1891518" y="521394"/>
                <a:ext cx="1103312" cy="11049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hidden">
              <a:xfrm flipH="1">
                <a:off x="7144555" y="519806"/>
                <a:ext cx="1103312" cy="1104900"/>
              </a:xfrm>
              <a:prstGeom prst="ellipse">
                <a:avLst/>
              </a:prstGeom>
              <a:noFill/>
              <a:ln w="28575">
                <a:solidFill>
                  <a:schemeClr val="accent1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0E0F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5" name="Oval 10"/>
              <p:cNvSpPr>
                <a:spLocks noChangeArrowheads="1"/>
              </p:cNvSpPr>
              <p:nvPr/>
            </p:nvSpPr>
            <p:spPr bwMode="hidden">
              <a:xfrm flipH="1">
                <a:off x="3178980" y="519806"/>
                <a:ext cx="1103312" cy="1104900"/>
              </a:xfrm>
              <a:prstGeom prst="ellipse">
                <a:avLst/>
              </a:prstGeom>
              <a:noFill/>
              <a:ln w="28575">
                <a:solidFill>
                  <a:schemeClr val="accent1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2226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  <p:sldLayoutId id="2147483661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550400" y="423353"/>
            <a:ext cx="8689976" cy="2509213"/>
          </a:xfrm>
        </p:spPr>
        <p:txBody>
          <a:bodyPr/>
          <a:lstStyle/>
          <a:p>
            <a:r>
              <a:rPr lang="hr-HR" dirty="0" smtClean="0">
                <a:latin typeface="Comic Sans MS" panose="030F0702030302020204" pitchFamily="66" charset="0"/>
              </a:rPr>
              <a:t>STRUKTURA PRVE TERAPIJSKE SEANSE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3293209" y="5250977"/>
            <a:ext cx="8689976" cy="1371599"/>
          </a:xfrm>
        </p:spPr>
        <p:txBody>
          <a:bodyPr/>
          <a:lstStyle/>
          <a:p>
            <a:r>
              <a:rPr lang="hr-HR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Anita Đuretić Bartolović</a:t>
            </a:r>
          </a:p>
          <a:p>
            <a:r>
              <a:rPr lang="hr-HR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19.3.2016. Zagreb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052" name="Picture 4" descr="http://www.margaretcurran.com/wp-content/uploads/2012/09/10044897_s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02" y="2772768"/>
            <a:ext cx="2628900" cy="398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805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232151"/>
            <a:ext cx="10364451" cy="1596177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Educiranje pacijenta o kognitivnom modelu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04077"/>
            <a:ext cx="10363826" cy="4980873"/>
          </a:xfrm>
        </p:spPr>
        <p:txBody>
          <a:bodyPr>
            <a:normAutofit/>
          </a:bodyPr>
          <a:lstStyle/>
          <a:p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cilj je naučiti pacijenta da bude svoj terapeut – prevencija povrata simptoma</a:t>
            </a:r>
          </a:p>
          <a:p>
            <a:pPr marL="0" indent="0">
              <a:buNone/>
            </a:pPr>
            <a:endParaRPr lang="en-GB" sz="22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www.nyccognitivetherapy.com/uploads/6/3/4/5/6345727/9041483.gif?4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15" y="3009519"/>
            <a:ext cx="4829811" cy="3122157"/>
          </a:xfrm>
          <a:prstGeom prst="rect">
            <a:avLst/>
          </a:prstGeom>
          <a:solidFill>
            <a:srgbClr val="000000"/>
          </a:solidFill>
        </p:spPr>
      </p:pic>
      <p:sp>
        <p:nvSpPr>
          <p:cNvPr id="5" name="Left Arrow Callout 4"/>
          <p:cNvSpPr/>
          <p:nvPr/>
        </p:nvSpPr>
        <p:spPr>
          <a:xfrm>
            <a:off x="5477522" y="2892717"/>
            <a:ext cx="6525088" cy="3355759"/>
          </a:xfrm>
          <a:prstGeom prst="leftArrowCallou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600" b="1" i="1" u="sng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Osnovne pretpostavke </a:t>
            </a:r>
            <a:r>
              <a:rPr lang="hr-HR" sz="1600" b="1" i="1" u="sng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BKT-a</a:t>
            </a:r>
          </a:p>
          <a:p>
            <a:endParaRPr lang="hr-HR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kognitivne </a:t>
            </a:r>
            <a:r>
              <a:rPr lang="hr-HR" sz="1600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aktivnosti utječu </a:t>
            </a:r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na </a:t>
            </a:r>
          </a:p>
          <a:p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ponašanje </a:t>
            </a:r>
            <a:r>
              <a:rPr lang="hr-HR" sz="1600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 </a:t>
            </a:r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emocije</a:t>
            </a:r>
          </a:p>
          <a:p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mogu se opažati i mjeriti </a:t>
            </a:r>
          </a:p>
          <a:p>
            <a:r>
              <a:rPr lang="hr-HR" sz="1600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hr-HR" sz="1600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mogu se mijenjati</a:t>
            </a:r>
            <a:endParaRPr lang="hr-HR" sz="1600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hr-HR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7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46493" y="396448"/>
            <a:ext cx="11240085" cy="263362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Clr>
                <a:srgbClr val="000000"/>
              </a:buClr>
              <a:buFont typeface="Wingdings" panose="05000000000000000000" pitchFamily="2" charset="2"/>
              <a:buChar char="$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koriste se primjeri samog pacijenta</a:t>
            </a:r>
            <a:endParaRPr lang="hr-H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0000"/>
              </a:buClr>
            </a:pPr>
            <a:endParaRPr lang="hr-H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000000"/>
              </a:buClr>
              <a:buFont typeface="Wingdings" panose="05000000000000000000" pitchFamily="2" charset="2"/>
              <a:buChar char="$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konstanto provjeravanje razumijevanja kognitivnog modela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sz="quarter" idx="13"/>
          </p:nvPr>
        </p:nvSpPr>
        <p:spPr>
          <a:xfrm>
            <a:off x="346492" y="3435659"/>
            <a:ext cx="11061313" cy="2885243"/>
          </a:xfrm>
          <a:ln w="57150"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"/>
            </a:pP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poteškoće u prepoznavanju misli ili emocija – potreba za drugim tehnikama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(osnovno je pitanje: </a:t>
            </a:r>
            <a:r>
              <a:rPr lang="hr-HR" sz="2400" i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Što vam je upravo tada prošlo kroz glavu?)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$"/>
            </a:pP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 automatske misli mogu biti i u obliku vizualnih predodžbi </a:t>
            </a: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3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Očekivanje pacijenta od terapije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6019" y="2142701"/>
            <a:ext cx="10363826" cy="3805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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Pitati pacijenta što očekuje od terapije u prvoj seansi</a:t>
            </a:r>
          </a:p>
          <a:p>
            <a:pPr>
              <a:buFont typeface="Wingdings" panose="05000000000000000000" pitchFamily="2" charset="2"/>
              <a:buChar char=""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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Terapeut daje procjenu dužine trajanja terapije – nikad točno</a:t>
            </a:r>
          </a:p>
          <a:p>
            <a:pPr marL="0" indent="0"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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Terapeut objašnjava tijek terapije – na početku često viđanje, kasnije se seanse prorijeđuju</a:t>
            </a: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0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Edukacija pacijenta o njegovom poremećaju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1630" y="2214694"/>
            <a:ext cx="10363826" cy="41861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Nije poželjno dati  pacijentu njegovu dijagnozu o poremećaju ličnosti –  bolje opisati općenito i dati mu osnovne informacije o njegovom poremećaju kako bi probleme mogao pripisivati poremećaju i smanjiti samokritičnost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Može se dati i brošura za čitanje o poremećaju</a:t>
            </a: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2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Sažetak i domaća zadaća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0204" y="1873757"/>
            <a:ext cx="10745256" cy="377244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terapeut rezimira i naglašava važne točke u seansi (kasnije pacijent)</a:t>
            </a:r>
          </a:p>
          <a:p>
            <a:pPr>
              <a:lnSpc>
                <a:spcPct val="150000"/>
              </a:lnSpc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završno rezimiranje ≠  periodičko tijekom seanse </a:t>
            </a:r>
          </a:p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zaključak - „pogledajmo što ste zapisali za domaću zadaću” </a:t>
            </a:r>
          </a:p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poželjno </a:t>
            </a: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je ponekad da pacijent već na prvoj seansi započne domaću zadaću </a:t>
            </a:r>
          </a:p>
          <a:p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TERAPIJSKA DOMAĆA ZADAĆA ≠ školska domaća zadaća </a:t>
            </a:r>
          </a:p>
          <a:p>
            <a:pPr>
              <a:lnSpc>
                <a:spcPct val="150000"/>
              </a:lnSpc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1438" y="5792434"/>
            <a:ext cx="10377996" cy="830997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Poteškoće – propusti se pregledati zadaću, 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predetaljno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pregledavanje zadaće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33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ve 3"/>
          <p:cNvSpPr/>
          <p:nvPr/>
        </p:nvSpPr>
        <p:spPr>
          <a:xfrm>
            <a:off x="994299" y="296214"/>
            <a:ext cx="10066347" cy="6284890"/>
          </a:xfrm>
          <a:prstGeom prst="wave">
            <a:avLst/>
          </a:prstGeom>
          <a:solidFill>
            <a:schemeClr val="bg2">
              <a:lumMod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i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Domaća zadaća:</a:t>
            </a:r>
          </a:p>
          <a:p>
            <a:endParaRPr lang="hr-HR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Doraditi listu ciljeva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 mi se promijeni raspoloženje pitati se: Što mi je upravo sada prošlo kroz glavu? I zapisati te misli – podsjetiti se da misli ne trebaju biti točne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Podsjetiti se da sam depresivna, a ne lijena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Razmilisti o tome što bi stavila na dnevni red slijedeći tjedan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Čitati brošuru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Plivati ili trčati</a:t>
            </a: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7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Povratna informacija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4023" y="2290564"/>
            <a:ext cx="11136573" cy="367523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poručujemo pacijentu da nam je stalo do njegova mišljenja i dajemo mu mogućnost da se izrazi, a terapeutu da razriješi nesporazume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verbalna povratna informacija; pismeno izvješće sa terapije – Therapy report</a:t>
            </a:r>
          </a:p>
        </p:txBody>
      </p:sp>
    </p:spTree>
    <p:extLst>
      <p:ext uri="{BB962C8B-B14F-4D97-AF65-F5344CB8AC3E}">
        <p14:creationId xmlns:p14="http://schemas.microsoft.com/office/powerpoint/2010/main" val="168955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1596980" y="155316"/>
            <a:ext cx="8873544" cy="6529588"/>
          </a:xfrm>
          <a:prstGeom prst="flowChartProcess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solidFill>
              <a:schemeClr val="bg2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2400" b="1" i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Izvješće sa terapije</a:t>
            </a:r>
          </a:p>
          <a:p>
            <a:pPr algn="ctr">
              <a:lnSpc>
                <a:spcPct val="150000"/>
              </a:lnSpc>
            </a:pPr>
            <a:endParaRPr lang="hr-HR" sz="2400" b="1" i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 ste danas radili, a važno je zapamtiti?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Koliko ste danas vjerovali svom terapeutu?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li bilo nečega što vam je na današnjoj terapiji zasmetalo?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 jeste, što?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Koliko je vjerojatno da ćete napraviti domaću zadaću?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čemu biste željeli razgovarati na idućoj seansi?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23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PROBLEMI SA STRUKTURIRANJEM TERAPIJSKE SEANSE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73206" y="2367092"/>
            <a:ext cx="10704394" cy="4197481"/>
          </a:xfrm>
        </p:spPr>
        <p:txBody>
          <a:bodyPr>
            <a:noAutofit/>
          </a:bodyPr>
          <a:lstStyle/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Neuspjeh u adekvatnom upoznavanju pacijenta</a:t>
            </a:r>
          </a:p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Nevoljki pristanak pacijenta propisanoj strukutri zbog svojih percepcija i </a:t>
            </a:r>
            <a:r>
              <a:rPr lang="hr-HR" sz="24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disfunkcionalnih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misli</a:t>
            </a:r>
          </a:p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Nametanje strukture na prezahtjevan način</a:t>
            </a:r>
          </a:p>
          <a:p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Problem može biti i u terapeutu – njegove tipične misli i vjerovanja  mogu otežati primjenu strukture te vlastita razina neugode i identifikacija automatskih misli</a:t>
            </a: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6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743" y="229609"/>
            <a:ext cx="10515600" cy="1325563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Struktura prve terapijske seanse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67743" y="1541524"/>
            <a:ext cx="10515600" cy="484947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Najvažniji cilj kognitivnog terapeuta je </a:t>
            </a:r>
            <a:r>
              <a:rPr lang="hr-HR" sz="2400" b="1" i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učiniti terapijski proces razumljivim i pacijentu i terapeutu 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azvoj ugode kod  pacijenta</a:t>
            </a: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liminacija neugode terapeuta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8"/>
            </a:pP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7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0236" y="155123"/>
            <a:ext cx="10794507" cy="575435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hr-HR" sz="2400" b="1" i="1" u="sng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400" b="1" i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Ciljevi terapeuta za prvu terapijsku seansu:</a:t>
            </a:r>
          </a:p>
          <a:p>
            <a:pPr marL="0" indent="0">
              <a:lnSpc>
                <a:spcPct val="150000"/>
              </a:lnSpc>
              <a:buNone/>
            </a:pPr>
            <a:endParaRPr lang="hr-HR" sz="2400" b="1" i="1" u="sng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Uspostaviti odnos povjerenja i suradnje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Provjeriti hitnost rješavanja problema (suicidalne namjere)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Upoznati  pacijenta sa procesom i strukturom terapije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Educirati pacijenta o poremećaju, o kognitivnom modelu i   terapijskom procesu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Normalizirati pacijentove poteškoće i uliti mu nadu u izliječenje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97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48" y="107548"/>
            <a:ext cx="10515600" cy="1325563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Preporuka za  strukturu prve terapijske seanse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48048" y="1323349"/>
            <a:ext cx="10515600" cy="5255004"/>
          </a:xfrm>
        </p:spPr>
        <p:txBody>
          <a:bodyPr>
            <a:noAutofit/>
          </a:bodyPr>
          <a:lstStyle/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Sastavljanje dnevnog reda + objašnjenje za takav postupak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Provjera raspoloženja pacijenta  + rezultati objektivnih mjerenja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Kratki pregled iznijetih problema i postavljanje ciljeva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Identifikacija problema  i postavljanje ciljeva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Edukacija pacijenta o kognitivnom modelu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Otkrivanje pacijentovih očekivanja od terapije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Edukacija pacijenta o njegovom poremećaju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Zadavanje domaće zadaće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Sažimanje</a:t>
            </a:r>
          </a:p>
          <a:p>
            <a:pPr marL="457200" indent="-457200">
              <a:buSzPct val="100000"/>
              <a:buAutoNum type="arabicPeriod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Povratna informacija</a:t>
            </a:r>
          </a:p>
          <a:p>
            <a:pPr marL="457200" indent="-457200">
              <a:buSzPct val="100000"/>
              <a:buAutoNum type="arabicPeriod"/>
            </a:pPr>
            <a:endParaRPr lang="en-GB" sz="22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76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94" y="121491"/>
            <a:ext cx="10364451" cy="997095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Sastavljanje dnevnog reda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33470" y="939193"/>
            <a:ext cx="10363826" cy="400129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2200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Dnevni red prve seanse predložiti pacijentu</a:t>
            </a: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problem s kojim dolazi pacijent k nama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zašto dolazi na terapiju,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kako se osjeća,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što želi postići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2986" y="3082804"/>
            <a:ext cx="7206017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što očekuje od terapije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što zna o kognitivnoj terapiji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edukacija o 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kognitivnoj 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terapiji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zadavanje domaće zadaće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rezimiranje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mišljenje klijenta o tijeku terapije i terapeutu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200" dirty="0"/>
          </a:p>
        </p:txBody>
      </p:sp>
      <p:sp>
        <p:nvSpPr>
          <p:cNvPr id="8" name="Cloud Callout 7"/>
          <p:cNvSpPr/>
          <p:nvPr/>
        </p:nvSpPr>
        <p:spPr>
          <a:xfrm>
            <a:off x="7997778" y="1538812"/>
            <a:ext cx="4194222" cy="280205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Želite li Vi dodati nešto današnjem dnevnom redu?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14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33767" y="1574130"/>
            <a:ext cx="6509982" cy="11848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Terapijski proces tako postaje razumljiv pacijentu i zahtjeva njegovo aktivno sudjelovanje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4179" y="4565835"/>
            <a:ext cx="8594019" cy="1200329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txBody>
          <a:bodyPr wrap="none" rtlCol="0">
            <a:spAutoFit/>
          </a:bodyPr>
          <a:lstStyle/>
          <a:p>
            <a:r>
              <a:rPr lang="hr-H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Poteškoće - pacijent ne sudjeluje u donošenju dnevnog reda, </a:t>
            </a:r>
          </a:p>
          <a:p>
            <a:r>
              <a:rPr lang="hr-H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odustaje pri sastavljanju dnevnog reda </a:t>
            </a:r>
          </a:p>
          <a:p>
            <a:r>
              <a:rPr lang="hr-HR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ili je neuspješan u razgovoru o problemima s dnevnog reda</a:t>
            </a:r>
          </a:p>
        </p:txBody>
      </p:sp>
    </p:spTree>
    <p:extLst>
      <p:ext uri="{BB962C8B-B14F-4D97-AF65-F5344CB8AC3E}">
        <p14:creationId xmlns:p14="http://schemas.microsoft.com/office/powerpoint/2010/main" val="244070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67755"/>
            <a:ext cx="10364451" cy="1596177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Provjera raspoloženja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5045" y="1686861"/>
            <a:ext cx="10363826" cy="48166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subjektivno izvješće pacijenta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 objektivni upitnici (Beckova skala depresije, anksioznosti, beznađa,  </a:t>
            </a:r>
            <a:r>
              <a:rPr lang="hr-HR" sz="24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Wartegg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test i sl)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subjektivne skale procjene raspoloženja od 0 do 100 ili rangiranje u kategorijama (malo, srednje, jako) i sl.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22336" y="5157671"/>
            <a:ext cx="6809389" cy="1200329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Poteškoće – neuspjeh pacijenta u ispunjavanju upitnika ili odbijanje ispunjavanja, teškoće u izražavanju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92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05445"/>
            <a:ext cx="10364451" cy="1596177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Kratki pregled problema, identifikacija problema i određivanje ciljeva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1831" y="2328141"/>
            <a:ext cx="10806001" cy="37708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terapeut parafrazira problem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naglašava probleme u recentno vrijeme (zadnji tjedan, mjesec dana)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identificira specifične probleme </a:t>
            </a:r>
            <a:endParaRPr lang="hr-HR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pomaže pacijentu da odredi ciljeve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hr-HR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37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283336" y="618187"/>
            <a:ext cx="5189416" cy="5700726"/>
          </a:xfrm>
          <a:prstGeom prst="verticalScroll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LISTA CILJEVA – 1. SEANSA</a:t>
            </a:r>
          </a:p>
          <a:p>
            <a:endParaRPr lang="hr-HR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POBOLJŠATI USPJEH U ŠKOLI</a:t>
            </a:r>
          </a:p>
          <a:p>
            <a:pPr marL="342900" indent="-342900">
              <a:buAutoNum type="arabicPeriod"/>
            </a:pPr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SMANJITI BRIGU OKO TESTOVA</a:t>
            </a:r>
          </a:p>
          <a:p>
            <a:pPr marL="342900" indent="-342900">
              <a:buAutoNum type="arabicPeriod"/>
            </a:pPr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SRETATI VIŠE LJUDI</a:t>
            </a:r>
          </a:p>
          <a:p>
            <a:pPr marL="342900" indent="-342900">
              <a:buAutoNum type="arabicPeriod"/>
            </a:pPr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UKLJUČITI SE U ŠKOLSKE AKTIVNOSTI</a:t>
            </a:r>
            <a:endParaRPr lang="en-GB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59887" y="1803042"/>
            <a:ext cx="5849891" cy="244936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Terapeut ima aktivniju ulogu u prvoj seansi – potiče pisanje pacijenta, uči ga kako pisati, predlaže što napisati</a:t>
            </a:r>
            <a:endParaRPr lang="en-GB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67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179E9E3-37F6-48A1-9F8E-150B0F8195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837</Words>
  <Application>Microsoft Office PowerPoint</Application>
  <PresentationFormat>Custom</PresentationFormat>
  <Paragraphs>127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Droplet</vt:lpstr>
      <vt:lpstr>STRUKTURA PRVE TERAPIJSKE SEANSE</vt:lpstr>
      <vt:lpstr>Struktura prve terapijske seanse</vt:lpstr>
      <vt:lpstr>PowerPoint Presentation</vt:lpstr>
      <vt:lpstr>Preporuka za  strukturu prve terapijske seanse</vt:lpstr>
      <vt:lpstr>1. Sastavljanje dnevnog reda</vt:lpstr>
      <vt:lpstr>PowerPoint Presentation</vt:lpstr>
      <vt:lpstr>2. Provjera raspoloženja</vt:lpstr>
      <vt:lpstr>3. Kratki pregled problema, identifikacija problema i određivanje ciljeva</vt:lpstr>
      <vt:lpstr>PowerPoint Presentation</vt:lpstr>
      <vt:lpstr>4. Educiranje pacijenta o kognitivnom modelu</vt:lpstr>
      <vt:lpstr>PowerPoint Presentation</vt:lpstr>
      <vt:lpstr>5. Očekivanje pacijenta od terapije</vt:lpstr>
      <vt:lpstr>6. Edukacija pacijenta o njegovom poremećaju</vt:lpstr>
      <vt:lpstr>7. Sažetak i domaća zadaća</vt:lpstr>
      <vt:lpstr>PowerPoint Presentation</vt:lpstr>
      <vt:lpstr>8. Povratna informacija</vt:lpstr>
      <vt:lpstr>PowerPoint Presentation</vt:lpstr>
      <vt:lpstr>PROBLEMI SA STRUKTURIRANJEM TERAPIJSKE SEANSE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2016-03-06T19:03:23Z</dcterms:created>
  <dcterms:modified xsi:type="dcterms:W3CDTF">2016-03-18T14:14:35Z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TC034606149991</vt:lpwstr>
  </property>
</Properties>
</file>