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5" r:id="rId3"/>
    <p:sldId id="267" r:id="rId4"/>
    <p:sldId id="257" r:id="rId5"/>
    <p:sldId id="258" r:id="rId6"/>
    <p:sldId id="259" r:id="rId7"/>
    <p:sldId id="263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81" r:id="rId20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23.9.2017.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866B4-2B4B-4378-A2EC-C18A83EDE4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47126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23.9.2017.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C700-BE55-4287-A70D-A43B5E00F39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395575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C700-BE55-4287-A70D-A43B5E00F394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23.9.2017.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786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3EC1C-69C4-4E12-A568-F05776D1DC65}" type="datetimeFigureOut">
              <a:rPr lang="hr-HR" smtClean="0"/>
              <a:pPr/>
              <a:t>22.9.2017.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7CC0-00E9-40B1-BE24-46C612D8EC8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Završetak terapije i prevencija povrata simptoma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                     Biljana </a:t>
            </a:r>
            <a:r>
              <a:rPr lang="hr-HR" dirty="0" err="1" smtClean="0"/>
              <a:t>Miščević</a:t>
            </a:r>
            <a:r>
              <a:rPr lang="hr-HR" dirty="0" smtClean="0"/>
              <a:t> </a:t>
            </a:r>
            <a:r>
              <a:rPr lang="hr-HR" dirty="0" err="1" smtClean="0"/>
              <a:t>Dejanović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nedostatke prorjeđivanja terapijskih seansi koje pacijenta treba preoblikovati (</a:t>
            </a:r>
            <a:r>
              <a:rPr lang="hr-HR" dirty="0" err="1" smtClean="0"/>
              <a:t>npr</a:t>
            </a:r>
            <a:r>
              <a:rPr lang="hr-HR" dirty="0" smtClean="0"/>
              <a:t>. nedostatak: </a:t>
            </a:r>
            <a:r>
              <a:rPr lang="hr-HR" i="1" dirty="0" smtClean="0"/>
              <a:t>„može mi ponovno biti loše”; </a:t>
            </a:r>
            <a:r>
              <a:rPr lang="hr-HR" dirty="0" smtClean="0"/>
              <a:t>preoblikovati u: </a:t>
            </a:r>
            <a:r>
              <a:rPr lang="hr-HR" i="1" dirty="0" smtClean="0"/>
              <a:t>„bolje da mi se pogoršanje dogodi dok sam još na terapiji da naučim kako se s time nositi”</a:t>
            </a:r>
            <a:r>
              <a:rPr lang="hr-HR" dirty="0" smtClean="0"/>
              <a:t>)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dirty="0" smtClean="0"/>
              <a:t>ukoliko se javi zabrinutost dobro je raditi na zapisu </a:t>
            </a:r>
            <a:r>
              <a:rPr lang="hr-HR" dirty="0" err="1" smtClean="0"/>
              <a:t>disfunkcionalnih</a:t>
            </a:r>
            <a:r>
              <a:rPr lang="hr-HR" dirty="0" smtClean="0"/>
              <a:t> misli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Kako se približava završetak , važno je izazvati pacijentove automatske misli o prestanku- neki će biti zadovoljni svojim napretkom, a neki će biti zabrinuti zbog </a:t>
            </a:r>
            <a:r>
              <a:rPr lang="hr-HR" dirty="0" err="1" smtClean="0"/>
              <a:t>relapsa</a:t>
            </a:r>
            <a:r>
              <a:rPr lang="hr-HR" dirty="0" smtClean="0"/>
              <a:t>, često žale što su završili svoj odnos s terapeutom.</a:t>
            </a:r>
          </a:p>
          <a:p>
            <a:r>
              <a:rPr lang="hr-HR" dirty="0" smtClean="0"/>
              <a:t>Često je poželjno izraziti svoje vlastite osjećaje, ponos u onome što su postigli u terapiji i da smatrate da su spremni da nastave dalje sami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PREGLED NAUČENOG U TIJEKU TERAPIJE</a:t>
            </a:r>
            <a:b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hr-HR" dirty="0" smtClean="0"/>
              <a:t>poticanje klijenta na čitanje i sređivanje svih terapijskih zabilješki</a:t>
            </a:r>
          </a:p>
          <a:p>
            <a:r>
              <a:rPr lang="hr-HR" dirty="0" smtClean="0"/>
              <a:t>zadati klijentu za domaću zadaću da napiše pregled svih važnih činjenica i vještina naučenih u terapiji  </a:t>
            </a:r>
            <a:endParaRPr lang="en-US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SAMOTERAPIJSKE SEANSE</a:t>
            </a:r>
            <a:b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 smtClean="0"/>
              <a:t>dobro ih je uvesti već u razdoblju prorjeđivanja terapijskih seansi kako bi terapeut mogao pomoći u procesu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 smtClean="0"/>
              <a:t>klijent može sa terapeutom pregledati Vodič za </a:t>
            </a:r>
            <a:r>
              <a:rPr lang="hr-HR" dirty="0" err="1" smtClean="0"/>
              <a:t>samoterapijsku</a:t>
            </a:r>
            <a:r>
              <a:rPr lang="hr-HR" dirty="0" smtClean="0"/>
              <a:t> seansu i prilagoditi ga </a:t>
            </a:r>
            <a:r>
              <a:rPr lang="hr-HR" dirty="0" err="1" smtClean="0"/>
              <a:t>klijentovim</a:t>
            </a:r>
            <a:r>
              <a:rPr lang="hr-HR" dirty="0" smtClean="0"/>
              <a:t> potrebama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i="1" dirty="0" smtClean="0"/>
              <a:t>prednosti: održavanje naučenih vještina,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 smtClean="0"/>
              <a:t>                     rješavanje problema prije nego postanu preveliki,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 smtClean="0"/>
              <a:t>                     smanjivanje mogućnosti povrata simptoma,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 smtClean="0"/>
              <a:t>                     obogaćivanje života,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 smtClean="0"/>
              <a:t>                     besplatno 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hr-H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PRIPREMA ZA MOGUĆA POGORŠANJA NAKON ZAVRŠETKA TERAPIJE</a:t>
            </a: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endParaRPr lang="hr-HR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 smtClean="0"/>
              <a:t>priprema započinje već u ranoj fazi terapije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 smtClean="0"/>
              <a:t>pri kraju terapije se rade kartice za suočavanje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 smtClean="0"/>
              <a:t>poželjno da klijent počinje samostalno rješavati probleme (ostaje mogućnost konzultacije s terapeutom ukoliko ne uspije sam riješiti problem)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DODATNE SEANSE (seanse ojačavanja)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planiraju se unaprijed, dolazak se razmatra kao preventivna mjera, čak i ako predstavlja napredak</a:t>
            </a:r>
          </a:p>
          <a:p>
            <a:r>
              <a:rPr lang="hr-HR" dirty="0" smtClean="0"/>
              <a:t>cilj je provjera pacijentovog stanja i održavanje napretka</a:t>
            </a:r>
          </a:p>
          <a:p>
            <a:r>
              <a:rPr lang="hr-HR" dirty="0" smtClean="0"/>
              <a:t>predviđaju se moguće poteškoća u budućnosti te se stvara plan suočavanja</a:t>
            </a:r>
          </a:p>
          <a:p>
            <a:r>
              <a:rPr lang="hr-HR" dirty="0" smtClean="0"/>
              <a:t>kada pacijenti znaju da su zakazani za „booster” sjednice nakon prestanka, njihova anksioznost o održavanju napretka obično se smanjuje</a:t>
            </a:r>
          </a:p>
          <a:p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3, 6 i 12 mjeseci nakon završetka terapije</a:t>
            </a:r>
          </a:p>
          <a:p>
            <a:r>
              <a:rPr lang="hr-HR" dirty="0" smtClean="0"/>
              <a:t>dobiva se povratna informacija kako se pacijent nosi sa teškoćama te zajedno klijent i terapeut procjenjuju može li se klijent nositi sa problemima na bolji način</a:t>
            </a:r>
          </a:p>
          <a:p>
            <a:r>
              <a:rPr lang="hr-HR" dirty="0" smtClean="0"/>
              <a:t>istražuju se novi ili stari neispunjeni ciljevi</a:t>
            </a:r>
          </a:p>
          <a:p>
            <a:r>
              <a:rPr lang="hr-HR" dirty="0" smtClean="0"/>
              <a:t>radi se evaluacija (i ukoliko je potrebno promjena) programa </a:t>
            </a:r>
            <a:r>
              <a:rPr lang="hr-HR" dirty="0" err="1" smtClean="0"/>
              <a:t>samoterapije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571500"/>
            <a:ext cx="8229600" cy="1143000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pri pripremi pacijenta za dodatne seanse terapeut može koristiti </a:t>
            </a:r>
            <a:r>
              <a:rPr lang="hr-HR" i="1" dirty="0" smtClean="0"/>
              <a:t>Vodič za dodatnu seansu</a:t>
            </a:r>
          </a:p>
          <a:p>
            <a:r>
              <a:rPr lang="hr-HR" dirty="0" smtClean="0"/>
              <a:t>kao i kod svake seanse, kod dodatne seanse se: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i="1" dirty="0" smtClean="0"/>
              <a:t>procjenjuje razina anksioznosti, depresije (ovisno o problemu)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i="1" dirty="0" smtClean="0"/>
              <a:t>sastavlja dnevni 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i="1" dirty="0" smtClean="0"/>
              <a:t>razgovara o problemu (procjena okidača, identifikacija i mijenjanje </a:t>
            </a:r>
            <a:r>
              <a:rPr lang="hr-HR" i="1" dirty="0" err="1" smtClean="0"/>
              <a:t>disfunkcionalnih</a:t>
            </a:r>
            <a:r>
              <a:rPr lang="hr-HR" i="1" dirty="0" smtClean="0"/>
              <a:t> misli, vjerovanja i ponašanja ukoliko postoje te ugovaranje druge dodatne seanse ukoliko je potrebno)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i="1" dirty="0" smtClean="0"/>
              <a:t>pomaže pacijentu u određivanju domaće zadaće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i="1" dirty="0" smtClean="0"/>
              <a:t>podsjetimo i potaknemo da koristi alate</a:t>
            </a:r>
            <a:r>
              <a:rPr lang="hr-HR" dirty="0" smtClean="0"/>
              <a:t>….</a:t>
            </a:r>
            <a:endParaRPr lang="hr-HR" i="1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Ukratko…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 prevenciji povrata simptoma radi se kroz cijelu terapiju</a:t>
            </a:r>
          </a:p>
          <a:p>
            <a:endParaRPr lang="hr-HR" dirty="0" smtClean="0"/>
          </a:p>
          <a:p>
            <a:r>
              <a:rPr lang="hr-HR" dirty="0" smtClean="0"/>
              <a:t>Problemima prorjeđivanja seansi i završavanja terapije pristupa se kombinacijom problem </a:t>
            </a:r>
            <a:r>
              <a:rPr lang="hr-HR" dirty="0" err="1" smtClean="0"/>
              <a:t>solving</a:t>
            </a:r>
            <a:r>
              <a:rPr lang="hr-HR" dirty="0" smtClean="0"/>
              <a:t>-a i opažanjem </a:t>
            </a:r>
            <a:r>
              <a:rPr lang="hr-HR" dirty="0" err="1" smtClean="0"/>
              <a:t>disfunksionalnih</a:t>
            </a:r>
            <a:r>
              <a:rPr lang="hr-HR" dirty="0" smtClean="0"/>
              <a:t> misli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4">
              <a:buNone/>
            </a:pPr>
            <a:endParaRPr lang="hr-HR" sz="4400" dirty="0" smtClean="0"/>
          </a:p>
          <a:p>
            <a:pPr lvl="4">
              <a:buNone/>
            </a:pPr>
            <a:endParaRPr lang="hr-HR" sz="4400"/>
          </a:p>
          <a:p>
            <a:pPr lvl="4">
              <a:buNone/>
            </a:pPr>
            <a:r>
              <a:rPr lang="hr-HR" sz="4400" smtClean="0"/>
              <a:t>Hvala </a:t>
            </a:r>
            <a:r>
              <a:rPr lang="hr-HR" sz="4400" dirty="0" smtClean="0"/>
              <a:t>na pažnji </a:t>
            </a:r>
            <a:r>
              <a:rPr lang="hr-HR" sz="4400" dirty="0" smtClean="0">
                <a:sym typeface="Wingdings" pitchFamily="2" charset="2"/>
              </a:rPr>
              <a:t></a:t>
            </a:r>
          </a:p>
          <a:p>
            <a:pPr lvl="4">
              <a:buNone/>
            </a:pPr>
            <a:endParaRPr lang="hr-HR" sz="4400" dirty="0">
              <a:sym typeface="Wingdings" pitchFamily="2" charset="2"/>
            </a:endParaRPr>
          </a:p>
          <a:p>
            <a:pPr lvl="4">
              <a:buNone/>
            </a:pPr>
            <a:endParaRPr lang="hr-HR" sz="4400" dirty="0" smtClean="0">
              <a:sym typeface="Wingdings" pitchFamily="2" charset="2"/>
            </a:endParaRPr>
          </a:p>
          <a:p>
            <a:pPr lvl="4">
              <a:buNone/>
            </a:pPr>
            <a:endParaRPr lang="hr-HR" sz="4400" dirty="0">
              <a:sym typeface="Wingdings" pitchFamily="2" charset="2"/>
            </a:endParaRPr>
          </a:p>
          <a:p>
            <a:pPr lvl="4">
              <a:buNone/>
            </a:pPr>
            <a:r>
              <a:rPr lang="hr-HR" sz="2800" dirty="0" smtClean="0">
                <a:sym typeface="Wingdings" pitchFamily="2" charset="2"/>
              </a:rPr>
              <a:t>                          b.dejanovic72@</a:t>
            </a:r>
            <a:r>
              <a:rPr lang="hr-HR" sz="2800" dirty="0" err="1" smtClean="0">
                <a:sym typeface="Wingdings" pitchFamily="2" charset="2"/>
              </a:rPr>
              <a:t>gmail.com</a:t>
            </a:r>
            <a:endParaRPr lang="hr-H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91264" cy="436910"/>
          </a:xfrm>
        </p:spPr>
        <p:txBody>
          <a:bodyPr>
            <a:normAutofit fontScale="90000"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/>
              <a:t/>
            </a:r>
            <a:br>
              <a:rPr lang="hr-HR" sz="3600" dirty="0"/>
            </a:br>
            <a:r>
              <a:rPr lang="hr-HR" sz="3600" dirty="0" smtClean="0"/>
              <a:t>Cilj KBT </a:t>
            </a:r>
            <a:r>
              <a:rPr lang="hr-HR" sz="3600" dirty="0" smtClean="0">
                <a:sym typeface="Wingdings" pitchFamily="2" charset="2"/>
              </a:rPr>
              <a:t> naučiti klijenta da bude sam svoj terapeut, a ne da od terapeuta traži rješavanje svojih problema</a:t>
            </a:r>
            <a:r>
              <a:rPr lang="hr-HR" dirty="0" smtClean="0">
                <a:sym typeface="Wingdings" pitchFamily="2" charset="2"/>
              </a:rPr>
              <a:t/>
            </a:r>
            <a:br>
              <a:rPr lang="hr-HR" dirty="0" smtClean="0">
                <a:sym typeface="Wingdings" pitchFamily="2" charset="2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2708920"/>
            <a:ext cx="8075240" cy="3417243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sym typeface="Wingdings" pitchFamily="2" charset="2"/>
              </a:rPr>
              <a:t>Seanse:  1 tjedno</a:t>
            </a:r>
          </a:p>
          <a:p>
            <a:pPr>
              <a:buNone/>
            </a:pPr>
            <a:r>
              <a:rPr lang="hr-HR" dirty="0" smtClean="0"/>
              <a:t>			1 u 2 tjedna</a:t>
            </a:r>
          </a:p>
          <a:p>
            <a:pPr>
              <a:buNone/>
            </a:pPr>
            <a:r>
              <a:rPr lang="hr-HR" dirty="0" smtClean="0"/>
              <a:t>			1 u 3-4 tjedna</a:t>
            </a:r>
          </a:p>
          <a:p>
            <a:pPr>
              <a:buNone/>
            </a:pPr>
            <a:r>
              <a:rPr lang="hr-HR" dirty="0" smtClean="0"/>
              <a:t>			nakon 3 mjeseca</a:t>
            </a:r>
          </a:p>
          <a:p>
            <a:pPr>
              <a:buNone/>
            </a:pPr>
            <a:r>
              <a:rPr lang="hr-HR" dirty="0" smtClean="0"/>
              <a:t>			nakon 6 mjeseci</a:t>
            </a:r>
          </a:p>
          <a:p>
            <a:pPr>
              <a:buNone/>
            </a:pPr>
            <a:r>
              <a:rPr lang="hr-HR" dirty="0" smtClean="0"/>
              <a:t>			nakon 12 mjeseci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Aktivnosti prilikom prve seanse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hr-HR" altLang="sr-Latn-RS" sz="2800" dirty="0" smtClean="0"/>
              <a:t>Već od prve seanse pacijenta se priprema za završetak terapije i educira za mogući povratak simptoma</a:t>
            </a:r>
          </a:p>
          <a:p>
            <a:pPr>
              <a:buNone/>
              <a:defRPr/>
            </a:pPr>
            <a:endParaRPr lang="hr-HR" altLang="sr-Latn-RS" sz="2800" dirty="0"/>
          </a:p>
          <a:p>
            <a:pPr>
              <a:buNone/>
              <a:defRPr/>
            </a:pPr>
            <a:r>
              <a:rPr lang="hr-HR" altLang="sr-Latn-RS" sz="2800" dirty="0" smtClean="0"/>
              <a:t>   - edukacija </a:t>
            </a:r>
            <a:r>
              <a:rPr lang="hr-HR" altLang="sr-Latn-RS" sz="2800" dirty="0"/>
              <a:t>o </a:t>
            </a:r>
          </a:p>
          <a:p>
            <a:pPr lvl="4">
              <a:defRPr/>
            </a:pPr>
            <a:r>
              <a:rPr lang="hr-HR" altLang="sr-Latn-RS" sz="2800" dirty="0"/>
              <a:t>problemima</a:t>
            </a:r>
          </a:p>
          <a:p>
            <a:pPr lvl="4">
              <a:defRPr/>
            </a:pPr>
            <a:r>
              <a:rPr lang="hr-HR" altLang="sr-Latn-RS" sz="2800" dirty="0"/>
              <a:t>načinu prevladavanja problema</a:t>
            </a:r>
          </a:p>
          <a:p>
            <a:pPr marL="1695450" lvl="4" indent="0">
              <a:buNone/>
              <a:defRPr/>
            </a:pPr>
            <a:endParaRPr lang="hr-HR" altLang="sr-Latn-RS" sz="2800" dirty="0"/>
          </a:p>
          <a:p>
            <a:pPr>
              <a:buNone/>
              <a:defRPr/>
            </a:pPr>
            <a:r>
              <a:rPr lang="hr-HR" altLang="sr-Latn-RS" sz="2800" dirty="0" smtClean="0"/>
              <a:t>   - rad </a:t>
            </a:r>
            <a:r>
              <a:rPr lang="hr-HR" altLang="sr-Latn-RS" sz="2800" dirty="0"/>
              <a:t>na očekivanjima klijenta o</a:t>
            </a:r>
          </a:p>
          <a:p>
            <a:pPr lvl="4">
              <a:defRPr/>
            </a:pPr>
            <a:r>
              <a:rPr lang="hr-HR" altLang="sr-Latn-RS" sz="2800" dirty="0"/>
              <a:t>trajanju terapije</a:t>
            </a:r>
          </a:p>
          <a:p>
            <a:pPr lvl="4">
              <a:defRPr/>
            </a:pPr>
            <a:r>
              <a:rPr lang="hr-HR" altLang="sr-Latn-RS" sz="2800" dirty="0"/>
              <a:t>tijeku napretka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Aktivnosti prilikom prve seanse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IDENTIFIKACIJA PACIJENTOVIH OČEKIVANJA OD TERAPIJE: </a:t>
            </a:r>
            <a:r>
              <a:rPr lang="hr-HR" dirty="0" smtClean="0"/>
              <a:t>(na koji način</a:t>
            </a:r>
            <a:r>
              <a:rPr lang="en-US" dirty="0" smtClean="0"/>
              <a:t> </a:t>
            </a:r>
            <a:r>
              <a:rPr lang="en-US" dirty="0" err="1" smtClean="0"/>
              <a:t>kl</a:t>
            </a:r>
            <a:r>
              <a:rPr lang="hr-HR" dirty="0" smtClean="0"/>
              <a:t>i</a:t>
            </a:r>
            <a:r>
              <a:rPr lang="en-US" dirty="0" err="1" smtClean="0"/>
              <a:t>jent</a:t>
            </a:r>
            <a:r>
              <a:rPr lang="hr-HR" dirty="0" smtClean="0"/>
              <a:t> očekuje da će mu biti bolje; koliko će vremena trebati za poboljšanje; vjeruje li da bi mu konstantno trebalo biti bolje bez mogućih pogoršanja)</a:t>
            </a:r>
          </a:p>
          <a:p>
            <a:endParaRPr lang="hr-H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5801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052736"/>
            <a:ext cx="8229600" cy="5390059"/>
          </a:xfrm>
        </p:spPr>
        <p:txBody>
          <a:bodyPr/>
          <a:lstStyle/>
          <a:p>
            <a:r>
              <a:rPr lang="hr-HR" sz="2800" dirty="0" smtClean="0"/>
              <a:t>VIZUALNA DEMONSTRACIJA CRTE NAPRETKA</a:t>
            </a:r>
          </a:p>
          <a:p>
            <a:pPr>
              <a:buFontTx/>
              <a:buChar char="-"/>
            </a:pPr>
            <a:r>
              <a:rPr lang="en-US" sz="2800" dirty="0" err="1" smtClean="0"/>
              <a:t>priprema</a:t>
            </a:r>
            <a:r>
              <a:rPr lang="hr-HR" sz="2800" dirty="0" smtClean="0"/>
              <a:t> pacijente da su povremena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</a:t>
            </a:r>
            <a:r>
              <a:rPr lang="hr-HR" sz="2800" dirty="0" smtClean="0"/>
              <a:t>pogoršanja normalna 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en-US" sz="2800" dirty="0" err="1" smtClean="0"/>
              <a:t>priprema</a:t>
            </a:r>
            <a:r>
              <a:rPr lang="en-US" sz="2800" dirty="0" smtClean="0"/>
              <a:t> </a:t>
            </a:r>
            <a:r>
              <a:rPr lang="en-US" sz="2800" dirty="0" err="1" smtClean="0"/>
              <a:t>pacijenta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p</a:t>
            </a:r>
            <a:r>
              <a:rPr lang="hr-HR" sz="2800" dirty="0" err="1" smtClean="0"/>
              <a:t>ovremena</a:t>
            </a:r>
            <a:r>
              <a:rPr lang="hr-HR" sz="2800" dirty="0" smtClean="0"/>
              <a:t>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</a:t>
            </a:r>
            <a:r>
              <a:rPr lang="hr-HR" sz="2800" dirty="0" smtClean="0"/>
              <a:t>pogoršanja moguća i nakon prestanka terapije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800" dirty="0" smtClean="0"/>
              <a:t>pacijent će manje bit sklon </a:t>
            </a:r>
            <a:r>
              <a:rPr lang="hr-HR" sz="2800" dirty="0" err="1" smtClean="0"/>
              <a:t>katastrofiziranju</a:t>
            </a:r>
            <a:endParaRPr lang="en-US" sz="2800" dirty="0" smtClean="0"/>
          </a:p>
          <a:p>
            <a:endParaRPr lang="hr-HR" dirty="0"/>
          </a:p>
        </p:txBody>
      </p:sp>
      <p:sp>
        <p:nvSpPr>
          <p:cNvPr id="4" name="Freeform: Shape 19"/>
          <p:cNvSpPr/>
          <p:nvPr/>
        </p:nvSpPr>
        <p:spPr>
          <a:xfrm>
            <a:off x="6012160" y="4509120"/>
            <a:ext cx="1800200" cy="1224136"/>
          </a:xfrm>
          <a:custGeom>
            <a:avLst/>
            <a:gdLst>
              <a:gd name="connsiteX0" fmla="*/ 0 w 1811216"/>
              <a:gd name="connsiteY0" fmla="*/ 967154 h 1063869"/>
              <a:gd name="connsiteX1" fmla="*/ 43962 w 1811216"/>
              <a:gd name="connsiteY1" fmla="*/ 958362 h 1063869"/>
              <a:gd name="connsiteX2" fmla="*/ 70339 w 1811216"/>
              <a:gd name="connsiteY2" fmla="*/ 967154 h 1063869"/>
              <a:gd name="connsiteX3" fmla="*/ 114300 w 1811216"/>
              <a:gd name="connsiteY3" fmla="*/ 975946 h 1063869"/>
              <a:gd name="connsiteX4" fmla="*/ 140677 w 1811216"/>
              <a:gd name="connsiteY4" fmla="*/ 984739 h 1063869"/>
              <a:gd name="connsiteX5" fmla="*/ 211016 w 1811216"/>
              <a:gd name="connsiteY5" fmla="*/ 993531 h 1063869"/>
              <a:gd name="connsiteX6" fmla="*/ 263770 w 1811216"/>
              <a:gd name="connsiteY6" fmla="*/ 1011115 h 1063869"/>
              <a:gd name="connsiteX7" fmla="*/ 325316 w 1811216"/>
              <a:gd name="connsiteY7" fmla="*/ 1055077 h 1063869"/>
              <a:gd name="connsiteX8" fmla="*/ 378070 w 1811216"/>
              <a:gd name="connsiteY8" fmla="*/ 1063869 h 1063869"/>
              <a:gd name="connsiteX9" fmla="*/ 430823 w 1811216"/>
              <a:gd name="connsiteY9" fmla="*/ 1055077 h 1063869"/>
              <a:gd name="connsiteX10" fmla="*/ 474785 w 1811216"/>
              <a:gd name="connsiteY10" fmla="*/ 1011115 h 1063869"/>
              <a:gd name="connsiteX11" fmla="*/ 492370 w 1811216"/>
              <a:gd name="connsiteY11" fmla="*/ 975946 h 1063869"/>
              <a:gd name="connsiteX12" fmla="*/ 501162 w 1811216"/>
              <a:gd name="connsiteY12" fmla="*/ 940777 h 1063869"/>
              <a:gd name="connsiteX13" fmla="*/ 553916 w 1811216"/>
              <a:gd name="connsiteY13" fmla="*/ 888023 h 1063869"/>
              <a:gd name="connsiteX14" fmla="*/ 571500 w 1811216"/>
              <a:gd name="connsiteY14" fmla="*/ 861646 h 1063869"/>
              <a:gd name="connsiteX15" fmla="*/ 624254 w 1811216"/>
              <a:gd name="connsiteY15" fmla="*/ 817685 h 1063869"/>
              <a:gd name="connsiteX16" fmla="*/ 659423 w 1811216"/>
              <a:gd name="connsiteY16" fmla="*/ 800100 h 1063869"/>
              <a:gd name="connsiteX17" fmla="*/ 703385 w 1811216"/>
              <a:gd name="connsiteY17" fmla="*/ 764931 h 1063869"/>
              <a:gd name="connsiteX18" fmla="*/ 729762 w 1811216"/>
              <a:gd name="connsiteY18" fmla="*/ 773723 h 1063869"/>
              <a:gd name="connsiteX19" fmla="*/ 756139 w 1811216"/>
              <a:gd name="connsiteY19" fmla="*/ 791308 h 1063869"/>
              <a:gd name="connsiteX20" fmla="*/ 782516 w 1811216"/>
              <a:gd name="connsiteY20" fmla="*/ 800100 h 1063869"/>
              <a:gd name="connsiteX21" fmla="*/ 800100 w 1811216"/>
              <a:gd name="connsiteY21" fmla="*/ 826477 h 1063869"/>
              <a:gd name="connsiteX22" fmla="*/ 826477 w 1811216"/>
              <a:gd name="connsiteY22" fmla="*/ 844062 h 1063869"/>
              <a:gd name="connsiteX23" fmla="*/ 896816 w 1811216"/>
              <a:gd name="connsiteY23" fmla="*/ 817685 h 1063869"/>
              <a:gd name="connsiteX24" fmla="*/ 923193 w 1811216"/>
              <a:gd name="connsiteY24" fmla="*/ 764931 h 1063869"/>
              <a:gd name="connsiteX25" fmla="*/ 958362 w 1811216"/>
              <a:gd name="connsiteY25" fmla="*/ 694592 h 1063869"/>
              <a:gd name="connsiteX26" fmla="*/ 967154 w 1811216"/>
              <a:gd name="connsiteY26" fmla="*/ 668215 h 1063869"/>
              <a:gd name="connsiteX27" fmla="*/ 1002323 w 1811216"/>
              <a:gd name="connsiteY27" fmla="*/ 659423 h 1063869"/>
              <a:gd name="connsiteX28" fmla="*/ 1028700 w 1811216"/>
              <a:gd name="connsiteY28" fmla="*/ 641839 h 1063869"/>
              <a:gd name="connsiteX29" fmla="*/ 1090247 w 1811216"/>
              <a:gd name="connsiteY29" fmla="*/ 650631 h 1063869"/>
              <a:gd name="connsiteX30" fmla="*/ 1134208 w 1811216"/>
              <a:gd name="connsiteY30" fmla="*/ 712177 h 1063869"/>
              <a:gd name="connsiteX31" fmla="*/ 1160585 w 1811216"/>
              <a:gd name="connsiteY31" fmla="*/ 764931 h 1063869"/>
              <a:gd name="connsiteX32" fmla="*/ 1169377 w 1811216"/>
              <a:gd name="connsiteY32" fmla="*/ 791308 h 1063869"/>
              <a:gd name="connsiteX33" fmla="*/ 1186962 w 1811216"/>
              <a:gd name="connsiteY33" fmla="*/ 817685 h 1063869"/>
              <a:gd name="connsiteX34" fmla="*/ 1204547 w 1811216"/>
              <a:gd name="connsiteY34" fmla="*/ 852854 h 1063869"/>
              <a:gd name="connsiteX35" fmla="*/ 1239716 w 1811216"/>
              <a:gd name="connsiteY35" fmla="*/ 914400 h 1063869"/>
              <a:gd name="connsiteX36" fmla="*/ 1266093 w 1811216"/>
              <a:gd name="connsiteY36" fmla="*/ 923192 h 1063869"/>
              <a:gd name="connsiteX37" fmla="*/ 1292470 w 1811216"/>
              <a:gd name="connsiteY37" fmla="*/ 888023 h 1063869"/>
              <a:gd name="connsiteX38" fmla="*/ 1301262 w 1811216"/>
              <a:gd name="connsiteY38" fmla="*/ 835269 h 1063869"/>
              <a:gd name="connsiteX39" fmla="*/ 1310054 w 1811216"/>
              <a:gd name="connsiteY39" fmla="*/ 791308 h 1063869"/>
              <a:gd name="connsiteX40" fmla="*/ 1318847 w 1811216"/>
              <a:gd name="connsiteY40" fmla="*/ 738554 h 1063869"/>
              <a:gd name="connsiteX41" fmla="*/ 1327639 w 1811216"/>
              <a:gd name="connsiteY41" fmla="*/ 712177 h 1063869"/>
              <a:gd name="connsiteX42" fmla="*/ 1345223 w 1811216"/>
              <a:gd name="connsiteY42" fmla="*/ 615462 h 1063869"/>
              <a:gd name="connsiteX43" fmla="*/ 1362808 w 1811216"/>
              <a:gd name="connsiteY43" fmla="*/ 545123 h 1063869"/>
              <a:gd name="connsiteX44" fmla="*/ 1397977 w 1811216"/>
              <a:gd name="connsiteY44" fmla="*/ 492369 h 1063869"/>
              <a:gd name="connsiteX45" fmla="*/ 1441939 w 1811216"/>
              <a:gd name="connsiteY45" fmla="*/ 430823 h 1063869"/>
              <a:gd name="connsiteX46" fmla="*/ 1468316 w 1811216"/>
              <a:gd name="connsiteY46" fmla="*/ 404446 h 1063869"/>
              <a:gd name="connsiteX47" fmla="*/ 1485900 w 1811216"/>
              <a:gd name="connsiteY47" fmla="*/ 342900 h 1063869"/>
              <a:gd name="connsiteX48" fmla="*/ 1494693 w 1811216"/>
              <a:gd name="connsiteY48" fmla="*/ 307731 h 1063869"/>
              <a:gd name="connsiteX49" fmla="*/ 1503485 w 1811216"/>
              <a:gd name="connsiteY49" fmla="*/ 281354 h 1063869"/>
              <a:gd name="connsiteX50" fmla="*/ 1529862 w 1811216"/>
              <a:gd name="connsiteY50" fmla="*/ 219808 h 1063869"/>
              <a:gd name="connsiteX51" fmla="*/ 1591408 w 1811216"/>
              <a:gd name="connsiteY51" fmla="*/ 175846 h 1063869"/>
              <a:gd name="connsiteX52" fmla="*/ 1644162 w 1811216"/>
              <a:gd name="connsiteY52" fmla="*/ 140677 h 1063869"/>
              <a:gd name="connsiteX53" fmla="*/ 1661747 w 1811216"/>
              <a:gd name="connsiteY53" fmla="*/ 167054 h 1063869"/>
              <a:gd name="connsiteX54" fmla="*/ 1705708 w 1811216"/>
              <a:gd name="connsiteY54" fmla="*/ 131885 h 1063869"/>
              <a:gd name="connsiteX55" fmla="*/ 1723293 w 1811216"/>
              <a:gd name="connsiteY55" fmla="*/ 79131 h 1063869"/>
              <a:gd name="connsiteX56" fmla="*/ 1740877 w 1811216"/>
              <a:gd name="connsiteY56" fmla="*/ 52754 h 1063869"/>
              <a:gd name="connsiteX57" fmla="*/ 1793631 w 1811216"/>
              <a:gd name="connsiteY57" fmla="*/ 8792 h 1063869"/>
              <a:gd name="connsiteX58" fmla="*/ 1811216 w 1811216"/>
              <a:gd name="connsiteY58" fmla="*/ 0 h 1063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811216" h="1063869">
                <a:moveTo>
                  <a:pt x="0" y="967154"/>
                </a:moveTo>
                <a:cubicBezTo>
                  <a:pt x="14654" y="964223"/>
                  <a:pt x="29018" y="958362"/>
                  <a:pt x="43962" y="958362"/>
                </a:cubicBezTo>
                <a:cubicBezTo>
                  <a:pt x="53230" y="958362"/>
                  <a:pt x="61348" y="964906"/>
                  <a:pt x="70339" y="967154"/>
                </a:cubicBezTo>
                <a:cubicBezTo>
                  <a:pt x="84837" y="970778"/>
                  <a:pt x="99802" y="972321"/>
                  <a:pt x="114300" y="975946"/>
                </a:cubicBezTo>
                <a:cubicBezTo>
                  <a:pt x="123291" y="978194"/>
                  <a:pt x="131558" y="983081"/>
                  <a:pt x="140677" y="984739"/>
                </a:cubicBezTo>
                <a:cubicBezTo>
                  <a:pt x="163925" y="988966"/>
                  <a:pt x="187570" y="990600"/>
                  <a:pt x="211016" y="993531"/>
                </a:cubicBezTo>
                <a:cubicBezTo>
                  <a:pt x="228601" y="999392"/>
                  <a:pt x="248941" y="999993"/>
                  <a:pt x="263770" y="1011115"/>
                </a:cubicBezTo>
                <a:cubicBezTo>
                  <a:pt x="264603" y="1011740"/>
                  <a:pt x="317603" y="1052506"/>
                  <a:pt x="325316" y="1055077"/>
                </a:cubicBezTo>
                <a:cubicBezTo>
                  <a:pt x="342228" y="1060714"/>
                  <a:pt x="360485" y="1060938"/>
                  <a:pt x="378070" y="1063869"/>
                </a:cubicBezTo>
                <a:cubicBezTo>
                  <a:pt x="395654" y="1060938"/>
                  <a:pt x="413911" y="1060714"/>
                  <a:pt x="430823" y="1055077"/>
                </a:cubicBezTo>
                <a:cubicBezTo>
                  <a:pt x="453579" y="1047492"/>
                  <a:pt x="463752" y="1030423"/>
                  <a:pt x="474785" y="1011115"/>
                </a:cubicBezTo>
                <a:cubicBezTo>
                  <a:pt x="481288" y="999735"/>
                  <a:pt x="486508" y="987669"/>
                  <a:pt x="492370" y="975946"/>
                </a:cubicBezTo>
                <a:cubicBezTo>
                  <a:pt x="495301" y="964223"/>
                  <a:pt x="495758" y="951585"/>
                  <a:pt x="501162" y="940777"/>
                </a:cubicBezTo>
                <a:cubicBezTo>
                  <a:pt x="517520" y="908061"/>
                  <a:pt x="527143" y="905872"/>
                  <a:pt x="553916" y="888023"/>
                </a:cubicBezTo>
                <a:cubicBezTo>
                  <a:pt x="559777" y="879231"/>
                  <a:pt x="564735" y="869764"/>
                  <a:pt x="571500" y="861646"/>
                </a:cubicBezTo>
                <a:cubicBezTo>
                  <a:pt x="588033" y="841806"/>
                  <a:pt x="602247" y="830260"/>
                  <a:pt x="624254" y="817685"/>
                </a:cubicBezTo>
                <a:cubicBezTo>
                  <a:pt x="635634" y="811182"/>
                  <a:pt x="647700" y="805962"/>
                  <a:pt x="659423" y="800100"/>
                </a:cubicBezTo>
                <a:cubicBezTo>
                  <a:pt x="672926" y="779846"/>
                  <a:pt x="675072" y="764931"/>
                  <a:pt x="703385" y="764931"/>
                </a:cubicBezTo>
                <a:cubicBezTo>
                  <a:pt x="712653" y="764931"/>
                  <a:pt x="720970" y="770792"/>
                  <a:pt x="729762" y="773723"/>
                </a:cubicBezTo>
                <a:cubicBezTo>
                  <a:pt x="738554" y="779585"/>
                  <a:pt x="746687" y="786582"/>
                  <a:pt x="756139" y="791308"/>
                </a:cubicBezTo>
                <a:cubicBezTo>
                  <a:pt x="764428" y="795453"/>
                  <a:pt x="775279" y="794310"/>
                  <a:pt x="782516" y="800100"/>
                </a:cubicBezTo>
                <a:cubicBezTo>
                  <a:pt x="790767" y="806701"/>
                  <a:pt x="792628" y="819005"/>
                  <a:pt x="800100" y="826477"/>
                </a:cubicBezTo>
                <a:cubicBezTo>
                  <a:pt x="807572" y="833949"/>
                  <a:pt x="817685" y="838200"/>
                  <a:pt x="826477" y="844062"/>
                </a:cubicBezTo>
                <a:cubicBezTo>
                  <a:pt x="850137" y="838147"/>
                  <a:pt x="877113" y="834104"/>
                  <a:pt x="896816" y="817685"/>
                </a:cubicBezTo>
                <a:cubicBezTo>
                  <a:pt x="916551" y="801239"/>
                  <a:pt x="913680" y="785859"/>
                  <a:pt x="923193" y="764931"/>
                </a:cubicBezTo>
                <a:cubicBezTo>
                  <a:pt x="934040" y="741067"/>
                  <a:pt x="950073" y="719461"/>
                  <a:pt x="958362" y="694592"/>
                </a:cubicBezTo>
                <a:cubicBezTo>
                  <a:pt x="961293" y="685800"/>
                  <a:pt x="959917" y="674005"/>
                  <a:pt x="967154" y="668215"/>
                </a:cubicBezTo>
                <a:cubicBezTo>
                  <a:pt x="976590" y="660666"/>
                  <a:pt x="990600" y="662354"/>
                  <a:pt x="1002323" y="659423"/>
                </a:cubicBezTo>
                <a:cubicBezTo>
                  <a:pt x="1011115" y="653562"/>
                  <a:pt x="1018185" y="642890"/>
                  <a:pt x="1028700" y="641839"/>
                </a:cubicBezTo>
                <a:cubicBezTo>
                  <a:pt x="1049321" y="639777"/>
                  <a:pt x="1071711" y="641363"/>
                  <a:pt x="1090247" y="650631"/>
                </a:cubicBezTo>
                <a:cubicBezTo>
                  <a:pt x="1095698" y="653356"/>
                  <a:pt x="1128156" y="703100"/>
                  <a:pt x="1134208" y="712177"/>
                </a:cubicBezTo>
                <a:cubicBezTo>
                  <a:pt x="1156307" y="778476"/>
                  <a:pt x="1126497" y="696754"/>
                  <a:pt x="1160585" y="764931"/>
                </a:cubicBezTo>
                <a:cubicBezTo>
                  <a:pt x="1164730" y="773220"/>
                  <a:pt x="1165232" y="783019"/>
                  <a:pt x="1169377" y="791308"/>
                </a:cubicBezTo>
                <a:cubicBezTo>
                  <a:pt x="1174103" y="800760"/>
                  <a:pt x="1181719" y="808510"/>
                  <a:pt x="1186962" y="817685"/>
                </a:cubicBezTo>
                <a:cubicBezTo>
                  <a:pt x="1193465" y="829065"/>
                  <a:pt x="1199384" y="840807"/>
                  <a:pt x="1204547" y="852854"/>
                </a:cubicBezTo>
                <a:cubicBezTo>
                  <a:pt x="1217208" y="882396"/>
                  <a:pt x="1208988" y="888793"/>
                  <a:pt x="1239716" y="914400"/>
                </a:cubicBezTo>
                <a:cubicBezTo>
                  <a:pt x="1246836" y="920333"/>
                  <a:pt x="1257301" y="920261"/>
                  <a:pt x="1266093" y="923192"/>
                </a:cubicBezTo>
                <a:cubicBezTo>
                  <a:pt x="1274885" y="911469"/>
                  <a:pt x="1287028" y="901629"/>
                  <a:pt x="1292470" y="888023"/>
                </a:cubicBezTo>
                <a:cubicBezTo>
                  <a:pt x="1299091" y="871471"/>
                  <a:pt x="1298073" y="852809"/>
                  <a:pt x="1301262" y="835269"/>
                </a:cubicBezTo>
                <a:cubicBezTo>
                  <a:pt x="1303935" y="820566"/>
                  <a:pt x="1307381" y="806011"/>
                  <a:pt x="1310054" y="791308"/>
                </a:cubicBezTo>
                <a:cubicBezTo>
                  <a:pt x="1313243" y="773768"/>
                  <a:pt x="1314980" y="755957"/>
                  <a:pt x="1318847" y="738554"/>
                </a:cubicBezTo>
                <a:cubicBezTo>
                  <a:pt x="1320858" y="729507"/>
                  <a:pt x="1325697" y="721239"/>
                  <a:pt x="1327639" y="712177"/>
                </a:cubicBezTo>
                <a:cubicBezTo>
                  <a:pt x="1334504" y="680137"/>
                  <a:pt x="1338473" y="647526"/>
                  <a:pt x="1345223" y="615462"/>
                </a:cubicBezTo>
                <a:cubicBezTo>
                  <a:pt x="1350202" y="591812"/>
                  <a:pt x="1349402" y="565232"/>
                  <a:pt x="1362808" y="545123"/>
                </a:cubicBezTo>
                <a:lnTo>
                  <a:pt x="1397977" y="492369"/>
                </a:lnTo>
                <a:cubicBezTo>
                  <a:pt x="1411893" y="471496"/>
                  <a:pt x="1425582" y="449906"/>
                  <a:pt x="1441939" y="430823"/>
                </a:cubicBezTo>
                <a:cubicBezTo>
                  <a:pt x="1450031" y="421382"/>
                  <a:pt x="1459524" y="413238"/>
                  <a:pt x="1468316" y="404446"/>
                </a:cubicBezTo>
                <a:cubicBezTo>
                  <a:pt x="1495788" y="294555"/>
                  <a:pt x="1460684" y="431154"/>
                  <a:pt x="1485900" y="342900"/>
                </a:cubicBezTo>
                <a:cubicBezTo>
                  <a:pt x="1489220" y="331281"/>
                  <a:pt x="1491373" y="319350"/>
                  <a:pt x="1494693" y="307731"/>
                </a:cubicBezTo>
                <a:cubicBezTo>
                  <a:pt x="1497239" y="298820"/>
                  <a:pt x="1500939" y="290265"/>
                  <a:pt x="1503485" y="281354"/>
                </a:cubicBezTo>
                <a:cubicBezTo>
                  <a:pt x="1513686" y="245650"/>
                  <a:pt x="1506583" y="247742"/>
                  <a:pt x="1529862" y="219808"/>
                </a:cubicBezTo>
                <a:cubicBezTo>
                  <a:pt x="1560944" y="182510"/>
                  <a:pt x="1549927" y="200735"/>
                  <a:pt x="1591408" y="175846"/>
                </a:cubicBezTo>
                <a:cubicBezTo>
                  <a:pt x="1609530" y="164973"/>
                  <a:pt x="1644162" y="140677"/>
                  <a:pt x="1644162" y="140677"/>
                </a:cubicBezTo>
                <a:cubicBezTo>
                  <a:pt x="1650024" y="149469"/>
                  <a:pt x="1651936" y="163129"/>
                  <a:pt x="1661747" y="167054"/>
                </a:cubicBezTo>
                <a:cubicBezTo>
                  <a:pt x="1684098" y="175995"/>
                  <a:pt x="1699002" y="141944"/>
                  <a:pt x="1705708" y="131885"/>
                </a:cubicBezTo>
                <a:cubicBezTo>
                  <a:pt x="1711570" y="114300"/>
                  <a:pt x="1713011" y="94554"/>
                  <a:pt x="1723293" y="79131"/>
                </a:cubicBezTo>
                <a:cubicBezTo>
                  <a:pt x="1729154" y="70339"/>
                  <a:pt x="1734112" y="60872"/>
                  <a:pt x="1740877" y="52754"/>
                </a:cubicBezTo>
                <a:cubicBezTo>
                  <a:pt x="1758640" y="31438"/>
                  <a:pt x="1770579" y="22623"/>
                  <a:pt x="1793631" y="8792"/>
                </a:cubicBezTo>
                <a:cubicBezTo>
                  <a:pt x="1799251" y="5420"/>
                  <a:pt x="1805354" y="2931"/>
                  <a:pt x="1811216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11"/>
          <p:cNvCxnSpPr/>
          <p:nvPr/>
        </p:nvCxnSpPr>
        <p:spPr>
          <a:xfrm>
            <a:off x="6012160" y="5949280"/>
            <a:ext cx="20162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6"/>
          <p:cNvCxnSpPr/>
          <p:nvPr/>
        </p:nvCxnSpPr>
        <p:spPr>
          <a:xfrm flipH="1" flipV="1">
            <a:off x="6012160" y="4581128"/>
            <a:ext cx="8792" cy="1372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AKTIVNOSTI U TIJEKU TERAPIJE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PRIDAVANJE ZASLUGE ZA NAPREDAK PACIJENTU</a:t>
            </a:r>
          </a:p>
          <a:p>
            <a:pPr>
              <a:buFontTx/>
              <a:buChar char="-"/>
            </a:pPr>
            <a:r>
              <a:rPr lang="hr-HR" dirty="0" smtClean="0"/>
              <a:t>pojačava osjećaj </a:t>
            </a:r>
            <a:r>
              <a:rPr lang="hr-HR" dirty="0" err="1" smtClean="0"/>
              <a:t>samoefikasnosti</a:t>
            </a: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važno u prevenciji povrata simptoma</a:t>
            </a:r>
          </a:p>
          <a:p>
            <a:pPr>
              <a:buFontTx/>
              <a:buChar char="-"/>
            </a:pPr>
            <a:r>
              <a:rPr lang="hr-HR" dirty="0" smtClean="0"/>
              <a:t>ukoliko pacijent ustraje u vjerovanju da ne zaslužuje nikakve zasluge treba poraditi na bazičnom vjerovanju (”</a:t>
            </a:r>
            <a:r>
              <a:rPr lang="hr-HR" i="1" dirty="0" smtClean="0"/>
              <a:t>što za Vas znači kada Vas pokušavam pohvaliti</a:t>
            </a:r>
            <a:r>
              <a:rPr lang="hr-HR" dirty="0" smtClean="0"/>
              <a:t>”)</a:t>
            </a:r>
          </a:p>
          <a:p>
            <a:pPr>
              <a:buFontTx/>
              <a:buChar char="-"/>
            </a:pPr>
            <a:r>
              <a:rPr lang="hr-HR" altLang="sr-Latn-RS" dirty="0" smtClean="0"/>
              <a:t> osvijestiti napretke za koje su zaslužni, naglasiti njegov trud</a:t>
            </a:r>
            <a:endParaRPr lang="hr-HR" dirty="0" smtClean="0"/>
          </a:p>
          <a:p>
            <a:pPr>
              <a:buFontTx/>
              <a:buChar char="-"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Uobičajene tehnike i alati koji se mogu koristiti tijekom i nakon terapije uključuju sljedeće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Rastavljanje problema na manje dijelove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Generiranje alternativnih rješenja 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Identificiranje, testiranje i odgovaranje na automatske misli i vjerovanja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Obrazac za bilježenje automatskih misli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Praćenje, bilježenje i planiranje aktivnosti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Tehnike relaksacije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Korištenje tehnika distrakcije i </a:t>
            </a:r>
            <a:r>
              <a:rPr lang="hr-HR" dirty="0" err="1" smtClean="0"/>
              <a:t>refokusiranja</a:t>
            </a:r>
            <a:endParaRPr lang="hr-HR" dirty="0" smtClean="0"/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Hijerarhija teških zadataka</a:t>
            </a:r>
          </a:p>
          <a:p>
            <a:pPr marL="514350" indent="-514350">
              <a:buFont typeface="Verdana" pitchFamily="34" charset="0"/>
              <a:buAutoNum type="arabicPeriod"/>
            </a:pPr>
            <a:r>
              <a:rPr lang="hr-HR" dirty="0" smtClean="0"/>
              <a:t>Pisanje pozitivnih izjava o sebi</a:t>
            </a:r>
          </a:p>
          <a:p>
            <a:pPr marL="514350" lvl="0" indent="-514350">
              <a:buFont typeface="Verdana" pitchFamily="34" charset="0"/>
              <a:buAutoNum type="arabicPeriod"/>
            </a:pPr>
            <a:r>
              <a:rPr lang="hr-HR" dirty="0" smtClean="0"/>
              <a:t>Identificiranje prednosti i nedostataka  (misli, vjerovanja, ponašanja ili izbora koje imamo u donošenju odluka)</a:t>
            </a:r>
          </a:p>
          <a:p>
            <a:endParaRPr lang="hr-H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dirty="0"/>
              <a:t>AKTIVNOSTI U TIJEKU TERAPIJE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hr-HR" sz="3600" dirty="0" smtClean="0"/>
              <a:t>PRIPREMA ZA MOGUĆA POGORŠANJA TIJEKOM TERAPIJE</a:t>
            </a: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hr-HR" dirty="0" smtClean="0"/>
              <a:t>čim se pacijent počne osjećati bolje, terapeut ga počinje pripremati za moguća pogoršanja</a:t>
            </a:r>
          </a:p>
          <a:p>
            <a:pPr>
              <a:buFontTx/>
              <a:buChar char="-"/>
            </a:pPr>
            <a:r>
              <a:rPr lang="hr-HR" dirty="0" smtClean="0"/>
              <a:t>tehnike koje mogu pomoći u izbjegavanju negativnih spoznaja: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 zamišljanje što će pacijentu prolaziti kroz glavu prilikom pogoršanja  (</a:t>
            </a:r>
            <a:r>
              <a:rPr lang="hr-HR" dirty="0" err="1" smtClean="0"/>
              <a:t>npr</a:t>
            </a:r>
            <a:r>
              <a:rPr lang="hr-HR" dirty="0" smtClean="0"/>
              <a:t>. ”predodređen sam na vječnu depresiju”, ”znači da mi niti nije bilo bolje”)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 iznijeti predodžbu sebe u pogoršanju (</a:t>
            </a:r>
            <a:r>
              <a:rPr lang="hr-HR" dirty="0" err="1" smtClean="0"/>
              <a:t>npr</a:t>
            </a:r>
            <a:r>
              <a:rPr lang="hr-HR" dirty="0" smtClean="0"/>
              <a:t>. ” uplašeno sjedim u kutu kreveta”)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 kartice za suočavanje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 grafički prikaz napretka u terapiji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 zapis </a:t>
            </a:r>
            <a:r>
              <a:rPr lang="hr-HR" dirty="0" err="1" smtClean="0"/>
              <a:t>disfunkcionalni</a:t>
            </a:r>
            <a:r>
              <a:rPr lang="hr-HR" dirty="0" smtClean="0"/>
              <a:t> misli (ZDM)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AKTIVNOSTI NEPOSREDNO PRED ZAVRŠETAK TERAPIJE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ODGOVARANJE NA ZABRINUTOST GLEDE SMANJIVANJA SEANSI</a:t>
            </a:r>
          </a:p>
          <a:p>
            <a:pPr>
              <a:buNone/>
            </a:pPr>
            <a:r>
              <a:rPr lang="hr-HR" sz="2800" dirty="0" smtClean="0"/>
              <a:t>-   prorjeđivanje seansi klijentu treba predstaviti kao eksperiment</a:t>
            </a:r>
            <a:endParaRPr lang="hr-H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Rockwell" panose="02060603020205020403" pitchFamily="18" charset="0"/>
              <a:buChar char="-"/>
            </a:pPr>
            <a:r>
              <a:rPr lang="hr-HR" sz="2800" dirty="0" smtClean="0"/>
              <a:t>treba započeti pripremu nekoliko tjedana prije završetka terapije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800" dirty="0" smtClean="0"/>
              <a:t> kod anksioznih pacijenata dobro je navesti: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800" dirty="0" smtClean="0"/>
              <a:t>prednosti prorjeđivanja terapijskih seansi (kad pacijent nije u stanju uvidjeti prednosti pomaže </a:t>
            </a:r>
            <a:r>
              <a:rPr lang="hr-HR" sz="2800" dirty="0" err="1" smtClean="0"/>
              <a:t>sokratovski</a:t>
            </a:r>
            <a:r>
              <a:rPr lang="hr-HR" sz="2800" dirty="0" smtClean="0"/>
              <a:t> dijalog)</a:t>
            </a:r>
          </a:p>
          <a:p>
            <a:pPr>
              <a:buNone/>
            </a:pPr>
            <a:endParaRPr lang="hr-HR" sz="2800" dirty="0" smtClean="0"/>
          </a:p>
          <a:p>
            <a:pPr>
              <a:buNone/>
            </a:pPr>
            <a:endParaRPr lang="hr-H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882</Words>
  <Application>Microsoft Office PowerPoint</Application>
  <PresentationFormat>On-screen Show (4:3)</PresentationFormat>
  <Paragraphs>111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tema</vt:lpstr>
      <vt:lpstr>Završetak terapije i prevencija povrata simptoma</vt:lpstr>
      <vt:lpstr>  Cilj KBT  naučiti klijenta da bude sam svoj terapeut, a ne da od terapeuta traži rješavanje svojih problema </vt:lpstr>
      <vt:lpstr>Aktivnosti prilikom prve seanse</vt:lpstr>
      <vt:lpstr>Aktivnosti prilikom prve seanse</vt:lpstr>
      <vt:lpstr>PowerPoint Presentation</vt:lpstr>
      <vt:lpstr>AKTIVNOSTI U TIJEKU TERAPIJE</vt:lpstr>
      <vt:lpstr>AKTIVNOSTI U TIJEKU TERAPIJE</vt:lpstr>
      <vt:lpstr>PRIPREMA ZA MOGUĆA POGORŠANJA TIJEKOM TERAPIJE </vt:lpstr>
      <vt:lpstr>AKTIVNOSTI NEPOSREDNO PRED ZAVRŠETAK TERAPIJE</vt:lpstr>
      <vt:lpstr>PowerPoint Presentation</vt:lpstr>
      <vt:lpstr>PowerPoint Presentation</vt:lpstr>
      <vt:lpstr>PREGLED NAUČENOG U TIJEKU TERAPIJE  </vt:lpstr>
      <vt:lpstr>SAMOTERAPIJSKE SEANSE </vt:lpstr>
      <vt:lpstr>PRIPREMA ZA MOGUĆA POGORŠANJA NAKON ZAVRŠETKA TERAPIJE </vt:lpstr>
      <vt:lpstr>DODATNE SEANSE (seanse ojačavanja)</vt:lpstr>
      <vt:lpstr>PowerPoint Presentation</vt:lpstr>
      <vt:lpstr>PowerPoint Presentation</vt:lpstr>
      <vt:lpstr>Ukratko…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Biljana Dejanovic</dc:creator>
  <cp:lastModifiedBy>HUBIKOT</cp:lastModifiedBy>
  <cp:revision>24</cp:revision>
  <cp:lastPrinted>2017-09-22T09:34:37Z</cp:lastPrinted>
  <dcterms:created xsi:type="dcterms:W3CDTF">2017-09-17T21:24:51Z</dcterms:created>
  <dcterms:modified xsi:type="dcterms:W3CDTF">2017-09-22T09:34:42Z</dcterms:modified>
</cp:coreProperties>
</file>