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7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5" r:id="rId25"/>
    <p:sldId id="278" r:id="rId26"/>
    <p:sldId id="279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103E-4A38-46ED-90F8-7BDAC1FE0230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1C9B77-0350-4FF7-A4ED-8FA3454A33E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103E-4A38-46ED-90F8-7BDAC1FE0230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B77-0350-4FF7-A4ED-8FA3454A33E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103E-4A38-46ED-90F8-7BDAC1FE0230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B77-0350-4FF7-A4ED-8FA3454A33E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103E-4A38-46ED-90F8-7BDAC1FE0230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B77-0350-4FF7-A4ED-8FA3454A33E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103E-4A38-46ED-90F8-7BDAC1FE0230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B77-0350-4FF7-A4ED-8FA3454A33E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103E-4A38-46ED-90F8-7BDAC1FE0230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B77-0350-4FF7-A4ED-8FA3454A33E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103E-4A38-46ED-90F8-7BDAC1FE0230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B77-0350-4FF7-A4ED-8FA3454A33E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103E-4A38-46ED-90F8-7BDAC1FE0230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B77-0350-4FF7-A4ED-8FA3454A33E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103E-4A38-46ED-90F8-7BDAC1FE0230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B77-0350-4FF7-A4ED-8FA3454A33E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103E-4A38-46ED-90F8-7BDAC1FE0230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B77-0350-4FF7-A4ED-8FA3454A33E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103E-4A38-46ED-90F8-7BDAC1FE0230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B77-0350-4FF7-A4ED-8FA3454A33E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4F1103E-4A38-46ED-90F8-7BDAC1FE0230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1C9B77-0350-4FF7-A4ED-8FA3454A33E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243335"/>
          </a:xfrm>
        </p:spPr>
        <p:txBody>
          <a:bodyPr>
            <a:noAutofit/>
          </a:bodyPr>
          <a:lstStyle/>
          <a:p>
            <a:r>
              <a:rPr lang="hr-HR" sz="5400" dirty="0" smtClean="0"/>
              <a:t>BK intervencije za kontrolu ljutnje</a:t>
            </a:r>
            <a:endParaRPr lang="hr-H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7160840" cy="1584176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 algn="r"/>
            <a:r>
              <a:rPr lang="hr-HR" dirty="0" smtClean="0"/>
              <a:t>Tanja Đoić</a:t>
            </a:r>
          </a:p>
          <a:p>
            <a:pPr algn="r"/>
            <a:r>
              <a:rPr lang="hr-HR" dirty="0" smtClean="0"/>
              <a:t>BKT II, Rijeka, 8. travnja 2017.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244827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hr-HR" sz="4400" dirty="0" smtClean="0"/>
              <a:t>Model iritabilnosti i ljutnje</a:t>
            </a:r>
            <a:endParaRPr lang="hr-HR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46046"/>
              </p:ext>
            </p:extLst>
          </p:nvPr>
        </p:nvGraphicFramePr>
        <p:xfrm>
          <a:off x="1403648" y="980728"/>
          <a:ext cx="600964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6009640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hr-HR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OKIDAČ</a:t>
                      </a:r>
                      <a:endParaRPr lang="hr-HR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13-godišnjem</a:t>
                      </a:r>
                      <a:r>
                        <a:rPr lang="hr-HR" sz="18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sinu padne šalica na pod te se razbije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362648" y="1711391"/>
            <a:ext cx="39305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↓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754635"/>
              </p:ext>
            </p:extLst>
          </p:nvPr>
        </p:nvGraphicFramePr>
        <p:xfrm>
          <a:off x="1520537" y="3498102"/>
          <a:ext cx="6026988" cy="3270047"/>
        </p:xfrm>
        <a:graphic>
          <a:graphicData uri="http://schemas.openxmlformats.org/drawingml/2006/table">
            <a:tbl>
              <a:tblPr firstRow="1" firstCol="1" bandRow="1"/>
              <a:tblGrid>
                <a:gridCol w="6026988"/>
              </a:tblGrid>
              <a:tr h="629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LJUTNJA</a:t>
                      </a:r>
                      <a:endParaRPr lang="hr-HR" sz="18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↓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INHIBICIJE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Nedovoljne za</a:t>
                      </a:r>
                      <a:r>
                        <a:rPr lang="hr-HR" sz="18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kontrolu ljutnje</a:t>
                      </a:r>
                      <a:endParaRPr lang="hr-HR" sz="18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↓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ODGOVOR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Majka </a:t>
                      </a:r>
                      <a:r>
                        <a:rPr lang="hr-H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izgubi</a:t>
                      </a:r>
                      <a:r>
                        <a:rPr lang="hr-H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kontrolu i počne vikati i bijesniti na sina</a:t>
                      </a: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36604"/>
              </p:ext>
            </p:extLst>
          </p:nvPr>
        </p:nvGraphicFramePr>
        <p:xfrm>
          <a:off x="1475656" y="2122273"/>
          <a:ext cx="7096452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5952963"/>
                <a:gridCol w="1143489"/>
              </a:tblGrid>
              <a:tr h="82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hr-HR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PROCJENA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Previše je</a:t>
                      </a:r>
                      <a:r>
                        <a:rPr lang="hr-HR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nepažljiv, ukoliko ga ne naučim lekciju neće se znati ponašati kada odraste.</a:t>
                      </a:r>
                      <a:r>
                        <a:rPr lang="hr-H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382662" y="3150553"/>
            <a:ext cx="39305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latin typeface="Calibri"/>
                <a:ea typeface="Calibri"/>
                <a:cs typeface="Times New Roman"/>
              </a:rPr>
              <a:t>↓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34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hr-HR" sz="4400" dirty="0" smtClean="0"/>
              <a:t>Vjerovanja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Ljudi različito procjenjuju </a:t>
            </a:r>
            <a:r>
              <a:rPr lang="hr-HR" dirty="0" smtClean="0"/>
              <a:t>okidače </a:t>
            </a:r>
            <a:r>
              <a:rPr lang="hr-HR" dirty="0" smtClean="0"/>
              <a:t>i situacije upravo radi različitosti u </a:t>
            </a:r>
            <a:r>
              <a:rPr lang="hr-HR" b="1" dirty="0" smtClean="0"/>
              <a:t>vjerovanjima</a:t>
            </a:r>
            <a:r>
              <a:rPr lang="hr-HR" dirty="0" smtClean="0"/>
              <a:t> koje smo razvili tijekom godina.</a:t>
            </a:r>
          </a:p>
          <a:p>
            <a:r>
              <a:rPr lang="hr-HR" dirty="0" smtClean="0"/>
              <a:t>Vjerovanja mogu biti različita, primjerice:</a:t>
            </a:r>
          </a:p>
          <a:p>
            <a:pPr lvl="1"/>
            <a:r>
              <a:rPr lang="hr-HR" sz="1800" dirty="0" smtClean="0"/>
              <a:t>Vjerovanja o tome kakvi su drugi ljudi, kakav je svijet oko nas, kakvi smo mi u odnosu na druge ljude</a:t>
            </a:r>
          </a:p>
          <a:p>
            <a:pPr lvl="1"/>
            <a:r>
              <a:rPr lang="hr-HR" sz="1800" dirty="0" smtClean="0"/>
              <a:t>Vjerovanja o tome kako se mi moramo ponašati, kako se drugi ljudi moraju ponašati, kako ljudi „uče lekcije”, vjerovanja o tome što je bitno u životu</a:t>
            </a:r>
          </a:p>
          <a:p>
            <a:pPr lvl="1"/>
            <a:r>
              <a:rPr lang="hr-HR" sz="1800" dirty="0" smtClean="0"/>
              <a:t>Vjerovanja o tome kako bi drugi gledali na neku određenu situaciju, kako bi policija i sudstvo mogli gledati na neku situaciju</a:t>
            </a:r>
          </a:p>
          <a:p>
            <a:r>
              <a:rPr lang="hr-HR" dirty="0" smtClean="0"/>
              <a:t>Naša vjerovanja </a:t>
            </a:r>
            <a:r>
              <a:rPr lang="hr-HR" b="1" dirty="0" smtClean="0"/>
              <a:t>utječu </a:t>
            </a:r>
            <a:r>
              <a:rPr lang="hr-HR" dirty="0" smtClean="0"/>
              <a:t>na procjenu </a:t>
            </a:r>
            <a:r>
              <a:rPr lang="hr-HR" dirty="0" smtClean="0"/>
              <a:t>okidača</a:t>
            </a:r>
            <a:r>
              <a:rPr lang="hr-HR" dirty="0" smtClean="0"/>
              <a:t>, na razinu ljutnje, na inhibicije te na </a:t>
            </a:r>
            <a:r>
              <a:rPr lang="hr-HR" dirty="0" smtClean="0"/>
              <a:t>naš odgovor</a:t>
            </a:r>
            <a:r>
              <a:rPr lang="hr-HR" dirty="0" smtClean="0"/>
              <a:t>.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8640"/>
            <a:ext cx="1368152" cy="13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08720"/>
            <a:ext cx="4176464" cy="568863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16633"/>
            <a:ext cx="735806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0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hr-HR" sz="4400" dirty="0" smtClean="0"/>
              <a:t>Raspoloženja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Ponekad smo više skloni iritabilnosti i ljutnji, a to ovisi i o našem trenutnom raspoloženju</a:t>
            </a:r>
          </a:p>
          <a:p>
            <a:r>
              <a:rPr lang="hr-HR" dirty="0" smtClean="0"/>
              <a:t>Ako smo loše raspoloženi, veća je vjerojatnost da ćemo negativnije procjenjivati i reagirati na okidače u našoj okolini nego kada smo dobro raspoloženi.</a:t>
            </a:r>
          </a:p>
          <a:p>
            <a:r>
              <a:rPr lang="hr-HR" dirty="0" smtClean="0"/>
              <a:t>Kao i naša vjerovanja, i </a:t>
            </a:r>
            <a:r>
              <a:rPr lang="hr-HR" b="1" dirty="0" smtClean="0"/>
              <a:t>naša raspoloženja </a:t>
            </a:r>
            <a:r>
              <a:rPr lang="hr-HR" dirty="0" smtClean="0"/>
              <a:t>jednako bitno </a:t>
            </a:r>
            <a:r>
              <a:rPr lang="hr-HR" b="1" dirty="0" smtClean="0"/>
              <a:t>utječu</a:t>
            </a:r>
            <a:r>
              <a:rPr lang="hr-HR" dirty="0" smtClean="0"/>
              <a:t> na </a:t>
            </a:r>
            <a:r>
              <a:rPr lang="hr-HR" dirty="0" smtClean="0"/>
              <a:t>procjenu okidača</a:t>
            </a:r>
            <a:r>
              <a:rPr lang="hr-HR" dirty="0"/>
              <a:t>, na razinu ljutnje, na </a:t>
            </a:r>
            <a:r>
              <a:rPr lang="hr-HR" dirty="0" smtClean="0"/>
              <a:t>inhibicije te </a:t>
            </a:r>
            <a:r>
              <a:rPr lang="hr-HR" dirty="0"/>
              <a:t>na </a:t>
            </a:r>
            <a:r>
              <a:rPr lang="hr-HR" dirty="0" smtClean="0"/>
              <a:t>naš odgovor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Mnogo faktora utječe na naše raspoloženje, kao što je zdravstveno stanje, cirkadijurni ritam, tjelovježba, prehrana, konzumacija droga, kvaliteta sna, stres i društveni faktori. </a:t>
            </a:r>
            <a:endParaRPr lang="hr-HR" dirty="0"/>
          </a:p>
          <a:p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2915816" cy="3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6192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BK intervencije na razini okidača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Važno je </a:t>
            </a:r>
            <a:r>
              <a:rPr lang="hr-HR" b="1" dirty="0" smtClean="0"/>
              <a:t>osvijestiti</a:t>
            </a:r>
            <a:r>
              <a:rPr lang="hr-HR" dirty="0" smtClean="0"/>
              <a:t> koje su situacije potencijalni okidači za našu iritabilnost ili ljutnju.</a:t>
            </a:r>
          </a:p>
          <a:p>
            <a:r>
              <a:rPr lang="hr-HR" dirty="0" smtClean="0"/>
              <a:t>Kada smo identificirali okidače, možemo ih ili </a:t>
            </a:r>
            <a:r>
              <a:rPr lang="hr-HR" i="1" dirty="0" smtClean="0"/>
              <a:t>ukloniti</a:t>
            </a:r>
            <a:r>
              <a:rPr lang="hr-HR" dirty="0" smtClean="0"/>
              <a:t> (što je često nemoguće) ili poduzeti </a:t>
            </a:r>
            <a:r>
              <a:rPr lang="hr-HR" u="sng" dirty="0" smtClean="0"/>
              <a:t>daljnje intervencije na razinama koje slijede nakon okidača </a:t>
            </a:r>
            <a:r>
              <a:rPr lang="hr-HR" dirty="0" smtClean="0"/>
              <a:t>prema modelu ljutnje.</a:t>
            </a:r>
          </a:p>
          <a:p>
            <a:r>
              <a:rPr lang="hr-HR" dirty="0" smtClean="0"/>
              <a:t>Najbolji način identificiranja okidača iritabilnost ili ljutnje jest </a:t>
            </a:r>
            <a:r>
              <a:rPr lang="hr-HR" b="1" dirty="0" smtClean="0"/>
              <a:t>vođenje dnevnika.</a:t>
            </a:r>
          </a:p>
          <a:p>
            <a:r>
              <a:rPr lang="hr-HR" dirty="0" smtClean="0"/>
              <a:t>Često je ljudima teško odrediti što je okidač, a što procjena </a:t>
            </a:r>
            <a:r>
              <a:rPr lang="hr-HR" dirty="0" smtClean="0"/>
              <a:t>situacije </a:t>
            </a:r>
            <a:r>
              <a:rPr lang="hr-HR" dirty="0" smtClean="0"/>
              <a:t>koja je dovela do iritabilnosti ili ljutnje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00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BK intervencije na razini okidača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Primjer dnevnika 1:</a:t>
            </a:r>
          </a:p>
          <a:p>
            <a:pPr marL="0" indent="363538">
              <a:buNone/>
            </a:pPr>
            <a:r>
              <a:rPr lang="hr-HR" b="1" i="1" dirty="0" smtClean="0"/>
              <a:t>OKIDAČ </a:t>
            </a:r>
            <a:r>
              <a:rPr lang="hr-HR" b="1" i="1" dirty="0" smtClean="0"/>
              <a:t>(uključujući dan, datum i vrijeme)</a:t>
            </a:r>
          </a:p>
          <a:p>
            <a:pPr marL="363538" indent="0">
              <a:buNone/>
            </a:pPr>
            <a:r>
              <a:rPr lang="hr-HR" b="1" dirty="0" smtClean="0"/>
              <a:t>________________________________________________</a:t>
            </a:r>
          </a:p>
          <a:p>
            <a:pPr marL="363538" indent="0">
              <a:buNone/>
            </a:pPr>
            <a:r>
              <a:rPr lang="hr-HR" b="1" dirty="0" smtClean="0"/>
              <a:t>________________________________________________</a:t>
            </a:r>
          </a:p>
          <a:p>
            <a:pPr marL="363538" indent="0">
              <a:buNone/>
            </a:pPr>
            <a:r>
              <a:rPr lang="hr-HR" b="1" dirty="0" smtClean="0"/>
              <a:t>________________________________________________</a:t>
            </a:r>
          </a:p>
          <a:p>
            <a:pPr marL="0" indent="363538">
              <a:buNone/>
            </a:pPr>
            <a:r>
              <a:rPr lang="hr-HR" b="1" dirty="0" smtClean="0"/>
              <a:t>ODGOVOR </a:t>
            </a:r>
            <a:r>
              <a:rPr lang="hr-HR" b="1" dirty="0" smtClean="0"/>
              <a:t>(što si učinio/la?)</a:t>
            </a:r>
          </a:p>
          <a:p>
            <a:pPr marL="0" indent="363538">
              <a:buNone/>
            </a:pPr>
            <a:r>
              <a:rPr lang="hr-HR" b="1" dirty="0" smtClean="0"/>
              <a:t>________________________________________________</a:t>
            </a:r>
          </a:p>
          <a:p>
            <a:pPr marL="0" indent="363538">
              <a:buNone/>
            </a:pPr>
            <a:r>
              <a:rPr lang="hr-HR" b="1" dirty="0" smtClean="0"/>
              <a:t>________________________________________________</a:t>
            </a:r>
          </a:p>
          <a:p>
            <a:pPr marL="0" indent="363538">
              <a:buNone/>
            </a:pPr>
            <a:r>
              <a:rPr lang="hr-HR" b="1" dirty="0" smtClean="0"/>
              <a:t>________________________________________________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2553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BK intervencije na razini okidača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hr-HR" u="sng" dirty="0" smtClean="0"/>
              <a:t>Primjeri okidača za iritabilnost ili ljutnju</a:t>
            </a:r>
          </a:p>
          <a:p>
            <a:pPr lvl="1"/>
            <a:r>
              <a:rPr lang="hr-HR" sz="1800" dirty="0" smtClean="0"/>
              <a:t>Susjedi glasno puštaju glazbu</a:t>
            </a:r>
          </a:p>
          <a:p>
            <a:pPr lvl="1"/>
            <a:r>
              <a:rPr lang="hr-HR" sz="1800" dirty="0" smtClean="0"/>
              <a:t>Djeca igraju nogomet na ulici </a:t>
            </a:r>
          </a:p>
          <a:p>
            <a:pPr lvl="1"/>
            <a:r>
              <a:rPr lang="hr-HR" sz="1800" dirty="0" smtClean="0"/>
              <a:t>Muž glasno jede </a:t>
            </a:r>
          </a:p>
          <a:p>
            <a:pPr lvl="1"/>
            <a:r>
              <a:rPr lang="hr-HR" sz="1800" dirty="0" smtClean="0"/>
              <a:t>Proturječenje u javnosti </a:t>
            </a:r>
          </a:p>
          <a:p>
            <a:pPr lvl="1"/>
            <a:r>
              <a:rPr lang="hr-HR" sz="1800" dirty="0" smtClean="0"/>
              <a:t>Šef daje previše zadataka na poslu</a:t>
            </a:r>
          </a:p>
          <a:p>
            <a:pPr lvl="1"/>
            <a:r>
              <a:rPr lang="hr-HR" sz="1800" dirty="0" smtClean="0"/>
              <a:t>Prekid s dečkom </a:t>
            </a:r>
          </a:p>
          <a:p>
            <a:pPr lvl="1"/>
            <a:r>
              <a:rPr lang="hr-HR" sz="1800" dirty="0" smtClean="0"/>
              <a:t>Partner otkriva intimne detalje odnosa u javnosti </a:t>
            </a:r>
          </a:p>
          <a:p>
            <a:pPr lvl="1"/>
            <a:r>
              <a:rPr lang="hr-HR" sz="1800" dirty="0" smtClean="0"/>
              <a:t>Žena flerta s drugim muškarcima</a:t>
            </a:r>
          </a:p>
          <a:p>
            <a:pPr lvl="1"/>
            <a:r>
              <a:rPr lang="hr-HR" sz="1800" dirty="0" smtClean="0"/>
              <a:t>Drugi kradu moje stvari ili uništavaju moju imovinu </a:t>
            </a:r>
          </a:p>
          <a:p>
            <a:pPr lvl="1"/>
            <a:r>
              <a:rPr lang="hr-HR" sz="1800" dirty="0" smtClean="0"/>
              <a:t>Lijenost kćerke</a:t>
            </a:r>
          </a:p>
          <a:p>
            <a:pPr lvl="1"/>
            <a:r>
              <a:rPr lang="hr-HR" sz="1800" dirty="0" smtClean="0"/>
              <a:t>Kćerka odbija napraviti što joj kažem </a:t>
            </a:r>
          </a:p>
          <a:p>
            <a:pPr lvl="1"/>
            <a:r>
              <a:rPr lang="hr-HR" sz="1800" dirty="0" smtClean="0"/>
              <a:t>Sin govori laži</a:t>
            </a:r>
          </a:p>
          <a:p>
            <a:pPr lvl="1"/>
            <a:r>
              <a:rPr lang="hr-HR" sz="1800" dirty="0" smtClean="0"/>
              <a:t>Stres </a:t>
            </a:r>
          </a:p>
          <a:p>
            <a:pPr lvl="1"/>
            <a:r>
              <a:rPr lang="hr-HR" sz="1800" dirty="0" smtClean="0"/>
              <a:t>Dosada</a:t>
            </a:r>
          </a:p>
          <a:p>
            <a:pPr lvl="1"/>
            <a:r>
              <a:rPr lang="hr-HR" sz="1800" dirty="0" smtClean="0"/>
              <a:t>Umor </a:t>
            </a:r>
          </a:p>
          <a:p>
            <a:pPr lvl="1"/>
            <a:endParaRPr lang="hr-HR" dirty="0" smtClean="0"/>
          </a:p>
          <a:p>
            <a:pPr marL="457200" lvl="1" indent="0">
              <a:buNone/>
            </a:pPr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12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BK intervencije na razini </a:t>
            </a:r>
            <a:r>
              <a:rPr lang="hr-HR" dirty="0" smtClean="0"/>
              <a:t>procjene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Prilikom procjene </a:t>
            </a:r>
            <a:r>
              <a:rPr lang="hr-HR" dirty="0" smtClean="0"/>
              <a:t>situacije</a:t>
            </a:r>
            <a:r>
              <a:rPr lang="hr-HR" dirty="0" smtClean="0"/>
              <a:t>, ljudi su skloni raditi određene </a:t>
            </a:r>
            <a:r>
              <a:rPr lang="hr-HR" i="1" dirty="0" smtClean="0"/>
              <a:t>„greške” </a:t>
            </a:r>
            <a:r>
              <a:rPr lang="hr-HR" dirty="0" smtClean="0"/>
              <a:t>u mišljenju kojea nisu nužno netočna, ali su </a:t>
            </a:r>
            <a:r>
              <a:rPr lang="hr-HR" b="1" dirty="0" smtClean="0"/>
              <a:t>nekorisna</a:t>
            </a:r>
            <a:r>
              <a:rPr lang="hr-HR" dirty="0" smtClean="0"/>
              <a:t> za nas; </a:t>
            </a:r>
          </a:p>
          <a:p>
            <a:r>
              <a:rPr lang="hr-HR" b="1" dirty="0" smtClean="0"/>
              <a:t>Selektivna percepcija </a:t>
            </a:r>
            <a:r>
              <a:rPr lang="hr-HR" dirty="0" smtClean="0"/>
              <a:t>– fokusiranje na određeni dio situacije, dok drugi dio ostaje neprimjećen. </a:t>
            </a:r>
          </a:p>
          <a:p>
            <a:r>
              <a:rPr lang="hr-HR" b="1" dirty="0" smtClean="0"/>
              <a:t>Čitanje misli </a:t>
            </a:r>
            <a:r>
              <a:rPr lang="hr-HR" dirty="0" smtClean="0"/>
              <a:t>– smatramo da znamo namjere druge osobe i što osoba misli. </a:t>
            </a:r>
          </a:p>
          <a:p>
            <a:r>
              <a:rPr lang="hr-HR" b="1" dirty="0" smtClean="0"/>
              <a:t>Katastrofiziranje</a:t>
            </a:r>
            <a:r>
              <a:rPr lang="hr-HR" dirty="0" smtClean="0"/>
              <a:t> – neželjeni događaji su percipirani kao tragični, užasni i katastrofični.</a:t>
            </a:r>
          </a:p>
          <a:p>
            <a:r>
              <a:rPr lang="hr-HR" b="1" dirty="0" smtClean="0"/>
              <a:t>Emotivni jezik </a:t>
            </a:r>
            <a:r>
              <a:rPr lang="hr-HR" dirty="0" smtClean="0"/>
              <a:t>– uporaba jakih riječi koje same po sebi izazivaju ljutnju.</a:t>
            </a:r>
          </a:p>
          <a:p>
            <a:r>
              <a:rPr lang="hr-HR" b="1" dirty="0" smtClean="0"/>
              <a:t>Pretjerana generalizacija</a:t>
            </a:r>
            <a:r>
              <a:rPr lang="hr-HR" dirty="0" smtClean="0"/>
              <a:t> – uopćavanje zaključka na temelju opažanja jedne situacije.</a:t>
            </a:r>
          </a:p>
          <a:p>
            <a:endParaRPr lang="hr-HR" dirty="0" smtClean="0"/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3724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BK intervencije na razini </a:t>
            </a:r>
            <a:r>
              <a:rPr lang="hr-HR" dirty="0" smtClean="0"/>
              <a:t>procjene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429200"/>
          </a:xfrm>
        </p:spPr>
        <p:txBody>
          <a:bodyPr>
            <a:normAutofit fontScale="70000" lnSpcReduction="20000"/>
          </a:bodyPr>
          <a:lstStyle/>
          <a:p>
            <a:r>
              <a:rPr lang="hr-HR" sz="3800" dirty="0" smtClean="0"/>
              <a:t>Primjer dnevnika 2:</a:t>
            </a:r>
          </a:p>
          <a:p>
            <a:pPr marL="363538" indent="0">
              <a:buNone/>
            </a:pPr>
            <a:r>
              <a:rPr lang="hr-HR" i="1" dirty="0" smtClean="0"/>
              <a:t>Ispuni obrazac u što skorije vrijeme svaki put kada postaneš iritabilan/na ili ljut/a.</a:t>
            </a:r>
          </a:p>
          <a:p>
            <a:pPr marL="363538" indent="0">
              <a:buNone/>
            </a:pPr>
            <a:endParaRPr lang="hr-HR" i="1" dirty="0" smtClean="0"/>
          </a:p>
          <a:p>
            <a:pPr marL="363538" indent="0">
              <a:buNone/>
            </a:pPr>
            <a:r>
              <a:rPr lang="hr-HR" b="1" dirty="0" smtClean="0"/>
              <a:t>OKIDAČ – opiši što bi </a:t>
            </a:r>
            <a:r>
              <a:rPr lang="hr-HR" b="1" dirty="0" smtClean="0"/>
              <a:t>videokamera </a:t>
            </a:r>
            <a:r>
              <a:rPr lang="hr-HR" b="1" dirty="0" smtClean="0"/>
              <a:t>zabilježila da je u tom trenutku bila upaljena. Upiši dan i datum, ali ne opisuj svoje misli i kako si reagirao/la.</a:t>
            </a:r>
            <a:endParaRPr lang="hr-HR" dirty="0" smtClean="0"/>
          </a:p>
          <a:p>
            <a:pPr marL="363538" indent="0">
              <a:buNone/>
            </a:pPr>
            <a:r>
              <a:rPr lang="hr-HR" b="1" dirty="0" smtClean="0"/>
              <a:t>________________________________________________________________________</a:t>
            </a:r>
          </a:p>
          <a:p>
            <a:pPr marL="363538" indent="0">
              <a:buNone/>
            </a:pPr>
            <a:r>
              <a:rPr lang="hr-HR" b="1" dirty="0" smtClean="0"/>
              <a:t>PROCJENA </a:t>
            </a:r>
            <a:r>
              <a:rPr lang="hr-HR" b="1" dirty="0" smtClean="0"/>
              <a:t>– zapiši svoje misli koje su ti prolazile glavom, što se točnije možeš prisjetiti.</a:t>
            </a:r>
          </a:p>
          <a:p>
            <a:pPr marL="363538" indent="0">
              <a:buNone/>
            </a:pPr>
            <a:r>
              <a:rPr lang="hr-HR" b="1" dirty="0" smtClean="0"/>
              <a:t>________________________________________________________________________</a:t>
            </a:r>
          </a:p>
          <a:p>
            <a:pPr marL="363538" indent="0">
              <a:buNone/>
            </a:pPr>
            <a:r>
              <a:rPr lang="hr-HR" b="1" dirty="0" smtClean="0"/>
              <a:t>LJUTNJA </a:t>
            </a:r>
            <a:r>
              <a:rPr lang="hr-HR" b="1" dirty="0"/>
              <a:t>– trenutno ostavi prazno</a:t>
            </a:r>
          </a:p>
          <a:p>
            <a:pPr marL="363538" indent="0">
              <a:buNone/>
            </a:pPr>
            <a:r>
              <a:rPr lang="hr-HR" dirty="0" smtClean="0"/>
              <a:t>________________________________________________________________________</a:t>
            </a:r>
            <a:endParaRPr lang="hr-HR" dirty="0"/>
          </a:p>
          <a:p>
            <a:pPr marL="363538" indent="0">
              <a:buNone/>
            </a:pPr>
            <a:r>
              <a:rPr lang="hr-HR" b="1" dirty="0" smtClean="0"/>
              <a:t>INHIBICIJE </a:t>
            </a:r>
            <a:r>
              <a:rPr lang="hr-HR" b="1" dirty="0"/>
              <a:t>– trenutno ostavi prazno</a:t>
            </a:r>
          </a:p>
          <a:p>
            <a:pPr marL="363538" indent="0">
              <a:buNone/>
            </a:pPr>
            <a:r>
              <a:rPr lang="hr-HR" dirty="0" smtClean="0"/>
              <a:t>________________________________________________________________________</a:t>
            </a:r>
            <a:endParaRPr lang="hr-HR" dirty="0"/>
          </a:p>
          <a:p>
            <a:pPr marL="363538" indent="0">
              <a:buNone/>
            </a:pPr>
            <a:r>
              <a:rPr lang="hr-HR" b="1" dirty="0" smtClean="0"/>
              <a:t>ODGOVOR - </a:t>
            </a:r>
            <a:r>
              <a:rPr lang="hr-HR" b="1" dirty="0"/>
              <a:t>opiši što bi </a:t>
            </a:r>
            <a:r>
              <a:rPr lang="hr-HR" b="1" dirty="0" smtClean="0"/>
              <a:t>videokamera </a:t>
            </a:r>
            <a:r>
              <a:rPr lang="hr-HR" b="1" dirty="0"/>
              <a:t>zabilježila da je u tom trenutku bila upaljena. </a:t>
            </a:r>
          </a:p>
          <a:p>
            <a:pPr marL="363538" indent="0">
              <a:buNone/>
            </a:pPr>
            <a:r>
              <a:rPr lang="hr-HR" b="1" dirty="0" smtClean="0"/>
              <a:t>_______________________________________________________________________</a:t>
            </a:r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1337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Iritabilnost i ljutnja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u="sng" dirty="0" smtClean="0"/>
              <a:t>Iritabilnost </a:t>
            </a:r>
            <a:r>
              <a:rPr lang="hr-HR" dirty="0" smtClean="0"/>
              <a:t>– hostilan, najčešće verbalno agresivan odgovor na podražaje ili situaciju </a:t>
            </a:r>
            <a:r>
              <a:rPr lang="hr-HR" b="1" i="1" dirty="0" smtClean="0"/>
              <a:t>bez opravdanog razloga </a:t>
            </a:r>
          </a:p>
          <a:p>
            <a:r>
              <a:rPr lang="hr-HR" sz="2000" i="1" dirty="0" smtClean="0"/>
              <a:t>Npr. </a:t>
            </a:r>
            <a:r>
              <a:rPr lang="hr-HR" sz="2000" i="1" dirty="0"/>
              <a:t>v</a:t>
            </a:r>
            <a:r>
              <a:rPr lang="hr-HR" sz="2000" i="1" dirty="0" smtClean="0"/>
              <a:t>erbalno vrijeđanje osobe koja je peta po redu ušla u prostoriju i nije zatvorila vrata za sobom uz prethodnu inhibiciju reakcije na jednake postupke prethodne četiri osobe koje su ušle u prostoriju.</a:t>
            </a:r>
          </a:p>
          <a:p>
            <a:endParaRPr lang="hr-HR" sz="2000" i="1" dirty="0"/>
          </a:p>
          <a:p>
            <a:r>
              <a:rPr lang="hr-HR" u="sng" dirty="0" smtClean="0"/>
              <a:t>Ljutnja</a:t>
            </a:r>
            <a:r>
              <a:rPr lang="hr-HR" i="1" dirty="0" smtClean="0"/>
              <a:t> – </a:t>
            </a:r>
            <a:r>
              <a:rPr lang="hr-HR" dirty="0" smtClean="0"/>
              <a:t>hostilan, agresivan odgovor na podražaje ili situaciju </a:t>
            </a:r>
            <a:r>
              <a:rPr lang="hr-HR" b="1" i="1" dirty="0" smtClean="0"/>
              <a:t>s opravdanim razlogom </a:t>
            </a:r>
          </a:p>
          <a:p>
            <a:r>
              <a:rPr lang="hr-HR" sz="2000" i="1" dirty="0" smtClean="0"/>
              <a:t>Npr. fizička agresija prema provalniku koji je razbio prozor auta i namjerava otuđiti CD-player.</a:t>
            </a:r>
          </a:p>
          <a:p>
            <a:endParaRPr lang="hr-HR" sz="2000" i="1" dirty="0" smtClean="0"/>
          </a:p>
          <a:p>
            <a:r>
              <a:rPr lang="hr-HR" i="1" dirty="0" smtClean="0"/>
              <a:t>Skloni smo više osuđivati </a:t>
            </a:r>
            <a:r>
              <a:rPr lang="hr-HR" i="1" dirty="0" smtClean="0"/>
              <a:t>iritabilnost</a:t>
            </a:r>
            <a:r>
              <a:rPr lang="hr-HR" i="1" dirty="0" smtClean="0"/>
              <a:t>, a manje ljutnju</a:t>
            </a:r>
          </a:p>
        </p:txBody>
      </p:sp>
    </p:spTree>
    <p:extLst>
      <p:ext uri="{BB962C8B-B14F-4D97-AF65-F5344CB8AC3E}">
        <p14:creationId xmlns:p14="http://schemas.microsoft.com/office/powerpoint/2010/main" val="18062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BK intervencije na razini </a:t>
            </a:r>
            <a:r>
              <a:rPr lang="hr-HR" dirty="0" smtClean="0"/>
              <a:t>procjene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ČETIRI METODE PRODUCIRANJA KORISNIJIH </a:t>
            </a:r>
            <a:r>
              <a:rPr lang="hr-HR" b="1" dirty="0" smtClean="0"/>
              <a:t>PROCJENA:</a:t>
            </a:r>
            <a:endParaRPr lang="hr-HR" b="1" dirty="0" smtClean="0"/>
          </a:p>
          <a:p>
            <a:pPr lvl="1"/>
            <a:r>
              <a:rPr lang="hr-HR" b="1" dirty="0" smtClean="0"/>
              <a:t>Kako si drugačije mogao/la </a:t>
            </a:r>
            <a:r>
              <a:rPr lang="hr-HR" b="1" dirty="0" smtClean="0"/>
              <a:t>procijeniti </a:t>
            </a:r>
            <a:r>
              <a:rPr lang="hr-HR" b="1" dirty="0" smtClean="0"/>
              <a:t>situaciju? </a:t>
            </a:r>
          </a:p>
          <a:p>
            <a:pPr lvl="1"/>
            <a:r>
              <a:rPr lang="hr-HR" b="1" dirty="0"/>
              <a:t>Da bi došao/la </a:t>
            </a:r>
            <a:r>
              <a:rPr lang="hr-HR" b="1" dirty="0" smtClean="0"/>
              <a:t>do alternativne korisnije procjene, </a:t>
            </a:r>
            <a:r>
              <a:rPr lang="hr-HR" b="1" dirty="0"/>
              <a:t>potrebno je uzeti u obzir „greške” u mišljenju koje možda činiš</a:t>
            </a:r>
            <a:r>
              <a:rPr lang="hr-HR" b="1" dirty="0" smtClean="0"/>
              <a:t>. Koje su to pogreške koje činiš u ovoj situaciji iz dnevnika? (selektivna percepcija, čitanje misli, katastrofiziranje, emotivni jezik , pretjerana generalizacija) -&gt;METODA IDENTIFICIRANJA POGREŠAKA U MIŠLJENJU</a:t>
            </a:r>
          </a:p>
          <a:p>
            <a:pPr lvl="1"/>
            <a:r>
              <a:rPr lang="hr-HR" b="1" dirty="0" smtClean="0"/>
              <a:t>Da imaš sve-znajućeg i sve-mudrog prijatelja, kako bi on sagledao situaciju? – &gt;TEHNIKA PRIJATELJA</a:t>
            </a:r>
          </a:p>
          <a:p>
            <a:pPr lvl="1"/>
            <a:r>
              <a:rPr lang="hr-HR" b="1" dirty="0" smtClean="0"/>
              <a:t>Da li je moguće alternativno viđenje situacije? (Poluprazna čaša je također i polupuna.) -&gt; METODA PROMJENE PERSPEKTIVE SITUACIJE</a:t>
            </a:r>
          </a:p>
          <a:p>
            <a:pPr lvl="1"/>
            <a:r>
              <a:rPr lang="hr-HR" b="1" dirty="0" smtClean="0"/>
              <a:t>Kako bi izgledala cost/benefit analiza sagledavanja situacije na način kako si je ti sagledao/la? -&gt; METODA PROVOĐENJA COST/BENEFIT ANALIZE</a:t>
            </a:r>
            <a:endParaRPr lang="hr-HR" b="1" dirty="0"/>
          </a:p>
          <a:p>
            <a:pPr lvl="1"/>
            <a:endParaRPr lang="hr-HR" b="1" dirty="0" smtClean="0"/>
          </a:p>
        </p:txBody>
      </p:sp>
    </p:spTree>
    <p:extLst>
      <p:ext uri="{BB962C8B-B14F-4D97-AF65-F5344CB8AC3E}">
        <p14:creationId xmlns:p14="http://schemas.microsoft.com/office/powerpoint/2010/main" val="15585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BK intervencije na razini </a:t>
            </a:r>
            <a:r>
              <a:rPr lang="hr-HR" dirty="0" smtClean="0"/>
              <a:t>procjene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u="sng" dirty="0" smtClean="0"/>
              <a:t>RCR tehnikom </a:t>
            </a:r>
            <a:r>
              <a:rPr lang="hr-HR" dirty="0" smtClean="0"/>
              <a:t>(</a:t>
            </a:r>
            <a:r>
              <a:rPr lang="hr-HR" b="1" dirty="0" smtClean="0"/>
              <a:t>R</a:t>
            </a:r>
            <a:r>
              <a:rPr lang="hr-HR" dirty="0" smtClean="0"/>
              <a:t>eview, </a:t>
            </a:r>
            <a:r>
              <a:rPr lang="hr-HR" b="1" dirty="0" smtClean="0"/>
              <a:t>C</a:t>
            </a:r>
            <a:r>
              <a:rPr lang="hr-HR" dirty="0" smtClean="0"/>
              <a:t>ement, </a:t>
            </a:r>
            <a:r>
              <a:rPr lang="hr-HR" b="1" dirty="0" smtClean="0"/>
              <a:t>R</a:t>
            </a:r>
            <a:r>
              <a:rPr lang="hr-HR" dirty="0" smtClean="0"/>
              <a:t>ecord)možemo postići </a:t>
            </a:r>
            <a:r>
              <a:rPr lang="hr-HR" u="sng" dirty="0" smtClean="0"/>
              <a:t>TRAJNU</a:t>
            </a:r>
            <a:r>
              <a:rPr lang="hr-HR" dirty="0" smtClean="0"/>
              <a:t> promjenu u ponašanju. </a:t>
            </a:r>
          </a:p>
          <a:p>
            <a:r>
              <a:rPr lang="hr-HR" b="1" i="1" dirty="0" smtClean="0"/>
              <a:t>Ponovno ispitati </a:t>
            </a:r>
            <a:r>
              <a:rPr lang="hr-HR" dirty="0" smtClean="0"/>
              <a:t>(review) – ponovno ispitujemo događaje koji su nas razljutili koristeći prethodno opisane četiri metode produciranja korisnijih </a:t>
            </a:r>
            <a:r>
              <a:rPr lang="hr-HR" dirty="0" smtClean="0"/>
              <a:t>procjena. </a:t>
            </a:r>
            <a:r>
              <a:rPr lang="hr-HR" dirty="0" smtClean="0"/>
              <a:t>Može se koristiti i Dnevnik 2 za tu svrhu. Cilj je formirati procjenu koja bi za nas bila najprikladnija u situacijama koje su nas prethodno razljutile. </a:t>
            </a:r>
          </a:p>
          <a:p>
            <a:r>
              <a:rPr lang="hr-HR" dirty="0" smtClean="0"/>
              <a:t>Samo imaginacijom alternativnog, za nas korisnijeg, viđenja situacije, možemo promijeniti obrazac postojećeg načina razmišljanja i utabati put ka novom konstruktivnijem načinu procjene događaja. 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38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BK intervencije na razini </a:t>
            </a:r>
            <a:r>
              <a:rPr lang="hr-HR" dirty="0" smtClean="0"/>
              <a:t>procjene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i="1" dirty="0" smtClean="0"/>
              <a:t>Učvrstiti </a:t>
            </a:r>
            <a:r>
              <a:rPr lang="hr-HR" dirty="0" smtClean="0"/>
              <a:t>(cementing) – nije dovoljno početi razmišljati na drugačiji način u smislu korisnijih procjena situacija, već je potrebno početi se </a:t>
            </a:r>
            <a:r>
              <a:rPr lang="hr-HR" b="1" dirty="0" smtClean="0"/>
              <a:t>ponašati</a:t>
            </a:r>
            <a:r>
              <a:rPr lang="hr-HR" dirty="0" smtClean="0"/>
              <a:t> na taj način te stvarno početi donositi korisnije procjene </a:t>
            </a:r>
            <a:r>
              <a:rPr lang="hr-HR" dirty="0" smtClean="0"/>
              <a:t>situacija</a:t>
            </a:r>
            <a:r>
              <a:rPr lang="hr-HR" dirty="0" smtClean="0"/>
              <a:t>. RCR tehnika efikasna je upravo zbog kombinacije rada na mislima i ponašanjima. </a:t>
            </a:r>
          </a:p>
          <a:p>
            <a:r>
              <a:rPr lang="hr-HR" b="1" i="1" dirty="0" smtClean="0"/>
              <a:t>Zabilježiti </a:t>
            </a:r>
            <a:r>
              <a:rPr lang="hr-HR" dirty="0" smtClean="0"/>
              <a:t>(recording)- napredak se bilježi (može se ponovno koristiti Dnevnik 2) kako bi se dalje uspješno konsolidirali dobitci novog načina procjene situacija te kako bi se općenito osjećali zadovoljno vlastitim  rezultatima.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94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BK intervencije na </a:t>
            </a:r>
            <a:r>
              <a:rPr lang="hr-HR" dirty="0" smtClean="0"/>
              <a:t>razini vjerovanja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Nekorisna vjerovanja koje imaju ljudi skloni iritabilnosti i ljutnji:</a:t>
            </a:r>
          </a:p>
          <a:p>
            <a:pPr lvl="1"/>
            <a:r>
              <a:rPr lang="hr-HR" dirty="0" smtClean="0"/>
              <a:t>Stvari trebaju biti upravo kako ja želim. Grozno je ako to nije slučaj. </a:t>
            </a:r>
          </a:p>
          <a:p>
            <a:pPr lvl="1"/>
            <a:r>
              <a:rPr lang="hr-HR" dirty="0" smtClean="0"/>
              <a:t>Ljudi te ne primjećuju osim ako pokažeš da si ljut. To je jedini način da postigneš ono što želiš .</a:t>
            </a:r>
          </a:p>
          <a:p>
            <a:pPr lvl="1"/>
            <a:r>
              <a:rPr lang="hr-HR" dirty="0" smtClean="0"/>
              <a:t>Drugi su ljudi zapravo sebični, usmjereni na sebe i nisu spremni pomoći. Ako želiš da ti pomognu, trebaš ih natjerati na to. </a:t>
            </a:r>
          </a:p>
          <a:p>
            <a:pPr lvl="1"/>
            <a:r>
              <a:rPr lang="hr-HR" dirty="0" smtClean="0"/>
              <a:t>Drugi su ljudi zapravo hostilni. Moraš stalno biti na oprezu, inače će ti nauditi prvom prilikom. </a:t>
            </a:r>
          </a:p>
          <a:p>
            <a:pPr lvl="1"/>
            <a:r>
              <a:rPr lang="hr-HR" dirty="0" smtClean="0"/>
              <a:t>Ako ti drugi naude, moraju biti kažnjeni. Ne smijemo im dopustiti da se izvuku nekažnjeno. </a:t>
            </a:r>
          </a:p>
          <a:p>
            <a:pPr lvl="1"/>
            <a:r>
              <a:rPr lang="hr-HR" dirty="0" smtClean="0"/>
              <a:t>U redu je ljutiti se na policajce. </a:t>
            </a:r>
          </a:p>
          <a:p>
            <a:pPr lvl="1"/>
            <a:r>
              <a:rPr lang="hr-HR" dirty="0" smtClean="0"/>
              <a:t>Roditelj/šef/nadređeni moraju biti oštri i iritabilni. </a:t>
            </a:r>
          </a:p>
          <a:p>
            <a:pPr lvl="1"/>
            <a:r>
              <a:rPr lang="hr-HR" dirty="0" smtClean="0"/>
              <a:t>Moja majka/otac/sin/kćer/partner su potpuni daveži. Iritira me sam pogled na njih.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BK intervencije na razini vjerovanja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>
            <a:normAutofit fontScale="77500" lnSpcReduction="20000"/>
          </a:bodyPr>
          <a:lstStyle/>
          <a:p>
            <a:r>
              <a:rPr lang="hr-HR" sz="2600" u="sng" dirty="0" smtClean="0"/>
              <a:t>Razvijanje korisnijih vjerovanja </a:t>
            </a:r>
            <a:r>
              <a:rPr lang="hr-HR" sz="2600" dirty="0" smtClean="0"/>
              <a:t> </a:t>
            </a:r>
            <a:endParaRPr lang="hr-HR" sz="2600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/>
              <a:t>U</a:t>
            </a:r>
            <a:r>
              <a:rPr lang="hr-HR" dirty="0" smtClean="0"/>
              <a:t>poraba </a:t>
            </a:r>
            <a:r>
              <a:rPr lang="hr-HR" b="1" dirty="0" smtClean="0"/>
              <a:t>AA metode </a:t>
            </a:r>
            <a:r>
              <a:rPr lang="hr-HR" dirty="0" smtClean="0"/>
              <a:t>(</a:t>
            </a:r>
            <a:r>
              <a:rPr lang="hr-HR" b="1" dirty="0" smtClean="0"/>
              <a:t>A</a:t>
            </a:r>
            <a:r>
              <a:rPr lang="hr-HR" dirty="0" smtClean="0"/>
              <a:t>lternative beliefs, </a:t>
            </a:r>
            <a:r>
              <a:rPr lang="hr-HR" b="1" dirty="0" smtClean="0"/>
              <a:t>A</a:t>
            </a:r>
            <a:r>
              <a:rPr lang="hr-HR" dirty="0" smtClean="0"/>
              <a:t>cting them out):</a:t>
            </a:r>
            <a:endParaRPr lang="hr-HR" sz="2200" dirty="0" smtClean="0"/>
          </a:p>
          <a:p>
            <a:pPr lvl="1"/>
            <a:r>
              <a:rPr lang="hr-HR" sz="2600" u="sng" dirty="0" smtClean="0"/>
              <a:t>razvijanje </a:t>
            </a:r>
            <a:r>
              <a:rPr lang="hr-HR" sz="2600" b="1" u="sng" dirty="0" smtClean="0"/>
              <a:t>alternativnih </a:t>
            </a:r>
            <a:r>
              <a:rPr lang="hr-HR" sz="2600" b="1" u="sng" dirty="0" smtClean="0"/>
              <a:t>vjerovanja</a:t>
            </a:r>
            <a:r>
              <a:rPr lang="hr-HR" sz="2600" u="sng" dirty="0" smtClean="0"/>
              <a:t> </a:t>
            </a:r>
          </a:p>
          <a:p>
            <a:pPr marL="457200" lvl="1" indent="0">
              <a:buNone/>
            </a:pPr>
            <a:endParaRPr lang="hr-HR" sz="2200" u="sng" dirty="0" smtClean="0"/>
          </a:p>
          <a:p>
            <a:r>
              <a:rPr lang="hr-HR" sz="1900" dirty="0" smtClean="0"/>
              <a:t>Primjer</a:t>
            </a:r>
            <a:r>
              <a:rPr lang="hr-HR" sz="1900" dirty="0"/>
              <a:t>:</a:t>
            </a:r>
          </a:p>
          <a:p>
            <a:pPr lvl="1"/>
            <a:r>
              <a:rPr lang="hr-HR" sz="2100" b="1" dirty="0"/>
              <a:t>Nekorisno vjerovanje</a:t>
            </a:r>
            <a:r>
              <a:rPr lang="hr-HR" sz="2100" dirty="0"/>
              <a:t>: Stvari trebaju biti upravo kako ja želim. Grozno je ako to nije slučaj. </a:t>
            </a:r>
          </a:p>
          <a:p>
            <a:pPr lvl="1"/>
            <a:r>
              <a:rPr lang="hr-HR" sz="2100" b="1" dirty="0"/>
              <a:t>Prijedlog za korisnije vjerovanje</a:t>
            </a:r>
            <a:r>
              <a:rPr lang="hr-HR" sz="2100" dirty="0"/>
              <a:t>: Lijepo je kad su stvari  upravo kako ja želim, no nije kraj svijeta ako nisu. </a:t>
            </a:r>
            <a:endParaRPr lang="hr-HR" sz="2100" dirty="0" smtClean="0"/>
          </a:p>
          <a:p>
            <a:pPr marL="457200" lvl="1" indent="0">
              <a:buNone/>
            </a:pPr>
            <a:endParaRPr lang="hr-HR" sz="2100" dirty="0"/>
          </a:p>
          <a:p>
            <a:r>
              <a:rPr lang="hr-HR" sz="2300" b="1" dirty="0"/>
              <a:t>Kartice s nekorisnim i korisnim </a:t>
            </a:r>
            <a:r>
              <a:rPr lang="hr-HR" sz="2300" b="1" dirty="0" smtClean="0"/>
              <a:t>vjerovanjima (</a:t>
            </a:r>
            <a:r>
              <a:rPr lang="hr-HR" sz="2300" b="1" dirty="0"/>
              <a:t>cue-cards</a:t>
            </a:r>
            <a:r>
              <a:rPr lang="hr-HR" sz="2300" dirty="0"/>
              <a:t>) – na jednoj strani kartice napišemo </a:t>
            </a:r>
            <a:r>
              <a:rPr lang="hr-HR" sz="2300" dirty="0">
                <a:solidFill>
                  <a:srgbClr val="FF0000"/>
                </a:solidFill>
              </a:rPr>
              <a:t>nekorisno vjerovanje</a:t>
            </a:r>
            <a:r>
              <a:rPr lang="hr-HR" sz="2300" dirty="0"/>
              <a:t>, a na drugoj strani </a:t>
            </a:r>
            <a:r>
              <a:rPr lang="hr-HR" sz="2300" dirty="0">
                <a:solidFill>
                  <a:srgbClr val="00B050"/>
                </a:solidFill>
              </a:rPr>
              <a:t>korisnije </a:t>
            </a:r>
            <a:r>
              <a:rPr lang="hr-HR" sz="2300" dirty="0" smtClean="0">
                <a:solidFill>
                  <a:srgbClr val="00B050"/>
                </a:solidFill>
              </a:rPr>
              <a:t>vjerovanje</a:t>
            </a:r>
          </a:p>
          <a:p>
            <a:pPr marL="0" indent="0">
              <a:buNone/>
            </a:pPr>
            <a:endParaRPr lang="hr-HR" sz="2600" dirty="0" smtClean="0"/>
          </a:p>
          <a:p>
            <a:pPr lvl="1"/>
            <a:r>
              <a:rPr lang="hr-HR" sz="2600" b="1" u="sng" dirty="0" smtClean="0"/>
              <a:t>ponašanje</a:t>
            </a:r>
            <a:r>
              <a:rPr lang="hr-HR" sz="2600" u="sng" dirty="0" smtClean="0"/>
              <a:t> u skladu s novim </a:t>
            </a:r>
            <a:r>
              <a:rPr lang="hr-HR" sz="2600" u="sng" dirty="0" smtClean="0"/>
              <a:t>korisnijim vjerovanjima</a:t>
            </a:r>
            <a:endParaRPr lang="hr-HR" sz="2600" u="sng" dirty="0"/>
          </a:p>
          <a:p>
            <a:pPr lvl="2"/>
            <a:r>
              <a:rPr lang="hr-HR" sz="2200" dirty="0" smtClean="0"/>
              <a:t>Može nam pomoći imaginacija i prolanaženje modela/uzora </a:t>
            </a:r>
          </a:p>
          <a:p>
            <a:pPr lvl="2"/>
            <a:r>
              <a:rPr lang="hr-HR" sz="2200" dirty="0" smtClean="0"/>
              <a:t>Ponovno ispitati i zabilježiti (review and record)</a:t>
            </a:r>
            <a:endParaRPr lang="hr-HR" sz="2200" dirty="0" smtClean="0"/>
          </a:p>
          <a:p>
            <a:r>
              <a:rPr lang="hr-HR" sz="22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316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BK intervencije na razini ljutnje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Ljutnja može biti:</a:t>
            </a:r>
          </a:p>
          <a:p>
            <a:pPr lvl="1"/>
            <a:r>
              <a:rPr lang="hr-HR" dirty="0" smtClean="0"/>
              <a:t> </a:t>
            </a:r>
            <a:r>
              <a:rPr lang="hr-HR" sz="1800" u="sng" dirty="0" smtClean="0"/>
              <a:t>premještena</a:t>
            </a:r>
            <a:r>
              <a:rPr lang="hr-HR" sz="1800" dirty="0" smtClean="0"/>
              <a:t> (transfer ljutnje) </a:t>
            </a:r>
          </a:p>
          <a:p>
            <a:pPr lvl="1"/>
            <a:r>
              <a:rPr lang="hr-HR" sz="1800" dirty="0" smtClean="0"/>
              <a:t>može se </a:t>
            </a:r>
            <a:r>
              <a:rPr lang="hr-HR" sz="1800" u="sng" dirty="0" smtClean="0"/>
              <a:t>nakupljati</a:t>
            </a:r>
            <a:r>
              <a:rPr lang="hr-HR" sz="1800" dirty="0" smtClean="0"/>
              <a:t> (model “kante koja se prelijeva”) </a:t>
            </a:r>
            <a:endParaRPr lang="hr-HR" sz="1800" dirty="0"/>
          </a:p>
          <a:p>
            <a:pPr lvl="1"/>
            <a:r>
              <a:rPr lang="hr-HR" sz="1800" dirty="0" smtClean="0"/>
              <a:t>može biti “</a:t>
            </a:r>
            <a:r>
              <a:rPr lang="hr-HR" sz="1800" u="sng" dirty="0" smtClean="0"/>
              <a:t>rekreacijska</a:t>
            </a:r>
            <a:r>
              <a:rPr lang="hr-HR" sz="1800" dirty="0" smtClean="0"/>
              <a:t>” (namjerno fokusiranje na ljutnju što nekim ljudima može predstavljati ugodu – npr. planiranje osvete)</a:t>
            </a:r>
          </a:p>
          <a:p>
            <a:r>
              <a:rPr lang="hr-HR" b="1" dirty="0" smtClean="0"/>
              <a:t>Što možemo napraviti s našom ljutnjom?</a:t>
            </a:r>
          </a:p>
          <a:p>
            <a:pPr lvl="1"/>
            <a:r>
              <a:rPr lang="hr-HR" sz="1800" dirty="0" smtClean="0"/>
              <a:t>Oduprijeti se destruktivnim načinima reagiranja na koje nas ljutnja trenutno potiče </a:t>
            </a:r>
          </a:p>
          <a:p>
            <a:pPr lvl="1"/>
            <a:r>
              <a:rPr lang="hr-HR" sz="1800" dirty="0" smtClean="0"/>
              <a:t>Odvratiti pažnju uključujući se u bilo kakvu aktivnost (tjelovježba, čitanje, gledanje TV-a, rad u vrtu i </a:t>
            </a:r>
            <a:r>
              <a:rPr lang="hr-HR" sz="1800" dirty="0" err="1" smtClean="0"/>
              <a:t>sl</a:t>
            </a:r>
            <a:r>
              <a:rPr lang="hr-HR" sz="1800" dirty="0" smtClean="0"/>
              <a:t>.)</a:t>
            </a:r>
          </a:p>
          <a:p>
            <a:pPr lvl="1"/>
            <a:r>
              <a:rPr lang="hr-HR" sz="1800" dirty="0" smtClean="0"/>
              <a:t>Kada se intenzitet ljutnje smanji i kad ponovno dostignemo emocionalnu ravnotežu, možemo odlučiti kako najbolje postupiti u situaciji koja nas je razljutila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5838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BK intervencije na razini inhibicija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5257800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Internalne</a:t>
            </a:r>
            <a:r>
              <a:rPr lang="hr-HR" sz="2000" dirty="0" smtClean="0"/>
              <a:t> (moralne) inhibicije i </a:t>
            </a:r>
            <a:r>
              <a:rPr lang="hr-HR" sz="2000" b="1" dirty="0"/>
              <a:t>e</a:t>
            </a:r>
            <a:r>
              <a:rPr lang="hr-HR" sz="2000" b="1" dirty="0" smtClean="0"/>
              <a:t>ksternalne</a:t>
            </a:r>
            <a:r>
              <a:rPr lang="hr-HR" sz="2000" dirty="0" smtClean="0"/>
              <a:t> (praktične) inhibicije </a:t>
            </a:r>
          </a:p>
          <a:p>
            <a:r>
              <a:rPr lang="hr-HR" sz="2000" b="1" dirty="0" smtClean="0"/>
              <a:t>Vrlo niska </a:t>
            </a:r>
            <a:r>
              <a:rPr lang="hr-HR" sz="2000" dirty="0" smtClean="0"/>
              <a:t>razina iritabilnosti i ljutnje je </a:t>
            </a:r>
            <a:r>
              <a:rPr lang="hr-HR" sz="2000" b="1" dirty="0" smtClean="0"/>
              <a:t>korisna </a:t>
            </a:r>
            <a:r>
              <a:rPr lang="hr-HR" sz="2000" dirty="0" smtClean="0"/>
              <a:t>za nas jer služi kao </a:t>
            </a:r>
            <a:r>
              <a:rPr lang="hr-HR" sz="2000" b="1" dirty="0" smtClean="0"/>
              <a:t>povratna informacija </a:t>
            </a:r>
            <a:r>
              <a:rPr lang="hr-HR" sz="2000" dirty="0" smtClean="0"/>
              <a:t>osobi koja nam je nanijela nepravdu na neki način. </a:t>
            </a:r>
          </a:p>
          <a:p>
            <a:r>
              <a:rPr lang="hr-HR" sz="2000" b="1" dirty="0" smtClean="0"/>
              <a:t>Više</a:t>
            </a:r>
            <a:r>
              <a:rPr lang="hr-HR" sz="2000" dirty="0" smtClean="0"/>
              <a:t> razine iritabilnosti i ljutnje za nas su </a:t>
            </a:r>
            <a:r>
              <a:rPr lang="hr-HR" sz="2000" b="1" dirty="0" smtClean="0"/>
              <a:t>kontraproduktivne</a:t>
            </a:r>
            <a:r>
              <a:rPr lang="hr-HR" sz="2000" dirty="0" smtClean="0"/>
              <a:t>. </a:t>
            </a:r>
          </a:p>
          <a:p>
            <a:r>
              <a:rPr lang="hr-HR" u="sng" dirty="0" smtClean="0"/>
              <a:t>Intervencije</a:t>
            </a:r>
            <a:r>
              <a:rPr lang="hr-HR" dirty="0" smtClean="0"/>
              <a:t> – </a:t>
            </a:r>
            <a:r>
              <a:rPr lang="hr-HR" b="1" dirty="0" smtClean="0"/>
              <a:t>TEHNIKA SEMAFORA</a:t>
            </a:r>
          </a:p>
          <a:p>
            <a:pPr lvl="1"/>
            <a:r>
              <a:rPr lang="hr-HR" sz="1800" b="1" dirty="0" smtClean="0"/>
              <a:t>Bilo koja razina iritabilnosti i ljutnje koju počnemo osjećati predstavlja CRVENO SVJETLO i tad moramo STATI.</a:t>
            </a:r>
          </a:p>
          <a:p>
            <a:pPr lvl="1"/>
            <a:r>
              <a:rPr lang="hr-HR" sz="1800" b="1" dirty="0" smtClean="0"/>
              <a:t>PRIČEKATI da razina iritabilnosti i ljutnje opadne na VRLO NISKU razinu i RAZMISLITI o najboljoj soluciji za nas</a:t>
            </a:r>
          </a:p>
          <a:p>
            <a:pPr lvl="1"/>
            <a:r>
              <a:rPr lang="hr-HR" sz="1800" b="1" dirty="0" smtClean="0"/>
              <a:t>REĆI/NAPRAVITI što smatramo da je NAJBOLJE za nas u toj situaciji – ZELENO SVJETLO </a:t>
            </a:r>
          </a:p>
          <a:p>
            <a:pPr lvl="1"/>
            <a:endParaRPr lang="hr-HR" b="1" dirty="0" smtClean="0"/>
          </a:p>
          <a:p>
            <a:endParaRPr lang="hr-HR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717032"/>
            <a:ext cx="1975089" cy="2222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2F5897"/>
                </a:solidFill>
              </a:rPr>
              <a:t>BK intervencije na </a:t>
            </a:r>
            <a:r>
              <a:rPr lang="hr-HR" dirty="0" smtClean="0">
                <a:solidFill>
                  <a:srgbClr val="2F5897"/>
                </a:solidFill>
              </a:rPr>
              <a:t>razini </a:t>
            </a:r>
            <a:r>
              <a:rPr lang="hr-HR" dirty="0" smtClean="0">
                <a:solidFill>
                  <a:srgbClr val="2F5897"/>
                </a:solidFill>
              </a:rPr>
              <a:t>odgovora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hr-HR" b="1" dirty="0" smtClean="0"/>
              <a:t>TEHNIKA SEMAFORA </a:t>
            </a:r>
            <a:r>
              <a:rPr lang="hr-HR" dirty="0" smtClean="0"/>
              <a:t>– vidi pod intervencije na razini inhibicija</a:t>
            </a:r>
          </a:p>
          <a:p>
            <a:r>
              <a:rPr lang="hr-HR" b="1" dirty="0" smtClean="0"/>
              <a:t>TEHNIKA SLIJEĐENJA DOBROG PRIMJERA </a:t>
            </a:r>
            <a:r>
              <a:rPr lang="hr-HR" dirty="0" smtClean="0"/>
              <a:t>(modeliranje) – pitamo se što bi netko drugi napravio u trenutnoj situaciji, a za koga znamo da se inače teško naljuti i ne reagira na iritibilan i ljutit način. Reagiramo na način kako u imaginaciji smatramo bi ta osoba reagirala. </a:t>
            </a:r>
          </a:p>
          <a:p>
            <a:r>
              <a:rPr lang="hr-HR" b="1" dirty="0" smtClean="0"/>
              <a:t>TEHNIKA REVIDIRANJA</a:t>
            </a:r>
            <a:r>
              <a:rPr lang="hr-HR" dirty="0" smtClean="0"/>
              <a:t> – </a:t>
            </a:r>
            <a:r>
              <a:rPr lang="hr-HR" dirty="0" smtClean="0"/>
              <a:t>situacije </a:t>
            </a:r>
            <a:r>
              <a:rPr lang="hr-HR" dirty="0" smtClean="0"/>
              <a:t>kada smo uspješno reagirali i kada smo manje uspješno reagirali. Vježba za buduće situacije i konsolidiranje naučenog.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BK intervencije na razini </a:t>
            </a:r>
            <a:r>
              <a:rPr lang="hr-HR" dirty="0" smtClean="0"/>
              <a:t>raspoloženja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sz="2200" dirty="0" smtClean="0"/>
              <a:t>Fluktuacije u raspoloženju mogu dovesti do osjećaja iritabilnosti bez očitog razloga ili okidača. Kada se osjećamo iritabilno, gotovo sve može predstavljati okidač za ljutnju. </a:t>
            </a:r>
          </a:p>
          <a:p>
            <a:r>
              <a:rPr lang="hr-HR" sz="2200" b="1" dirty="0" smtClean="0"/>
              <a:t>Dobro, stabilno raspoloženje možemo postići na sljedeće načine:</a:t>
            </a:r>
          </a:p>
          <a:p>
            <a:r>
              <a:rPr lang="hr-HR" sz="2200" dirty="0" smtClean="0"/>
              <a:t>1. ustaliti cirkadijurni ritam i rutinu – jesti i spavati dovoljno i redovito </a:t>
            </a:r>
          </a:p>
          <a:p>
            <a:r>
              <a:rPr lang="hr-HR" sz="2200" dirty="0" smtClean="0"/>
              <a:t>2. baviti se tjelovježbom, hodanjem </a:t>
            </a:r>
          </a:p>
          <a:p>
            <a:r>
              <a:rPr lang="hr-HR" sz="2200" dirty="0" smtClean="0"/>
              <a:t>3. izbalansirati prehranu, piti dovoljno tekućine</a:t>
            </a:r>
          </a:p>
          <a:p>
            <a:r>
              <a:rPr lang="hr-HR" sz="2200" dirty="0" smtClean="0"/>
              <a:t>4. ograničiti unos kofeina, alkohola i nikotina</a:t>
            </a:r>
          </a:p>
          <a:p>
            <a:r>
              <a:rPr lang="hr-HR" sz="2200" dirty="0" smtClean="0"/>
              <a:t>5. dovoljno i kvalitetno spavati </a:t>
            </a:r>
          </a:p>
          <a:p>
            <a:r>
              <a:rPr lang="hr-HR" sz="2200" dirty="0" smtClean="0"/>
              <a:t>6. ukoliko smo bolesni i radi toga iritabilni, ne kriviti druge za naše stanje</a:t>
            </a:r>
          </a:p>
          <a:p>
            <a:r>
              <a:rPr lang="hr-HR" sz="2200" dirty="0" smtClean="0"/>
              <a:t>7. reducirati količinu stresa, naučiti se bolje nositi sa stresom</a:t>
            </a:r>
          </a:p>
          <a:p>
            <a:r>
              <a:rPr lang="hr-HR" sz="2200" dirty="0" smtClean="0"/>
              <a:t>8. njegovati društvene odnose i ne dopustiti transfer ljutnje s jednog aspekta društvenog odnosa na drugi </a:t>
            </a:r>
          </a:p>
          <a:p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5400" dirty="0" smtClean="0"/>
              <a:t>Hvala na pažnji</a:t>
            </a:r>
            <a:r>
              <a:rPr lang="hr-HR" sz="5400" dirty="0" smtClean="0"/>
              <a:t>!</a:t>
            </a:r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r>
              <a:rPr lang="hr-HR" sz="1800" dirty="0" smtClean="0"/>
              <a:t>Literatura: Davies, W. (2000). </a:t>
            </a:r>
            <a:r>
              <a:rPr lang="hr-HR" sz="1800" i="1" dirty="0" smtClean="0"/>
              <a:t>Overcoming anger and irritability: A self-help guide using Cognitive Behavioral Techniques. </a:t>
            </a:r>
            <a:r>
              <a:rPr lang="hr-HR" sz="1800" dirty="0" smtClean="0"/>
              <a:t>London: Robinson.</a:t>
            </a:r>
          </a:p>
          <a:p>
            <a:pPr marL="0" indent="0">
              <a:buNone/>
            </a:pPr>
            <a:endParaRPr lang="hr-HR" sz="1800" dirty="0"/>
          </a:p>
          <a:p>
            <a:pPr marL="0" indent="0" algn="ctr">
              <a:buNone/>
            </a:pPr>
            <a:endParaRPr lang="hr-HR" sz="5400" dirty="0" smtClean="0"/>
          </a:p>
          <a:p>
            <a:pPr marL="0" indent="0" algn="ctr">
              <a:buNone/>
            </a:pPr>
            <a:endParaRPr lang="hr-HR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3564397" cy="1678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869160"/>
            <a:ext cx="4868589" cy="168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nas čini ljutima?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hr-HR" b="1" dirty="0" smtClean="0"/>
              <a:t>Iritansi</a:t>
            </a:r>
            <a:r>
              <a:rPr lang="hr-HR" dirty="0" smtClean="0"/>
              <a:t> – podražaji u okolini koji nas mogu iziritirati </a:t>
            </a:r>
          </a:p>
          <a:p>
            <a:r>
              <a:rPr lang="hr-HR" sz="2000" i="1" dirty="0" smtClean="0"/>
              <a:t>Npr. bučni susjedi, kašljanje ili šmrcanje ljudi oko nas i sl. </a:t>
            </a:r>
          </a:p>
          <a:p>
            <a:pPr lvl="1"/>
            <a:endParaRPr lang="hr-HR" sz="2000" i="1" dirty="0" smtClean="0"/>
          </a:p>
          <a:p>
            <a:r>
              <a:rPr lang="hr-HR" b="1" dirty="0" smtClean="0"/>
              <a:t>Gubitci </a:t>
            </a:r>
            <a:r>
              <a:rPr lang="hr-HR" dirty="0" smtClean="0"/>
              <a:t>– ponašanje ljudi koje rezultira nekim našim gubitkom  </a:t>
            </a:r>
          </a:p>
          <a:p>
            <a:r>
              <a:rPr lang="hr-HR" sz="2000" i="1" dirty="0" smtClean="0"/>
              <a:t>Npr. financijski gubitak, narušavanje odnosa s  drugima, narušavanje ugleda u društvu, poslovi koji neočekivano iskrsnu što nas košta vremena i sl.</a:t>
            </a:r>
          </a:p>
          <a:p>
            <a:pPr marL="0" indent="0">
              <a:buNone/>
            </a:pPr>
            <a:endParaRPr lang="hr-HR" sz="2000" i="1" dirty="0" smtClean="0"/>
          </a:p>
          <a:p>
            <a:r>
              <a:rPr lang="hr-HR" b="1" dirty="0" smtClean="0"/>
              <a:t>Transgresije </a:t>
            </a:r>
            <a:r>
              <a:rPr lang="hr-HR" sz="2000" dirty="0" smtClean="0"/>
              <a:t>– </a:t>
            </a:r>
            <a:r>
              <a:rPr lang="hr-HR" dirty="0" smtClean="0"/>
              <a:t>kršenje „naših” pravila </a:t>
            </a:r>
          </a:p>
          <a:p>
            <a:r>
              <a:rPr lang="hr-HR" sz="2000" i="1" dirty="0" smtClean="0"/>
              <a:t>Npr. </a:t>
            </a:r>
            <a:r>
              <a:rPr lang="hr-HR" sz="2000" i="1" dirty="0"/>
              <a:t>p</a:t>
            </a:r>
            <a:r>
              <a:rPr lang="hr-HR" sz="2000" i="1" dirty="0" smtClean="0"/>
              <a:t>artneri ne govore osobne detalje drugima u javnosti, zakon se ne smije kršiti (formalizirana transgresija), stvari se moraju čuvati i sl. </a:t>
            </a:r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</a:t>
            </a:r>
          </a:p>
          <a:p>
            <a:pPr marL="457200" lvl="1" indent="0">
              <a:buNone/>
            </a:pPr>
            <a:endParaRPr lang="hr-HR" sz="2000" i="1" dirty="0"/>
          </a:p>
          <a:p>
            <a:pPr marL="457200" lvl="1" indent="0">
              <a:buNone/>
            </a:pPr>
            <a:endParaRPr lang="hr-HR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8257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nismo stalno ljuti?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Inhibicije kao „kočnice” ljutnje </a:t>
            </a:r>
          </a:p>
          <a:p>
            <a:r>
              <a:rPr lang="hr-HR" dirty="0"/>
              <a:t>Sposobnost </a:t>
            </a:r>
            <a:r>
              <a:rPr lang="hr-HR" dirty="0" smtClean="0"/>
              <a:t>inhibicije ili </a:t>
            </a:r>
            <a:r>
              <a:rPr lang="hr-HR" dirty="0"/>
              <a:t>kontrole </a:t>
            </a:r>
            <a:r>
              <a:rPr lang="hr-HR" dirty="0" smtClean="0"/>
              <a:t> ljutnje vrlo </a:t>
            </a:r>
            <a:r>
              <a:rPr lang="hr-HR" dirty="0"/>
              <a:t>je važna kako naša reakcija ne bi bila neproporcionalna </a:t>
            </a:r>
            <a:r>
              <a:rPr lang="hr-HR" dirty="0" smtClean="0"/>
              <a:t>situaciji koja je izazvala reakciju.</a:t>
            </a:r>
          </a:p>
          <a:p>
            <a:endParaRPr lang="hr-HR" dirty="0"/>
          </a:p>
          <a:p>
            <a:r>
              <a:rPr lang="hr-HR" b="1" dirty="0" smtClean="0"/>
              <a:t>Internalne inhibicije ljutnje </a:t>
            </a:r>
            <a:r>
              <a:rPr lang="hr-HR" dirty="0" smtClean="0"/>
              <a:t>– usvojene moralne vrijednosti i pravila koja si sama postavljamo </a:t>
            </a:r>
          </a:p>
          <a:p>
            <a:r>
              <a:rPr lang="hr-HR" sz="2000" dirty="0" smtClean="0"/>
              <a:t>Npr. </a:t>
            </a:r>
            <a:r>
              <a:rPr lang="hr-HR" sz="2000" dirty="0"/>
              <a:t>n</a:t>
            </a:r>
            <a:r>
              <a:rPr lang="hr-HR" sz="2000" dirty="0" smtClean="0"/>
              <a:t>a doktore se ne smijemo ljutiti</a:t>
            </a:r>
          </a:p>
          <a:p>
            <a:pPr marL="0" indent="0">
              <a:buNone/>
            </a:pPr>
            <a:r>
              <a:rPr lang="hr-HR" dirty="0" smtClean="0"/>
              <a:t> </a:t>
            </a:r>
          </a:p>
          <a:p>
            <a:r>
              <a:rPr lang="hr-HR" b="1" dirty="0" smtClean="0"/>
              <a:t>Eksternalne inhibicije ljutnje </a:t>
            </a:r>
            <a:r>
              <a:rPr lang="hr-HR" dirty="0" smtClean="0"/>
              <a:t>– svjesnost o posljedicama do kojih može doći ukoliko odgovorimo izvan proporcija situacije koja nas je izvazvala</a:t>
            </a:r>
          </a:p>
          <a:p>
            <a:r>
              <a:rPr lang="hr-HR" sz="2000" dirty="0" smtClean="0"/>
              <a:t>Npr. </a:t>
            </a:r>
            <a:r>
              <a:rPr lang="hr-HR" sz="2000" dirty="0"/>
              <a:t>a</a:t>
            </a:r>
            <a:r>
              <a:rPr lang="hr-HR" sz="2000" dirty="0" smtClean="0"/>
              <a:t>ko se zamjerim doktoru, to će zasigurno utjecati na kvalitetu tretmana koji pruža mom djetetu</a:t>
            </a:r>
          </a:p>
        </p:txBody>
      </p:sp>
    </p:spTree>
    <p:extLst>
      <p:ext uri="{BB962C8B-B14F-4D97-AF65-F5344CB8AC3E}">
        <p14:creationId xmlns:p14="http://schemas.microsoft.com/office/powerpoint/2010/main" val="34432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Analogija ljutnje </a:t>
            </a:r>
            <a:r>
              <a:rPr lang="hr-HR" sz="3600" dirty="0"/>
              <a:t>– „kanta koja pušta vodu” </a:t>
            </a:r>
            <a:r>
              <a:rPr lang="hr-HR" sz="3600" dirty="0" smtClean="0"/>
              <a:t>i „kanta koja se prelijeva”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997152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U populaciji je uvriježeno mišljenje da se ljutnja nakuplja u nama ukoliko se iste ne riješimo na neki način.</a:t>
            </a:r>
          </a:p>
          <a:p>
            <a:r>
              <a:rPr lang="hr-HR" dirty="0" smtClean="0"/>
              <a:t>Zapravo vrijedi suprotno, intenzitet ljutnje s vremenom se smanjuje – analogija „kante koja pušta vodu” </a:t>
            </a:r>
          </a:p>
          <a:p>
            <a:r>
              <a:rPr lang="hr-HR" dirty="0" smtClean="0"/>
              <a:t>Nema potrebe da „izbacimo ljutnju” iz sebe jer na taj način samo možemo pogoršati situaciju. Bolje je rješenje pričekati da ljutnja opadne s vremenom.</a:t>
            </a:r>
          </a:p>
          <a:p>
            <a:r>
              <a:rPr lang="hr-HR" dirty="0" smtClean="0"/>
              <a:t>Ponekad inhibicije nisu dovoljne da bi u potpunosti stopirale ljutitu reakciju – analogija „kante koja se prelijeva”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76872"/>
            <a:ext cx="273630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hr-HR" sz="4400" dirty="0" smtClean="0"/>
              <a:t>Model iritabilnosti i ljutnje </a:t>
            </a:r>
            <a:endParaRPr lang="hr-HR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843533"/>
              </p:ext>
            </p:extLst>
          </p:nvPr>
        </p:nvGraphicFramePr>
        <p:xfrm>
          <a:off x="1403648" y="980728"/>
          <a:ext cx="6009640" cy="1558798"/>
        </p:xfrm>
        <a:graphic>
          <a:graphicData uri="http://schemas.openxmlformats.org/drawingml/2006/table">
            <a:tbl>
              <a:tblPr firstRow="1" firstCol="1" bandRow="1"/>
              <a:tblGrid>
                <a:gridCol w="6009640"/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hr-HR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OKIDAČ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Majka</a:t>
                      </a:r>
                      <a:r>
                        <a:rPr lang="hr-H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 malim djetetom  dugo čeka pregled u bolnici  i postupno shvati da su svi pacijenti naručeni u isto vrijeme. Liječnik i med. sestra odlaze na pauzu i svi ih pacijenti u čekaoni mogu vidjeti kako ležerno  razgovaraju.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314924" y="2522954"/>
            <a:ext cx="39305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latin typeface="Calibri"/>
                <a:ea typeface="Calibri"/>
                <a:cs typeface="Times New Roman"/>
              </a:rPr>
              <a:t>↓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473113"/>
              </p:ext>
            </p:extLst>
          </p:nvPr>
        </p:nvGraphicFramePr>
        <p:xfrm>
          <a:off x="1520260" y="2964213"/>
          <a:ext cx="5982384" cy="3837418"/>
        </p:xfrm>
        <a:graphic>
          <a:graphicData uri="http://schemas.openxmlformats.org/drawingml/2006/table">
            <a:tbl>
              <a:tblPr firstRow="1" firstCol="1" bandRow="1"/>
              <a:tblGrid>
                <a:gridCol w="5982384"/>
              </a:tblGrid>
              <a:tr h="5474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LJUTNJA</a:t>
                      </a:r>
                      <a:endParaRPr lang="hr-HR" sz="18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↓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INHIBICIJE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latin typeface="Calibri" panose="020F0502020204030204" pitchFamily="34" charset="0"/>
                        </a:rPr>
                        <a:t>„Na doktore se ne smijemo ljutiti” – internalna inhibicija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latin typeface="Calibri" panose="020F0502020204030204" pitchFamily="34" charset="0"/>
                        </a:rPr>
                        <a:t>„Ako se zamjerim doktoru, to će zasigurno utjecati na kvalitetu tretmana koji</a:t>
                      </a:r>
                      <a:r>
                        <a:rPr lang="hr-HR" sz="18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800" dirty="0" smtClean="0">
                          <a:latin typeface="Calibri" panose="020F0502020204030204" pitchFamily="34" charset="0"/>
                        </a:rPr>
                        <a:t>pruža mom djetetu” – eksternalna inhibicija</a:t>
                      </a:r>
                      <a:r>
                        <a:rPr lang="hr-HR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↓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ODGOVOR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Pristojno </a:t>
                      </a:r>
                      <a:r>
                        <a:rPr lang="hr-H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ponašanje, usredotočavanje</a:t>
                      </a:r>
                      <a:r>
                        <a:rPr lang="hr-H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na bolest djeteta</a:t>
                      </a: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0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hr-HR" sz="4400" dirty="0" smtClean="0"/>
              <a:t>Model iritabilnosti i ljutnje</a:t>
            </a:r>
            <a:endParaRPr lang="hr-HR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760187"/>
              </p:ext>
            </p:extLst>
          </p:nvPr>
        </p:nvGraphicFramePr>
        <p:xfrm>
          <a:off x="1403648" y="980728"/>
          <a:ext cx="600964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6009640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hr-HR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OKIDAČ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13-godišnjem</a:t>
                      </a:r>
                      <a:r>
                        <a:rPr lang="hr-HR" sz="18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8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sinu padne šalica na pod te se razbije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314924" y="1916832"/>
            <a:ext cx="39305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latin typeface="Calibri"/>
                <a:ea typeface="Calibri"/>
                <a:cs typeface="Times New Roman"/>
              </a:rPr>
              <a:t>↓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357315"/>
              </p:ext>
            </p:extLst>
          </p:nvPr>
        </p:nvGraphicFramePr>
        <p:xfrm>
          <a:off x="1497958" y="2327714"/>
          <a:ext cx="6026988" cy="3270047"/>
        </p:xfrm>
        <a:graphic>
          <a:graphicData uri="http://schemas.openxmlformats.org/drawingml/2006/table">
            <a:tbl>
              <a:tblPr firstRow="1" firstCol="1" bandRow="1"/>
              <a:tblGrid>
                <a:gridCol w="6026988"/>
              </a:tblGrid>
              <a:tr h="629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LJUTNJA</a:t>
                      </a:r>
                      <a:endParaRPr lang="hr-HR" sz="18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↓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INHIBICIJE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Nedovoljne za</a:t>
                      </a:r>
                      <a:r>
                        <a:rPr lang="hr-HR" sz="18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kontrolu ljutnje</a:t>
                      </a:r>
                      <a:endParaRPr lang="hr-HR" sz="18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↓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ODGOVOR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Majka </a:t>
                      </a:r>
                      <a:r>
                        <a:rPr lang="hr-H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izgubi</a:t>
                      </a:r>
                      <a:r>
                        <a:rPr lang="hr-H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kontrolu i počne vikati i bijesniti na sina</a:t>
                      </a: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7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hr-HR" sz="4400" dirty="0" smtClean="0"/>
              <a:t>Procjena 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853136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Ljudi reagiraju različito na iste okidače – zašto?</a:t>
            </a:r>
          </a:p>
          <a:p>
            <a:r>
              <a:rPr lang="hr-HR" dirty="0" smtClean="0"/>
              <a:t>Bitna je naša percepcija okidača i na koji način </a:t>
            </a:r>
            <a:r>
              <a:rPr lang="hr-HR" dirty="0" smtClean="0"/>
              <a:t>doživljavamo</a:t>
            </a:r>
            <a:r>
              <a:rPr lang="hr-HR" dirty="0" smtClean="0"/>
              <a:t>, tj. </a:t>
            </a:r>
            <a:r>
              <a:rPr lang="hr-HR" b="1" dirty="0"/>
              <a:t>p</a:t>
            </a:r>
            <a:r>
              <a:rPr lang="hr-HR" b="1" dirty="0" smtClean="0"/>
              <a:t>rocjenjujemo </a:t>
            </a:r>
            <a:r>
              <a:rPr lang="hr-HR" dirty="0" smtClean="0"/>
              <a:t>i prosuđujemo situaciju.</a:t>
            </a:r>
          </a:p>
          <a:p>
            <a:r>
              <a:rPr lang="hr-HR" dirty="0" smtClean="0"/>
              <a:t>Ukoliko smo okidač procjenili hostilnim, javlja se ljutnja. </a:t>
            </a:r>
          </a:p>
          <a:p>
            <a:r>
              <a:rPr lang="hr-HR" dirty="0" smtClean="0"/>
              <a:t>Ukoliko smo okidač procjenili benignim i ako smo prema istome tolerantni, do ljutnje neće doći. </a:t>
            </a:r>
          </a:p>
          <a:p>
            <a:r>
              <a:rPr lang="hr-HR" dirty="0" smtClean="0"/>
              <a:t>Ako u nešto vjerujemo da je istinito, ne znači nužno da </a:t>
            </a:r>
            <a:r>
              <a:rPr lang="hr-HR" u="sng" dirty="0" smtClean="0"/>
              <a:t>i jest istinito.</a:t>
            </a:r>
            <a:endParaRPr lang="hr-HR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72816"/>
            <a:ext cx="315535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hr-HR" sz="4400" dirty="0" smtClean="0"/>
              <a:t>Model iritabilnosti i ljutnje </a:t>
            </a:r>
            <a:endParaRPr lang="hr-HR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773429"/>
              </p:ext>
            </p:extLst>
          </p:nvPr>
        </p:nvGraphicFramePr>
        <p:xfrm>
          <a:off x="1403648" y="980728"/>
          <a:ext cx="6009640" cy="1080120"/>
        </p:xfrm>
        <a:graphic>
          <a:graphicData uri="http://schemas.openxmlformats.org/drawingml/2006/table">
            <a:tbl>
              <a:tblPr firstRow="1" firstCol="1" bandRow="1"/>
              <a:tblGrid>
                <a:gridCol w="6009640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hr-HR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OKIDAČ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Majka</a:t>
                      </a:r>
                      <a:r>
                        <a:rPr lang="hr-H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 malim djetetom  dugo čeka pregled u bolnici  i postupno shvati da su svi pacijenti naručeni u isto vrijeme. Liječnik i med. sestra odlaze na pauzu i svi ih pacijenti u čekaoni mogu vidjeti kako ležerno  razgovaraju.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314924" y="2112072"/>
            <a:ext cx="39305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↓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248648"/>
              </p:ext>
            </p:extLst>
          </p:nvPr>
        </p:nvGraphicFramePr>
        <p:xfrm>
          <a:off x="1362731" y="3789040"/>
          <a:ext cx="6233605" cy="2858999"/>
        </p:xfrm>
        <a:graphic>
          <a:graphicData uri="http://schemas.openxmlformats.org/drawingml/2006/table">
            <a:tbl>
              <a:tblPr firstRow="1" firstCol="1" bandRow="1"/>
              <a:tblGrid>
                <a:gridCol w="6233605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LJUTNJA</a:t>
                      </a:r>
                      <a:r>
                        <a:rPr lang="hr-H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↓</a:t>
                      </a:r>
                      <a:r>
                        <a:rPr lang="hr-H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INHIBICIJE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„Na doktore se ne smijemo ljutiti” – internalna inhibicija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„Ako se zamjerim doktoru, to će zasigurno utjecati na kvalitetu tretmana koji</a:t>
                      </a:r>
                      <a:r>
                        <a:rPr lang="hr-HR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pruža mom djetetu” – eksternalna inhibicija</a:t>
                      </a:r>
                      <a:r>
                        <a:rPr lang="hr-HR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↓</a:t>
                      </a:r>
                      <a:r>
                        <a:rPr lang="hr-H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ODGOVOR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Pristojno </a:t>
                      </a:r>
                      <a:r>
                        <a:rPr lang="hr-H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ponašanje, usredotočavanje</a:t>
                      </a:r>
                      <a:r>
                        <a:rPr lang="hr-H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na bolest djeteta</a:t>
                      </a:r>
                      <a:r>
                        <a:rPr lang="hr-H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951862"/>
              </p:ext>
            </p:extLst>
          </p:nvPr>
        </p:nvGraphicFramePr>
        <p:xfrm>
          <a:off x="1428887" y="2522954"/>
          <a:ext cx="6243127" cy="946404"/>
        </p:xfrm>
        <a:graphic>
          <a:graphicData uri="http://schemas.openxmlformats.org/drawingml/2006/table">
            <a:tbl>
              <a:tblPr firstRow="1" firstCol="1" bandRow="1"/>
              <a:tblGrid>
                <a:gridCol w="6048672"/>
                <a:gridCol w="1944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PROCJENA</a:t>
                      </a:r>
                      <a:r>
                        <a:rPr lang="hr-HR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8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Osoblje</a:t>
                      </a:r>
                      <a:r>
                        <a:rPr lang="hr-HR" sz="1800" b="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u bolnici nije briga za pacijente.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Ljudi bi trebali pokazivati više obzira prema drugima.</a:t>
                      </a: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14924" y="3420232"/>
            <a:ext cx="39305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latin typeface="Calibri"/>
                <a:ea typeface="Calibri"/>
                <a:cs typeface="Times New Roman"/>
              </a:rPr>
              <a:t>↓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74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1420</TotalTime>
  <Words>2240</Words>
  <Application>Microsoft Office PowerPoint</Application>
  <PresentationFormat>On-screen Show (4:3)</PresentationFormat>
  <Paragraphs>257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Executive</vt:lpstr>
      <vt:lpstr>BK intervencije za kontrolu ljutnje</vt:lpstr>
      <vt:lpstr>Iritabilnost i ljutnja</vt:lpstr>
      <vt:lpstr>Što nas čini ljutima?</vt:lpstr>
      <vt:lpstr>Zašto nismo stalno ljuti?</vt:lpstr>
      <vt:lpstr>Analogija ljutnje – „kanta koja pušta vodu” i „kanta koja se prelijeva”</vt:lpstr>
      <vt:lpstr>Model iritabilnosti i ljutnje </vt:lpstr>
      <vt:lpstr>Model iritabilnosti i ljutnje</vt:lpstr>
      <vt:lpstr>Procjena </vt:lpstr>
      <vt:lpstr>Model iritabilnosti i ljutnje </vt:lpstr>
      <vt:lpstr>Model iritabilnosti i ljutnje</vt:lpstr>
      <vt:lpstr>Vjerovanja</vt:lpstr>
      <vt:lpstr>PowerPoint Presentation</vt:lpstr>
      <vt:lpstr>Raspoloženja</vt:lpstr>
      <vt:lpstr>PowerPoint Presentation</vt:lpstr>
      <vt:lpstr>BK intervencije na razini okidača</vt:lpstr>
      <vt:lpstr>BK intervencije na razini okidača</vt:lpstr>
      <vt:lpstr>BK intervencije na razini okidača</vt:lpstr>
      <vt:lpstr>BK intervencije na razini procjene</vt:lpstr>
      <vt:lpstr>BK intervencije na razini procjene</vt:lpstr>
      <vt:lpstr>BK intervencije na razini procjene</vt:lpstr>
      <vt:lpstr>BK intervencije na razini procjene</vt:lpstr>
      <vt:lpstr>BK intervencije na razini procjene</vt:lpstr>
      <vt:lpstr>BK intervencije na razini vjerovanja</vt:lpstr>
      <vt:lpstr>BK intervencije na razini vjerovanja</vt:lpstr>
      <vt:lpstr>BK intervencije na razini ljutnje </vt:lpstr>
      <vt:lpstr>BK intervencije na razini inhibicija</vt:lpstr>
      <vt:lpstr>BK intervencije na razini odgovora</vt:lpstr>
      <vt:lpstr>BK intervencije na razini raspoloženja</vt:lpstr>
      <vt:lpstr>PowerPoint Presentation</vt:lpstr>
    </vt:vector>
  </TitlesOfParts>
  <Company>HEAVEN KILLERS RELEASE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 intervencije za kontrolu ljutnje</dc:title>
  <dc:creator>Tanja</dc:creator>
  <cp:lastModifiedBy>Tanja</cp:lastModifiedBy>
  <cp:revision>220</cp:revision>
  <dcterms:created xsi:type="dcterms:W3CDTF">2017-03-29T21:25:36Z</dcterms:created>
  <dcterms:modified xsi:type="dcterms:W3CDTF">2017-04-06T18:32:35Z</dcterms:modified>
</cp:coreProperties>
</file>