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90" r:id="rId2"/>
    <p:sldId id="257" r:id="rId3"/>
    <p:sldId id="263" r:id="rId4"/>
    <p:sldId id="262" r:id="rId5"/>
    <p:sldId id="298" r:id="rId6"/>
    <p:sldId id="273" r:id="rId7"/>
    <p:sldId id="299" r:id="rId8"/>
    <p:sldId id="274" r:id="rId9"/>
    <p:sldId id="292" r:id="rId10"/>
    <p:sldId id="258" r:id="rId11"/>
    <p:sldId id="303" r:id="rId12"/>
    <p:sldId id="301" r:id="rId13"/>
    <p:sldId id="259" r:id="rId14"/>
    <p:sldId id="275" r:id="rId15"/>
    <p:sldId id="293" r:id="rId16"/>
    <p:sldId id="260" r:id="rId17"/>
    <p:sldId id="300" r:id="rId18"/>
    <p:sldId id="304" r:id="rId19"/>
    <p:sldId id="266" r:id="rId20"/>
    <p:sldId id="268" r:id="rId21"/>
    <p:sldId id="277" r:id="rId22"/>
    <p:sldId id="267" r:id="rId23"/>
    <p:sldId id="297" r:id="rId24"/>
    <p:sldId id="276" r:id="rId25"/>
    <p:sldId id="270" r:id="rId26"/>
    <p:sldId id="295" r:id="rId27"/>
    <p:sldId id="278" r:id="rId28"/>
    <p:sldId id="261" r:id="rId29"/>
    <p:sldId id="296" r:id="rId30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7363F-DDFC-490B-9DF2-2F5E8A214A86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6E38A-467C-416A-B7D8-D20D81416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605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xisresidentialtreatment.com/wp-content/uploads/2012/02/OCD-Sorting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/>
          <a:stretch/>
        </p:blipFill>
        <p:spPr bwMode="auto">
          <a:xfrm>
            <a:off x="2223910" y="-18972"/>
            <a:ext cx="6923907" cy="52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86751" y="5213920"/>
            <a:ext cx="3074039" cy="16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8001" y="3560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poremećaja</a:t>
            </a:r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1" y="3079043"/>
            <a:ext cx="439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kompulzivnog</a:t>
            </a:r>
            <a:endParaRPr lang="hr-HR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89" y="2442009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opsesivno</a:t>
            </a:r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endParaRPr lang="hr-HR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7040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Bihevioralno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289" y="1401648"/>
            <a:ext cx="2567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kognitivni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1" y="1786369"/>
            <a:ext cx="31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tretman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7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4000" b="1" dirty="0"/>
              <a:t>OBJAŠNJENJA OKP-a </a:t>
            </a:r>
            <a:r>
              <a:rPr lang="en-GB" sz="4000" b="1" dirty="0" smtClean="0"/>
              <a:t>(3)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59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Kognitivna</a:t>
            </a:r>
            <a:r>
              <a:rPr lang="en-GB" sz="5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9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objašnjenja</a:t>
            </a:r>
            <a:endParaRPr lang="en-GB" sz="5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600" dirty="0" err="1" smtClean="0"/>
              <a:t>gotovo</a:t>
            </a:r>
            <a:r>
              <a:rPr lang="en-GB" sz="4600" dirty="0" smtClean="0"/>
              <a:t> </a:t>
            </a:r>
            <a:r>
              <a:rPr lang="en-GB" sz="4600" dirty="0" err="1" smtClean="0"/>
              <a:t>svi</a:t>
            </a:r>
            <a:r>
              <a:rPr lang="en-GB" sz="4600" dirty="0" smtClean="0"/>
              <a:t> </a:t>
            </a:r>
            <a:r>
              <a:rPr lang="en-GB" sz="4600" dirty="0" err="1" smtClean="0"/>
              <a:t>ljudi</a:t>
            </a:r>
            <a:r>
              <a:rPr lang="en-GB" sz="4600" dirty="0" smtClean="0"/>
              <a:t> </a:t>
            </a:r>
            <a:r>
              <a:rPr lang="en-GB" sz="4600" dirty="0" err="1" smtClean="0"/>
              <a:t>imaju</a:t>
            </a:r>
            <a:r>
              <a:rPr lang="en-GB" sz="4600" dirty="0" smtClean="0"/>
              <a:t> </a:t>
            </a:r>
            <a:r>
              <a:rPr lang="en-GB" sz="4600" dirty="0" err="1" smtClean="0"/>
              <a:t>intruzivne</a:t>
            </a:r>
            <a:r>
              <a:rPr lang="en-GB" sz="4600" dirty="0" smtClean="0"/>
              <a:t> </a:t>
            </a:r>
            <a:r>
              <a:rPr lang="en-GB" sz="4600" dirty="0" err="1" smtClean="0"/>
              <a:t>misli</a:t>
            </a:r>
            <a:r>
              <a:rPr lang="en-GB" sz="4600" dirty="0"/>
              <a:t> </a:t>
            </a:r>
            <a:r>
              <a:rPr lang="en-GB" sz="4200" dirty="0" smtClean="0"/>
              <a:t>– </a:t>
            </a:r>
            <a:r>
              <a:rPr lang="en-GB" sz="4200" dirty="0" err="1" smtClean="0"/>
              <a:t>razlika</a:t>
            </a:r>
            <a:r>
              <a:rPr lang="en-GB" sz="4200" dirty="0" smtClean="0"/>
              <a:t> </a:t>
            </a:r>
            <a:r>
              <a:rPr lang="en-GB" sz="4200" dirty="0" err="1" smtClean="0"/>
              <a:t>između</a:t>
            </a:r>
            <a:r>
              <a:rPr lang="en-GB" sz="4200" dirty="0" smtClean="0"/>
              <a:t> </a:t>
            </a:r>
            <a:r>
              <a:rPr lang="en-GB" sz="4200" dirty="0" err="1" smtClean="0"/>
              <a:t>zdravih</a:t>
            </a:r>
            <a:r>
              <a:rPr lang="en-GB" sz="4200" dirty="0" smtClean="0"/>
              <a:t> </a:t>
            </a:r>
            <a:r>
              <a:rPr lang="en-GB" sz="4200" dirty="0" err="1" smtClean="0"/>
              <a:t>osoba</a:t>
            </a:r>
            <a:r>
              <a:rPr lang="en-GB" sz="4200" dirty="0" smtClean="0"/>
              <a:t> </a:t>
            </a:r>
            <a:r>
              <a:rPr lang="en-GB" sz="4200" dirty="0" err="1" smtClean="0"/>
              <a:t>i</a:t>
            </a:r>
            <a:r>
              <a:rPr lang="en-GB" sz="4200" dirty="0" smtClean="0"/>
              <a:t> </a:t>
            </a:r>
            <a:r>
              <a:rPr lang="en-GB" sz="4200" dirty="0" err="1" smtClean="0"/>
              <a:t>osoba</a:t>
            </a:r>
            <a:r>
              <a:rPr lang="en-GB" sz="4200" dirty="0" smtClean="0"/>
              <a:t> s OKP-om je u </a:t>
            </a:r>
            <a:r>
              <a:rPr lang="en-GB" sz="4200" dirty="0" err="1" smtClean="0"/>
              <a:t>evaluaciji</a:t>
            </a:r>
            <a:r>
              <a:rPr lang="en-GB" sz="4200" dirty="0" smtClean="0"/>
              <a:t> </a:t>
            </a:r>
            <a:r>
              <a:rPr lang="en-GB" sz="4200" dirty="0" err="1" smtClean="0"/>
              <a:t>tih</a:t>
            </a:r>
            <a:r>
              <a:rPr lang="en-GB" sz="4200" dirty="0" smtClean="0"/>
              <a:t> </a:t>
            </a:r>
            <a:r>
              <a:rPr lang="en-GB" sz="4200" dirty="0" err="1" smtClean="0"/>
              <a:t>misli</a:t>
            </a:r>
            <a:r>
              <a:rPr lang="en-GB" sz="4200" dirty="0" smtClean="0"/>
              <a:t>!</a:t>
            </a:r>
            <a:endParaRPr lang="en-GB" sz="42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600" dirty="0" err="1" smtClean="0"/>
              <a:t>opsesije</a:t>
            </a:r>
            <a:r>
              <a:rPr lang="en-GB" sz="4600" dirty="0" smtClean="0"/>
              <a:t> </a:t>
            </a:r>
            <a:r>
              <a:rPr lang="en-GB" sz="4600" dirty="0" err="1" smtClean="0"/>
              <a:t>obično</a:t>
            </a:r>
            <a:r>
              <a:rPr lang="en-GB" sz="4600" dirty="0" smtClean="0"/>
              <a:t> </a:t>
            </a:r>
            <a:r>
              <a:rPr lang="en-GB" sz="4600" dirty="0" err="1" smtClean="0"/>
              <a:t>povezane</a:t>
            </a:r>
            <a:r>
              <a:rPr lang="en-GB" sz="4600" dirty="0" smtClean="0"/>
              <a:t> s </a:t>
            </a:r>
            <a:r>
              <a:rPr lang="en-GB" sz="4600" dirty="0" err="1" smtClean="0"/>
              <a:t>područjima</a:t>
            </a:r>
            <a:r>
              <a:rPr lang="en-GB" sz="4600" dirty="0" smtClean="0"/>
              <a:t> </a:t>
            </a:r>
            <a:r>
              <a:rPr lang="en-GB" sz="4600" dirty="0" err="1" smtClean="0"/>
              <a:t>života</a:t>
            </a:r>
            <a:r>
              <a:rPr lang="en-GB" sz="4600" dirty="0" smtClean="0"/>
              <a:t> u </a:t>
            </a:r>
            <a:r>
              <a:rPr lang="en-GB" sz="4600" dirty="0" err="1" smtClean="0"/>
              <a:t>kojima</a:t>
            </a:r>
            <a:r>
              <a:rPr lang="en-GB" sz="4600" dirty="0" smtClean="0"/>
              <a:t> </a:t>
            </a:r>
            <a:r>
              <a:rPr lang="en-GB" sz="4600" dirty="0" err="1" smtClean="0"/>
              <a:t>osoba</a:t>
            </a:r>
            <a:r>
              <a:rPr lang="en-GB" sz="4600" dirty="0" smtClean="0"/>
              <a:t> </a:t>
            </a:r>
            <a:r>
              <a:rPr lang="en-GB" sz="4600" dirty="0" err="1" smtClean="0"/>
              <a:t>ima</a:t>
            </a:r>
            <a:r>
              <a:rPr lang="en-GB" sz="4600" dirty="0" smtClean="0"/>
              <a:t> </a:t>
            </a:r>
            <a:r>
              <a:rPr lang="en-GB" sz="4600" dirty="0" err="1" smtClean="0"/>
              <a:t>vrlo</a:t>
            </a:r>
            <a:r>
              <a:rPr lang="en-GB" sz="4600" dirty="0" smtClean="0"/>
              <a:t> </a:t>
            </a:r>
            <a:r>
              <a:rPr lang="en-GB" sz="4600" dirty="0" err="1" smtClean="0"/>
              <a:t>visoke</a:t>
            </a:r>
            <a:r>
              <a:rPr lang="en-GB" sz="4600" dirty="0" smtClean="0"/>
              <a:t> </a:t>
            </a:r>
            <a:r>
              <a:rPr lang="en-GB" sz="4600" dirty="0" err="1" smtClean="0"/>
              <a:t>standarde</a:t>
            </a:r>
            <a:r>
              <a:rPr lang="en-GB" sz="4600" dirty="0" smtClean="0"/>
              <a:t> </a:t>
            </a:r>
            <a:r>
              <a:rPr lang="en-GB" sz="4200" dirty="0" smtClean="0"/>
              <a:t>(</a:t>
            </a:r>
            <a:r>
              <a:rPr lang="en-GB" sz="4200" dirty="0" err="1" smtClean="0"/>
              <a:t>npr</a:t>
            </a:r>
            <a:r>
              <a:rPr lang="en-GB" sz="4200" dirty="0" smtClean="0"/>
              <a:t>. </a:t>
            </a:r>
            <a:r>
              <a:rPr lang="en-GB" sz="4200" dirty="0" err="1" smtClean="0"/>
              <a:t>blasfemične</a:t>
            </a:r>
            <a:r>
              <a:rPr lang="en-GB" sz="4200" dirty="0" smtClean="0"/>
              <a:t> </a:t>
            </a:r>
            <a:r>
              <a:rPr lang="en-GB" sz="4200" dirty="0" err="1" smtClean="0"/>
              <a:t>misli</a:t>
            </a:r>
            <a:r>
              <a:rPr lang="en-GB" sz="4200" dirty="0" smtClean="0"/>
              <a:t> </a:t>
            </a:r>
            <a:r>
              <a:rPr lang="en-GB" sz="4200" dirty="0" err="1" smtClean="0"/>
              <a:t>mnogo</a:t>
            </a:r>
            <a:r>
              <a:rPr lang="en-GB" sz="4200" dirty="0" smtClean="0"/>
              <a:t> </a:t>
            </a:r>
            <a:r>
              <a:rPr lang="en-GB" sz="4200" dirty="0" err="1" smtClean="0"/>
              <a:t>češće</a:t>
            </a:r>
            <a:r>
              <a:rPr lang="en-GB" sz="4200" dirty="0" smtClean="0"/>
              <a:t> </a:t>
            </a:r>
            <a:r>
              <a:rPr lang="en-GB" sz="4200" dirty="0" err="1" smtClean="0"/>
              <a:t>kod</a:t>
            </a:r>
            <a:r>
              <a:rPr lang="en-GB" sz="4200" dirty="0" smtClean="0"/>
              <a:t> </a:t>
            </a:r>
            <a:r>
              <a:rPr lang="en-GB" sz="4200" dirty="0" err="1" smtClean="0"/>
              <a:t>vrlo</a:t>
            </a:r>
            <a:r>
              <a:rPr lang="en-GB" sz="4200" dirty="0" smtClean="0"/>
              <a:t> </a:t>
            </a:r>
            <a:r>
              <a:rPr lang="en-GB" sz="4200" dirty="0" err="1" smtClean="0"/>
              <a:t>religioznih</a:t>
            </a:r>
            <a:r>
              <a:rPr lang="en-GB" sz="4200" dirty="0" smtClean="0"/>
              <a:t> </a:t>
            </a:r>
            <a:r>
              <a:rPr lang="en-GB" sz="4200" dirty="0" err="1" smtClean="0"/>
              <a:t>osoba</a:t>
            </a:r>
            <a:r>
              <a:rPr lang="en-GB" sz="42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600" dirty="0" err="1" smtClean="0"/>
              <a:t>pretjerana</a:t>
            </a:r>
            <a:r>
              <a:rPr lang="en-GB" sz="4600" dirty="0" smtClean="0"/>
              <a:t> </a:t>
            </a:r>
            <a:r>
              <a:rPr lang="en-GB" sz="4600" dirty="0" err="1" smtClean="0"/>
              <a:t>vjerovanja</a:t>
            </a:r>
            <a:r>
              <a:rPr lang="en-GB" sz="4600" dirty="0" smtClean="0"/>
              <a:t> o </a:t>
            </a:r>
            <a:r>
              <a:rPr lang="en-GB" sz="4600" dirty="0" err="1" smtClean="0"/>
              <a:t>opasnosti</a:t>
            </a:r>
            <a:r>
              <a:rPr lang="en-GB" sz="4600" dirty="0"/>
              <a:t> </a:t>
            </a:r>
            <a:r>
              <a:rPr lang="en-GB" sz="4600" dirty="0" err="1" smtClean="0"/>
              <a:t>i</a:t>
            </a:r>
            <a:r>
              <a:rPr lang="en-GB" sz="4600" dirty="0" smtClean="0"/>
              <a:t> </a:t>
            </a:r>
            <a:r>
              <a:rPr lang="en-GB" sz="4600" dirty="0" err="1" smtClean="0"/>
              <a:t>odgovornosti</a:t>
            </a:r>
            <a:r>
              <a:rPr lang="en-GB" sz="4600" dirty="0" smtClean="0"/>
              <a:t> </a:t>
            </a:r>
            <a:r>
              <a:rPr lang="en-GB" sz="4200" dirty="0" smtClean="0"/>
              <a:t>(</a:t>
            </a:r>
            <a:r>
              <a:rPr lang="en-GB" sz="4200" dirty="0" err="1" smtClean="0"/>
              <a:t>precjenjuju</a:t>
            </a:r>
            <a:r>
              <a:rPr lang="en-GB" sz="4200" dirty="0" smtClean="0"/>
              <a:t> </a:t>
            </a:r>
            <a:r>
              <a:rPr lang="en-GB" sz="4200" dirty="0" err="1" smtClean="0"/>
              <a:t>vjerojatnost</a:t>
            </a:r>
            <a:r>
              <a:rPr lang="en-GB" sz="4200" dirty="0" smtClean="0"/>
              <a:t> </a:t>
            </a:r>
            <a:r>
              <a:rPr lang="en-GB" sz="4200" dirty="0" err="1" smtClean="0"/>
              <a:t>negativnih</a:t>
            </a:r>
            <a:r>
              <a:rPr lang="en-GB" sz="4200" dirty="0" smtClean="0"/>
              <a:t> </a:t>
            </a:r>
            <a:r>
              <a:rPr lang="en-GB" sz="4200" dirty="0" err="1" smtClean="0"/>
              <a:t>događaja</a:t>
            </a:r>
            <a:r>
              <a:rPr lang="en-GB" sz="4200" dirty="0" smtClean="0"/>
              <a:t>, </a:t>
            </a:r>
            <a:r>
              <a:rPr lang="en-GB" sz="4200" dirty="0" err="1" smtClean="0"/>
              <a:t>štetu</a:t>
            </a:r>
            <a:r>
              <a:rPr lang="en-GB" sz="4200" dirty="0" smtClean="0"/>
              <a:t> </a:t>
            </a:r>
            <a:r>
              <a:rPr lang="en-GB" sz="4200" dirty="0" err="1" smtClean="0"/>
              <a:t>kojom</a:t>
            </a:r>
            <a:r>
              <a:rPr lang="en-GB" sz="4200" dirty="0" smtClean="0"/>
              <a:t> bi </a:t>
            </a:r>
            <a:r>
              <a:rPr lang="en-GB" sz="4200" dirty="0" err="1" smtClean="0"/>
              <a:t>mogli</a:t>
            </a:r>
            <a:r>
              <a:rPr lang="en-GB" sz="4200" dirty="0" smtClean="0"/>
              <a:t> </a:t>
            </a:r>
            <a:r>
              <a:rPr lang="en-GB" sz="4200" dirty="0" err="1" smtClean="0"/>
              <a:t>rezultirati</a:t>
            </a:r>
            <a:r>
              <a:rPr lang="en-GB" sz="4200" dirty="0" smtClean="0"/>
              <a:t>, </a:t>
            </a:r>
            <a:r>
              <a:rPr lang="en-GB" sz="4200" dirty="0" err="1" smtClean="0"/>
              <a:t>stupanj</a:t>
            </a:r>
            <a:r>
              <a:rPr lang="en-GB" sz="4200" dirty="0" smtClean="0"/>
              <a:t> </a:t>
            </a:r>
            <a:r>
              <a:rPr lang="en-GB" sz="4200" dirty="0" err="1" smtClean="0"/>
              <a:t>vlastite</a:t>
            </a:r>
            <a:r>
              <a:rPr lang="en-GB" sz="4200" dirty="0" smtClean="0"/>
              <a:t> </a:t>
            </a:r>
            <a:r>
              <a:rPr lang="en-GB" sz="4200" dirty="0" err="1" smtClean="0"/>
              <a:t>odgovornosti</a:t>
            </a:r>
            <a:r>
              <a:rPr lang="en-GB" sz="4200" dirty="0" smtClean="0"/>
              <a:t> za </a:t>
            </a:r>
            <a:r>
              <a:rPr lang="en-GB" sz="4200" dirty="0" err="1" smtClean="0"/>
              <a:t>događaj</a:t>
            </a:r>
            <a:r>
              <a:rPr lang="en-GB" sz="4200" dirty="0" smtClean="0"/>
              <a:t> </a:t>
            </a:r>
            <a:r>
              <a:rPr lang="en-GB" sz="4200" dirty="0" err="1" smtClean="0"/>
              <a:t>i</a:t>
            </a:r>
            <a:r>
              <a:rPr lang="en-GB" sz="4200" dirty="0" smtClean="0"/>
              <a:t> </a:t>
            </a:r>
            <a:r>
              <a:rPr lang="en-GB" sz="4200" dirty="0" err="1" smtClean="0"/>
              <a:t>posljedice</a:t>
            </a:r>
            <a:r>
              <a:rPr lang="en-GB" sz="4200" dirty="0" smtClean="0"/>
              <a:t> </a:t>
            </a:r>
            <a:r>
              <a:rPr lang="en-GB" sz="4200" dirty="0" err="1" smtClean="0"/>
              <a:t>vlastite</a:t>
            </a:r>
            <a:r>
              <a:rPr lang="en-GB" sz="4200" dirty="0" smtClean="0"/>
              <a:t> </a:t>
            </a:r>
            <a:r>
              <a:rPr lang="en-GB" sz="4200" dirty="0" err="1" smtClean="0"/>
              <a:t>odgovornosti</a:t>
            </a:r>
            <a:r>
              <a:rPr lang="en-GB" sz="42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600" dirty="0" err="1" smtClean="0"/>
              <a:t>fuzija</a:t>
            </a:r>
            <a:r>
              <a:rPr lang="en-GB" sz="4600" dirty="0" smtClean="0"/>
              <a:t> </a:t>
            </a:r>
            <a:r>
              <a:rPr lang="en-GB" sz="4600" dirty="0" err="1" smtClean="0"/>
              <a:t>misli</a:t>
            </a:r>
            <a:r>
              <a:rPr lang="en-GB" sz="4600" dirty="0" smtClean="0"/>
              <a:t> </a:t>
            </a:r>
            <a:r>
              <a:rPr lang="en-GB" sz="4600" dirty="0" err="1" smtClean="0"/>
              <a:t>i</a:t>
            </a:r>
            <a:r>
              <a:rPr lang="en-GB" sz="4600" dirty="0" smtClean="0"/>
              <a:t> </a:t>
            </a:r>
            <a:r>
              <a:rPr lang="en-GB" sz="4600" dirty="0" err="1" smtClean="0"/>
              <a:t>ponašanja</a:t>
            </a:r>
            <a:r>
              <a:rPr lang="en-GB" sz="4600" dirty="0" smtClean="0"/>
              <a:t> </a:t>
            </a:r>
            <a:r>
              <a:rPr lang="en-GB" sz="4200" dirty="0" smtClean="0"/>
              <a:t>– </a:t>
            </a:r>
            <a:r>
              <a:rPr lang="en-GB" sz="4200" dirty="0" err="1" smtClean="0"/>
              <a:t>vjerovanje</a:t>
            </a:r>
            <a:r>
              <a:rPr lang="en-GB" sz="4200" dirty="0" smtClean="0"/>
              <a:t> da </a:t>
            </a:r>
            <a:r>
              <a:rPr lang="en-GB" sz="4200" dirty="0" err="1" smtClean="0"/>
              <a:t>su</a:t>
            </a:r>
            <a:r>
              <a:rPr lang="en-GB" sz="4200" dirty="0" smtClean="0"/>
              <a:t> </a:t>
            </a:r>
            <a:r>
              <a:rPr lang="en-GB" sz="4200" dirty="0" err="1" smtClean="0"/>
              <a:t>misli</a:t>
            </a:r>
            <a:r>
              <a:rPr lang="en-GB" sz="4200" dirty="0" smtClean="0"/>
              <a:t> </a:t>
            </a:r>
            <a:r>
              <a:rPr lang="en-GB" sz="4200" dirty="0" err="1" smtClean="0"/>
              <a:t>i</a:t>
            </a:r>
            <a:r>
              <a:rPr lang="en-GB" sz="4200" dirty="0" smtClean="0"/>
              <a:t> </a:t>
            </a:r>
            <a:r>
              <a:rPr lang="en-GB" sz="4200" dirty="0" err="1" smtClean="0"/>
              <a:t>ponašanja</a:t>
            </a:r>
            <a:r>
              <a:rPr lang="en-GB" sz="4200" dirty="0" smtClean="0"/>
              <a:t> </a:t>
            </a:r>
            <a:r>
              <a:rPr lang="en-GB" sz="4200" dirty="0" err="1" smtClean="0"/>
              <a:t>jedno</a:t>
            </a:r>
            <a:r>
              <a:rPr lang="en-GB" sz="4200" dirty="0" smtClean="0"/>
              <a:t> </a:t>
            </a:r>
            <a:r>
              <a:rPr lang="en-GB" sz="4200" dirty="0" err="1" smtClean="0"/>
              <a:t>te</a:t>
            </a:r>
            <a:r>
              <a:rPr lang="en-GB" sz="4200" dirty="0" smtClean="0"/>
              <a:t> </a:t>
            </a:r>
            <a:r>
              <a:rPr lang="en-GB" sz="4200" dirty="0" err="1" smtClean="0"/>
              <a:t>isto</a:t>
            </a:r>
            <a:r>
              <a:rPr lang="en-GB" sz="4200" dirty="0" smtClean="0"/>
              <a:t> (</a:t>
            </a:r>
            <a:r>
              <a:rPr lang="en-GB" sz="4200" dirty="0" err="1" smtClean="0"/>
              <a:t>pomisliti</a:t>
            </a:r>
            <a:r>
              <a:rPr lang="en-GB" sz="4200" dirty="0" smtClean="0"/>
              <a:t> </a:t>
            </a:r>
            <a:r>
              <a:rPr lang="en-GB" sz="4200" dirty="0" err="1" smtClean="0"/>
              <a:t>nešto</a:t>
            </a:r>
            <a:r>
              <a:rPr lang="en-GB" sz="4200" dirty="0" smtClean="0"/>
              <a:t> </a:t>
            </a:r>
            <a:r>
              <a:rPr lang="en-GB" sz="4200" dirty="0" err="1" smtClean="0"/>
              <a:t>nemoralno</a:t>
            </a:r>
            <a:r>
              <a:rPr lang="en-GB" sz="4200" dirty="0" smtClean="0"/>
              <a:t> je </a:t>
            </a:r>
            <a:r>
              <a:rPr lang="en-GB" sz="4200" dirty="0" err="1" smtClean="0"/>
              <a:t>isto</a:t>
            </a:r>
            <a:r>
              <a:rPr lang="en-GB" sz="4200" dirty="0" smtClean="0"/>
              <a:t> </a:t>
            </a:r>
            <a:r>
              <a:rPr lang="en-GB" sz="4200" dirty="0" err="1" smtClean="0"/>
              <a:t>kao</a:t>
            </a:r>
            <a:r>
              <a:rPr lang="en-GB" sz="4200" dirty="0" smtClean="0"/>
              <a:t> </a:t>
            </a:r>
            <a:r>
              <a:rPr lang="en-GB" sz="4200" dirty="0" err="1" smtClean="0"/>
              <a:t>i</a:t>
            </a:r>
            <a:r>
              <a:rPr lang="en-GB" sz="4200" dirty="0" smtClean="0"/>
              <a:t> to </a:t>
            </a:r>
            <a:r>
              <a:rPr lang="en-GB" sz="4200" dirty="0" err="1" smtClean="0"/>
              <a:t>zaista</a:t>
            </a:r>
            <a:r>
              <a:rPr lang="en-GB" sz="4200" dirty="0" smtClean="0"/>
              <a:t> </a:t>
            </a:r>
            <a:r>
              <a:rPr lang="en-GB" sz="4200" dirty="0" err="1" smtClean="0"/>
              <a:t>učiniti</a:t>
            </a:r>
            <a:r>
              <a:rPr lang="en-GB" sz="4200" dirty="0" smtClean="0"/>
              <a:t>; </a:t>
            </a:r>
            <a:r>
              <a:rPr lang="en-GB" sz="4200" dirty="0" err="1" smtClean="0"/>
              <a:t>razmišljanje</a:t>
            </a:r>
            <a:r>
              <a:rPr lang="en-GB" sz="4200" dirty="0" smtClean="0"/>
              <a:t> o </a:t>
            </a:r>
            <a:r>
              <a:rPr lang="en-GB" sz="4200" dirty="0" err="1" smtClean="0"/>
              <a:t>nečemu</a:t>
            </a:r>
            <a:r>
              <a:rPr lang="en-GB" sz="4200" dirty="0" smtClean="0"/>
              <a:t> </a:t>
            </a:r>
            <a:r>
              <a:rPr lang="en-GB" sz="4200" dirty="0" err="1" smtClean="0"/>
              <a:t>povećava</a:t>
            </a:r>
            <a:r>
              <a:rPr lang="en-GB" sz="4200" dirty="0" smtClean="0"/>
              <a:t> </a:t>
            </a:r>
            <a:r>
              <a:rPr lang="en-GB" sz="4200" dirty="0" err="1" smtClean="0"/>
              <a:t>vjerojatnost</a:t>
            </a:r>
            <a:r>
              <a:rPr lang="en-GB" sz="4200" dirty="0" smtClean="0"/>
              <a:t> da </a:t>
            </a:r>
            <a:r>
              <a:rPr lang="en-GB" sz="4200" dirty="0" err="1" smtClean="0"/>
              <a:t>će</a:t>
            </a:r>
            <a:r>
              <a:rPr lang="en-GB" sz="4200" dirty="0" smtClean="0"/>
              <a:t> se to </a:t>
            </a:r>
            <a:r>
              <a:rPr lang="en-GB" sz="4200" dirty="0" err="1" smtClean="0"/>
              <a:t>doista</a:t>
            </a:r>
            <a:r>
              <a:rPr lang="en-GB" sz="4200" dirty="0" smtClean="0"/>
              <a:t> </a:t>
            </a:r>
            <a:r>
              <a:rPr lang="en-GB" sz="4200" dirty="0" err="1" smtClean="0"/>
              <a:t>i</a:t>
            </a:r>
            <a:r>
              <a:rPr lang="en-GB" sz="4200" dirty="0" smtClean="0"/>
              <a:t> </a:t>
            </a:r>
            <a:r>
              <a:rPr lang="en-GB" sz="4200" dirty="0" err="1" smtClean="0"/>
              <a:t>dogoditi</a:t>
            </a:r>
            <a:r>
              <a:rPr lang="en-GB" sz="42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600" dirty="0" err="1"/>
              <a:t>p</a:t>
            </a:r>
            <a:r>
              <a:rPr lang="en-GB" sz="4600" dirty="0" err="1" smtClean="0"/>
              <a:t>ojačana</a:t>
            </a:r>
            <a:r>
              <a:rPr lang="en-GB" sz="4600" dirty="0" smtClean="0"/>
              <a:t> </a:t>
            </a:r>
            <a:r>
              <a:rPr lang="en-GB" sz="4600" dirty="0" err="1" smtClean="0"/>
              <a:t>potreba</a:t>
            </a:r>
            <a:r>
              <a:rPr lang="en-GB" sz="4600" dirty="0" smtClean="0"/>
              <a:t> za </a:t>
            </a:r>
            <a:r>
              <a:rPr lang="en-GB" sz="4600" dirty="0" err="1" smtClean="0"/>
              <a:t>kontrolom</a:t>
            </a:r>
            <a:r>
              <a:rPr lang="en-GB" sz="4600" dirty="0" smtClean="0"/>
              <a:t> </a:t>
            </a:r>
            <a:r>
              <a:rPr lang="en-GB" sz="4600" dirty="0" err="1" smtClean="0"/>
              <a:t>misli</a:t>
            </a:r>
            <a:endParaRPr lang="en-GB" sz="46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dirty="0" err="1" smtClean="0"/>
              <a:t>Bihevioralno-kognitivni</a:t>
            </a:r>
            <a:r>
              <a:rPr lang="en-US" dirty="0" smtClean="0"/>
              <a:t> model </a:t>
            </a:r>
            <a:r>
              <a:rPr lang="en-US" dirty="0" err="1" smtClean="0"/>
              <a:t>začaranog</a:t>
            </a:r>
            <a:r>
              <a:rPr lang="en-US" dirty="0" smtClean="0"/>
              <a:t> </a:t>
            </a:r>
            <a:r>
              <a:rPr lang="en-US" dirty="0" err="1" smtClean="0"/>
              <a:t>kruga</a:t>
            </a:r>
            <a:r>
              <a:rPr lang="en-US" dirty="0" smtClean="0"/>
              <a:t> </a:t>
            </a:r>
            <a:r>
              <a:rPr lang="en-US" dirty="0" err="1" smtClean="0"/>
              <a:t>opsesija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75509" y="4610100"/>
            <a:ext cx="20574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Strategije</a:t>
            </a:r>
            <a:r>
              <a:rPr lang="en-US" sz="2000" b="1" dirty="0" smtClean="0">
                <a:solidFill>
                  <a:schemeClr val="tx1"/>
                </a:solidFill>
              </a:rPr>
              <a:t> za </a:t>
            </a:r>
            <a:r>
              <a:rPr lang="en-US" sz="2000" b="1" dirty="0" err="1" smtClean="0">
                <a:solidFill>
                  <a:schemeClr val="tx1"/>
                </a:solidFill>
              </a:rPr>
              <a:t>smanjenje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anksioznosti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7400" y="4610100"/>
            <a:ext cx="22098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Anksioznost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nelagoda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strah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briga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nesigurnost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73035" y="1779270"/>
            <a:ext cx="2651565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Normalne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intruzivne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misli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sumnje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slike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 sl.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7717" y="2990849"/>
            <a:ext cx="23622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Kriva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interpretacija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značenja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41570" y="2575560"/>
            <a:ext cx="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rved Left Arrow 14"/>
          <p:cNvSpPr/>
          <p:nvPr/>
        </p:nvSpPr>
        <p:spPr>
          <a:xfrm rot="12097217">
            <a:off x="2754629" y="3082834"/>
            <a:ext cx="731520" cy="121615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20847715">
            <a:off x="6457138" y="3237471"/>
            <a:ext cx="762000" cy="1196436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419600" y="4975860"/>
            <a:ext cx="1371600" cy="1905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175259" y="1775460"/>
            <a:ext cx="1905000" cy="2415540"/>
          </a:xfrm>
          <a:prstGeom prst="wedgeRoundRectCallout">
            <a:avLst>
              <a:gd name="adj1" fmla="val 47567"/>
              <a:gd name="adj2" fmla="val 8489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Rituali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neutralizacije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traženje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ohrabrenja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izbjegavanje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potiskivanje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misli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sl.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5259" y="5791200"/>
            <a:ext cx="6172202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tx1"/>
                </a:solidFill>
              </a:rPr>
              <a:t>Sprečavaju razuvjeravanje da su misli opasne; 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hr-HR" sz="1400" dirty="0">
                <a:solidFill>
                  <a:schemeClr val="tx1"/>
                </a:solidFill>
              </a:rPr>
              <a:t>Povećavaju učestalost intruzivnih misli (</a:t>
            </a:r>
            <a:r>
              <a:rPr lang="hr-HR" sz="1400" dirty="0" smtClean="0">
                <a:solidFill>
                  <a:schemeClr val="tx1"/>
                </a:solidFill>
              </a:rPr>
              <a:t>podsječiva</a:t>
            </a:r>
            <a:r>
              <a:rPr lang="en-US" sz="1400" dirty="0" smtClean="0">
                <a:solidFill>
                  <a:schemeClr val="tx1"/>
                </a:solidFill>
              </a:rPr>
              <a:t>č</a:t>
            </a:r>
            <a:r>
              <a:rPr lang="hr-HR" sz="1400" dirty="0" smtClean="0">
                <a:solidFill>
                  <a:schemeClr val="tx1"/>
                </a:solidFill>
              </a:rPr>
              <a:t>i</a:t>
            </a:r>
            <a:r>
              <a:rPr lang="hr-HR" sz="1400" dirty="0">
                <a:solidFill>
                  <a:schemeClr val="tx1"/>
                </a:solidFill>
              </a:rPr>
              <a:t>);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hr-HR" sz="1400" dirty="0">
                <a:solidFill>
                  <a:schemeClr val="tx1"/>
                </a:solidFill>
              </a:rPr>
              <a:t>Traženje ohrabrenja povećava preokupiranost mogućim negativnim </a:t>
            </a:r>
            <a:r>
              <a:rPr lang="hr-HR" sz="1400" dirty="0" smtClean="0">
                <a:solidFill>
                  <a:schemeClr val="tx1"/>
                </a:solidFill>
              </a:rPr>
              <a:t>poslje</a:t>
            </a:r>
            <a:r>
              <a:rPr lang="en-US" sz="1400" dirty="0" smtClean="0">
                <a:solidFill>
                  <a:schemeClr val="tx1"/>
                </a:solidFill>
              </a:rPr>
              <a:t>d</a:t>
            </a:r>
            <a:r>
              <a:rPr lang="hr-HR" sz="1400" dirty="0" smtClean="0">
                <a:solidFill>
                  <a:schemeClr val="tx1"/>
                </a:solidFill>
              </a:rPr>
              <a:t>icama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/>
              <a:t>TIPIČNE KOGNITIVNE POGREŠKE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/>
              <a:t>Crno-bijelo</a:t>
            </a:r>
            <a:r>
              <a:rPr lang="en-US" sz="2600" dirty="0" smtClean="0"/>
              <a:t> </a:t>
            </a:r>
            <a:r>
              <a:rPr lang="en-US" sz="2600" dirty="0" err="1" smtClean="0"/>
              <a:t>mišljenje</a:t>
            </a:r>
            <a:endParaRPr lang="en-US" sz="2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/>
              <a:t>Magično</a:t>
            </a:r>
            <a:r>
              <a:rPr lang="en-US" sz="2600" dirty="0" smtClean="0"/>
              <a:t> </a:t>
            </a:r>
            <a:r>
              <a:rPr lang="en-US" sz="2600" dirty="0" err="1" smtClean="0"/>
              <a:t>mišljenje</a:t>
            </a:r>
            <a:r>
              <a:rPr lang="en-US" sz="2600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ako</a:t>
            </a:r>
            <a:r>
              <a:rPr lang="en-US" sz="2200" dirty="0" smtClean="0"/>
              <a:t> imam </a:t>
            </a:r>
            <a:r>
              <a:rPr lang="en-US" sz="2200" dirty="0" err="1" smtClean="0"/>
              <a:t>loše</a:t>
            </a:r>
            <a:r>
              <a:rPr lang="en-US" sz="2200" dirty="0" smtClean="0"/>
              <a:t> </a:t>
            </a:r>
            <a:r>
              <a:rPr lang="en-US" sz="2200" dirty="0" err="1" smtClean="0"/>
              <a:t>misli</a:t>
            </a:r>
            <a:r>
              <a:rPr lang="en-US" sz="2200" dirty="0" smtClean="0"/>
              <a:t>, </a:t>
            </a:r>
            <a:r>
              <a:rPr lang="en-US" sz="2200" dirty="0" err="1" smtClean="0"/>
              <a:t>nešto</a:t>
            </a:r>
            <a:r>
              <a:rPr lang="en-US" sz="2200" dirty="0" smtClean="0"/>
              <a:t> </a:t>
            </a:r>
            <a:r>
              <a:rPr lang="en-US" sz="2200" dirty="0" err="1" smtClean="0"/>
              <a:t>loše</a:t>
            </a:r>
            <a:r>
              <a:rPr lang="en-US" sz="2200" dirty="0" smtClean="0"/>
              <a:t> </a:t>
            </a:r>
            <a:r>
              <a:rPr lang="en-US" sz="2200" dirty="0" err="1" smtClean="0"/>
              <a:t>će</a:t>
            </a:r>
            <a:r>
              <a:rPr lang="en-US" sz="2200" dirty="0" smtClean="0"/>
              <a:t> se </a:t>
            </a:r>
            <a:r>
              <a:rPr lang="en-US" sz="2200" dirty="0" err="1" smtClean="0"/>
              <a:t>desiti</a:t>
            </a:r>
            <a:r>
              <a:rPr lang="en-US" sz="22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/>
              <a:t>Perfekcionizam</a:t>
            </a:r>
            <a:endParaRPr lang="en-US" sz="2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/>
              <a:t>Hipermoralnost</a:t>
            </a:r>
            <a:r>
              <a:rPr lang="en-US" sz="2600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i</a:t>
            </a:r>
            <a:r>
              <a:rPr lang="en-US" sz="2200" dirty="0" smtClean="0"/>
              <a:t> za </a:t>
            </a:r>
            <a:r>
              <a:rPr lang="en-US" sz="2200" dirty="0" err="1" smtClean="0"/>
              <a:t>najmanju</a:t>
            </a:r>
            <a:r>
              <a:rPr lang="en-US" sz="2200" dirty="0" smtClean="0"/>
              <a:t> </a:t>
            </a:r>
            <a:r>
              <a:rPr lang="en-US" sz="2200" dirty="0" err="1" smtClean="0"/>
              <a:t>grešku</a:t>
            </a:r>
            <a:r>
              <a:rPr lang="en-US" sz="2200" dirty="0" smtClean="0"/>
              <a:t> </a:t>
            </a:r>
            <a:r>
              <a:rPr lang="en-US" sz="2200" dirty="0" err="1" smtClean="0"/>
              <a:t>ću</a:t>
            </a:r>
            <a:r>
              <a:rPr lang="en-US" sz="2200" dirty="0" smtClean="0"/>
              <a:t> </a:t>
            </a:r>
            <a:r>
              <a:rPr lang="en-US" sz="2200" dirty="0" err="1" smtClean="0"/>
              <a:t>završiti</a:t>
            </a:r>
            <a:r>
              <a:rPr lang="en-US" sz="2200" dirty="0" smtClean="0"/>
              <a:t> u </a:t>
            </a:r>
            <a:r>
              <a:rPr lang="en-US" sz="2200" dirty="0" err="1" smtClean="0"/>
              <a:t>paklu</a:t>
            </a:r>
            <a:r>
              <a:rPr lang="en-US" sz="22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/>
              <a:t>Fuzija</a:t>
            </a:r>
            <a:r>
              <a:rPr lang="en-US" sz="2600" dirty="0" smtClean="0"/>
              <a:t> </a:t>
            </a:r>
            <a:r>
              <a:rPr lang="en-US" sz="2600" dirty="0" err="1" smtClean="0"/>
              <a:t>misao</a:t>
            </a:r>
            <a:r>
              <a:rPr lang="en-US" sz="2600" dirty="0" smtClean="0"/>
              <a:t>/</a:t>
            </a:r>
            <a:r>
              <a:rPr lang="en-US" sz="2600" dirty="0" err="1" smtClean="0"/>
              <a:t>akcija</a:t>
            </a:r>
            <a:endParaRPr lang="en-US" sz="2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/>
              <a:t>Precjenjivanje</a:t>
            </a:r>
            <a:r>
              <a:rPr lang="en-US" sz="2600" dirty="0" smtClean="0"/>
              <a:t> </a:t>
            </a:r>
            <a:r>
              <a:rPr lang="en-US" sz="2600" dirty="0" err="1" smtClean="0"/>
              <a:t>misli</a:t>
            </a:r>
            <a:r>
              <a:rPr lang="en-US" sz="2600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ako</a:t>
            </a:r>
            <a:r>
              <a:rPr lang="en-US" sz="2200" dirty="0" smtClean="0"/>
              <a:t> to </a:t>
            </a:r>
            <a:r>
              <a:rPr lang="en-US" sz="2200" dirty="0" err="1" smtClean="0"/>
              <a:t>mislim</a:t>
            </a:r>
            <a:r>
              <a:rPr lang="en-US" sz="2200" dirty="0" smtClean="0"/>
              <a:t>, </a:t>
            </a:r>
            <a:r>
              <a:rPr lang="en-US" sz="2200" dirty="0" err="1" smtClean="0"/>
              <a:t>vjerojatnije</a:t>
            </a:r>
            <a:r>
              <a:rPr lang="en-US" sz="2200" dirty="0" smtClean="0"/>
              <a:t> je da </a:t>
            </a:r>
            <a:r>
              <a:rPr lang="en-US" sz="2200" dirty="0" err="1" smtClean="0"/>
              <a:t>će</a:t>
            </a:r>
            <a:r>
              <a:rPr lang="en-US" sz="2200" dirty="0" smtClean="0"/>
              <a:t> se </a:t>
            </a:r>
            <a:r>
              <a:rPr lang="en-US" sz="2200" dirty="0" err="1" smtClean="0"/>
              <a:t>desiti</a:t>
            </a:r>
            <a:r>
              <a:rPr lang="en-US" sz="22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/>
              <a:t>Pogreška</a:t>
            </a:r>
            <a:r>
              <a:rPr lang="en-US" sz="2600" dirty="0" smtClean="0"/>
              <a:t> </a:t>
            </a:r>
            <a:r>
              <a:rPr lang="en-US" sz="2600" dirty="0" err="1" smtClean="0"/>
              <a:t>ekskluzivnosti</a:t>
            </a:r>
            <a:r>
              <a:rPr lang="en-US" sz="2600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vjerojatnije</a:t>
            </a:r>
            <a:r>
              <a:rPr lang="en-US" sz="2200" dirty="0" smtClean="0"/>
              <a:t> je da se </a:t>
            </a:r>
            <a:r>
              <a:rPr lang="en-US" sz="2200" dirty="0" err="1" smtClean="0"/>
              <a:t>nešto</a:t>
            </a:r>
            <a:r>
              <a:rPr lang="en-US" sz="2200" dirty="0" smtClean="0"/>
              <a:t> </a:t>
            </a:r>
            <a:r>
              <a:rPr lang="en-US" sz="2200" dirty="0" err="1" smtClean="0"/>
              <a:t>loše</a:t>
            </a:r>
            <a:r>
              <a:rPr lang="en-US" sz="2200" dirty="0" smtClean="0"/>
              <a:t> desi </a:t>
            </a:r>
            <a:r>
              <a:rPr lang="en-US" sz="2200" dirty="0" err="1" smtClean="0"/>
              <a:t>nekome</a:t>
            </a:r>
            <a:r>
              <a:rPr lang="en-US" sz="2200" dirty="0" smtClean="0"/>
              <a:t> </a:t>
            </a:r>
            <a:r>
              <a:rPr lang="en-US" sz="2200" dirty="0" err="1" smtClean="0"/>
              <a:t>tko</a:t>
            </a:r>
            <a:r>
              <a:rPr lang="en-US" sz="2200" dirty="0" smtClean="0"/>
              <a:t> mi je </a:t>
            </a:r>
            <a:r>
              <a:rPr lang="en-US" sz="2200" dirty="0" err="1" smtClean="0"/>
              <a:t>blizak</a:t>
            </a:r>
            <a:r>
              <a:rPr lang="en-US" sz="22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/>
              <a:t>Mišljenje</a:t>
            </a:r>
            <a:r>
              <a:rPr lang="en-US" sz="2600" dirty="0" smtClean="0"/>
              <a:t> “</a:t>
            </a:r>
            <a:r>
              <a:rPr lang="en-US" sz="2600" dirty="0" err="1" smtClean="0"/>
              <a:t>Što</a:t>
            </a:r>
            <a:r>
              <a:rPr lang="en-US" sz="2600" dirty="0" smtClean="0"/>
              <a:t> </a:t>
            </a:r>
            <a:r>
              <a:rPr lang="en-US" sz="2600" dirty="0" err="1" smtClean="0"/>
              <a:t>ako</a:t>
            </a:r>
            <a:r>
              <a:rPr lang="en-US" sz="2600" dirty="0" smtClean="0"/>
              <a:t>…”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/>
              <a:t>Netolerancija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neizvjesnost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129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PROCJENA OKP-a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100" dirty="0" err="1" smtClean="0"/>
              <a:t>intervju</a:t>
            </a:r>
            <a:endParaRPr lang="en-GB" sz="31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100" dirty="0" err="1" smtClean="0"/>
              <a:t>samomotrenje</a:t>
            </a:r>
            <a:endParaRPr lang="en-GB" sz="31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100" dirty="0" err="1" smtClean="0"/>
              <a:t>upitnici</a:t>
            </a:r>
            <a:endParaRPr lang="en-GB" sz="31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100" dirty="0" err="1" smtClean="0"/>
              <a:t>opažanje</a:t>
            </a:r>
            <a:r>
              <a:rPr lang="en-GB" sz="3100" dirty="0" smtClean="0"/>
              <a:t> </a:t>
            </a:r>
            <a:r>
              <a:rPr lang="en-GB" sz="3100" i="1" dirty="0" smtClean="0"/>
              <a:t>in vivo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400" b="1" dirty="0" err="1" smtClean="0">
                <a:solidFill>
                  <a:schemeClr val="accent6">
                    <a:lumMod val="75000"/>
                  </a:schemeClr>
                </a:solidFill>
              </a:rPr>
              <a:t>detaljno</a:t>
            </a:r>
            <a:r>
              <a:rPr lang="en-GB" sz="3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400" b="1" dirty="0" err="1" smtClean="0">
                <a:solidFill>
                  <a:schemeClr val="accent6">
                    <a:lumMod val="75000"/>
                  </a:schemeClr>
                </a:solidFill>
              </a:rPr>
              <a:t>istražiti</a:t>
            </a:r>
            <a:r>
              <a:rPr lang="en-GB" sz="34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GB" sz="3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100" dirty="0" err="1" smtClean="0"/>
              <a:t>trigere</a:t>
            </a:r>
            <a:endParaRPr lang="en-GB" sz="31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100" dirty="0" err="1" smtClean="0"/>
              <a:t>intruzivne</a:t>
            </a:r>
            <a:r>
              <a:rPr lang="en-GB" sz="3100" dirty="0" smtClean="0"/>
              <a:t> </a:t>
            </a:r>
            <a:r>
              <a:rPr lang="en-GB" sz="3100" dirty="0" err="1" smtClean="0"/>
              <a:t>misli</a:t>
            </a:r>
            <a:endParaRPr lang="en-GB" sz="31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100" dirty="0" err="1" smtClean="0"/>
              <a:t>interpretacije</a:t>
            </a:r>
            <a:r>
              <a:rPr lang="en-GB" sz="3100" dirty="0" smtClean="0"/>
              <a:t> </a:t>
            </a:r>
            <a:r>
              <a:rPr lang="en-GB" sz="3100" dirty="0" err="1" smtClean="0"/>
              <a:t>intruzija</a:t>
            </a:r>
            <a:r>
              <a:rPr lang="en-GB" sz="3100" dirty="0" smtClean="0"/>
              <a:t> </a:t>
            </a:r>
            <a:r>
              <a:rPr lang="en-GB" sz="3100" dirty="0" err="1" smtClean="0"/>
              <a:t>i</a:t>
            </a:r>
            <a:r>
              <a:rPr lang="en-GB" sz="3100" dirty="0" smtClean="0"/>
              <a:t> </a:t>
            </a:r>
            <a:r>
              <a:rPr lang="en-GB" sz="3100" dirty="0" err="1" smtClean="0"/>
              <a:t>posljedice</a:t>
            </a:r>
            <a:r>
              <a:rPr lang="en-GB" sz="3100" dirty="0" smtClean="0"/>
              <a:t> </a:t>
            </a:r>
            <a:r>
              <a:rPr lang="en-GB" sz="3100" dirty="0" err="1" smtClean="0"/>
              <a:t>intruzija</a:t>
            </a:r>
            <a:r>
              <a:rPr lang="en-GB" sz="3100" dirty="0" smtClean="0"/>
              <a:t> </a:t>
            </a:r>
            <a:r>
              <a:rPr lang="en-GB" sz="3100" dirty="0" err="1" smtClean="0"/>
              <a:t>kojih</a:t>
            </a:r>
            <a:r>
              <a:rPr lang="en-GB" sz="3100" dirty="0" smtClean="0"/>
              <a:t> se </a:t>
            </a:r>
            <a:r>
              <a:rPr lang="en-GB" sz="3100" dirty="0" err="1" smtClean="0"/>
              <a:t>boji</a:t>
            </a:r>
            <a:r>
              <a:rPr lang="en-GB" sz="3100" dirty="0" smtClean="0"/>
              <a:t> </a:t>
            </a:r>
            <a:r>
              <a:rPr lang="en-GB" sz="3100" dirty="0" err="1" smtClean="0"/>
              <a:t>ako</a:t>
            </a:r>
            <a:r>
              <a:rPr lang="en-GB" sz="3100" dirty="0" smtClean="0"/>
              <a:t> se ritual ne </a:t>
            </a:r>
            <a:r>
              <a:rPr lang="en-GB" sz="3100" dirty="0" err="1" smtClean="0"/>
              <a:t>izvrši</a:t>
            </a:r>
            <a:endParaRPr lang="en-GB" sz="31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100" dirty="0" err="1" smtClean="0"/>
              <a:t>neutralizacije</a:t>
            </a:r>
            <a:r>
              <a:rPr lang="en-GB" sz="3100" dirty="0" smtClean="0"/>
              <a:t> </a:t>
            </a:r>
            <a:r>
              <a:rPr lang="en-GB" sz="2900" dirty="0" smtClean="0"/>
              <a:t>(</a:t>
            </a:r>
            <a:r>
              <a:rPr lang="en-GB" sz="2900" dirty="0" err="1" smtClean="0"/>
              <a:t>motorički</a:t>
            </a:r>
            <a:r>
              <a:rPr lang="en-GB" sz="2900" dirty="0" smtClean="0"/>
              <a:t> </a:t>
            </a:r>
            <a:r>
              <a:rPr lang="en-GB" sz="2900" dirty="0" err="1" smtClean="0"/>
              <a:t>i</a:t>
            </a:r>
            <a:r>
              <a:rPr lang="en-GB" sz="2900" dirty="0" smtClean="0"/>
              <a:t> </a:t>
            </a:r>
            <a:r>
              <a:rPr lang="en-GB" sz="2900" dirty="0" err="1" smtClean="0"/>
              <a:t>mentalni</a:t>
            </a:r>
            <a:r>
              <a:rPr lang="en-GB" sz="2900" dirty="0" smtClean="0"/>
              <a:t> </a:t>
            </a:r>
            <a:r>
              <a:rPr lang="en-GB" sz="2900" dirty="0" err="1" smtClean="0"/>
              <a:t>rituali</a:t>
            </a:r>
            <a:r>
              <a:rPr lang="en-GB" sz="2900" dirty="0" smtClean="0"/>
              <a:t>, </a:t>
            </a:r>
            <a:r>
              <a:rPr lang="en-GB" sz="2900" dirty="0" err="1" smtClean="0"/>
              <a:t>traženje</a:t>
            </a:r>
            <a:r>
              <a:rPr lang="en-GB" sz="2900" dirty="0" smtClean="0"/>
              <a:t> </a:t>
            </a:r>
            <a:r>
              <a:rPr lang="en-GB" sz="2900" dirty="0" err="1" smtClean="0"/>
              <a:t>razuvjeravanja</a:t>
            </a:r>
            <a:r>
              <a:rPr lang="en-GB" sz="2900" dirty="0" smtClean="0"/>
              <a:t>, </a:t>
            </a:r>
            <a:r>
              <a:rPr lang="en-GB" sz="2900" dirty="0" err="1" smtClean="0"/>
              <a:t>potiskivanje</a:t>
            </a:r>
            <a:r>
              <a:rPr lang="en-GB" sz="2900" dirty="0" smtClean="0"/>
              <a:t> </a:t>
            </a:r>
            <a:r>
              <a:rPr lang="en-GB" sz="2900" dirty="0" err="1" smtClean="0"/>
              <a:t>misli</a:t>
            </a:r>
            <a:r>
              <a:rPr lang="en-GB" sz="2900" dirty="0" smtClean="0"/>
              <a:t>, </a:t>
            </a:r>
            <a:r>
              <a:rPr lang="en-GB" sz="2900" dirty="0" err="1" smtClean="0"/>
              <a:t>izbjegavanja</a:t>
            </a:r>
            <a:r>
              <a:rPr lang="en-GB" sz="2900" dirty="0" smtClean="0"/>
              <a:t> </a:t>
            </a:r>
            <a:r>
              <a:rPr lang="en-GB" sz="2900" dirty="0" err="1" smtClean="0"/>
              <a:t>itd</a:t>
            </a:r>
            <a:r>
              <a:rPr lang="en-GB" sz="2900" dirty="0" smtClean="0"/>
              <a:t>.)</a:t>
            </a:r>
            <a:endParaRPr lang="hr-HR" sz="2900" dirty="0"/>
          </a:p>
        </p:txBody>
      </p:sp>
    </p:spTree>
    <p:extLst>
      <p:ext uri="{BB962C8B-B14F-4D97-AF65-F5344CB8AC3E}">
        <p14:creationId xmlns:p14="http://schemas.microsoft.com/office/powerpoint/2010/main" val="19384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POTEŠKOĆE U PROCJENI</a:t>
            </a:r>
            <a:endParaRPr lang="hr-HR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GB" sz="3500" b="1" dirty="0" smtClean="0">
                <a:solidFill>
                  <a:schemeClr val="accent6">
                    <a:lumMod val="75000"/>
                  </a:schemeClr>
                </a:solidFill>
              </a:rPr>
              <a:t>Problem</a:t>
            </a:r>
          </a:p>
          <a:p>
            <a:pPr algn="r"/>
            <a:endParaRPr lang="en-GB" dirty="0"/>
          </a:p>
          <a:p>
            <a:pPr marL="0" indent="0" algn="r">
              <a:buNone/>
            </a:pPr>
            <a:r>
              <a:rPr lang="en-GB" dirty="0" err="1" smtClean="0"/>
              <a:t>neizvještavanje</a:t>
            </a:r>
            <a:r>
              <a:rPr lang="en-GB" dirty="0" smtClean="0"/>
              <a:t> o </a:t>
            </a:r>
            <a:r>
              <a:rPr lang="en-GB" dirty="0" err="1" smtClean="0"/>
              <a:t>svim</a:t>
            </a:r>
            <a:r>
              <a:rPr lang="en-GB" dirty="0" smtClean="0"/>
              <a:t> </a:t>
            </a:r>
            <a:r>
              <a:rPr lang="en-GB" dirty="0" err="1" smtClean="0"/>
              <a:t>aspektima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endParaRPr lang="en-GB" dirty="0" smtClean="0"/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err="1" smtClean="0"/>
              <a:t>odbijanje</a:t>
            </a:r>
            <a:r>
              <a:rPr lang="en-GB" dirty="0" smtClean="0"/>
              <a:t> </a:t>
            </a:r>
            <a:r>
              <a:rPr lang="en-GB" dirty="0" err="1" smtClean="0"/>
              <a:t>otkrivanja</a:t>
            </a:r>
            <a:r>
              <a:rPr lang="en-GB" dirty="0" smtClean="0"/>
              <a:t> (</a:t>
            </a:r>
            <a:r>
              <a:rPr lang="en-GB" dirty="0" err="1" smtClean="0"/>
              <a:t>zbog</a:t>
            </a:r>
            <a:r>
              <a:rPr lang="en-GB" dirty="0" smtClean="0"/>
              <a:t> </a:t>
            </a:r>
            <a:r>
              <a:rPr lang="en-GB" dirty="0" err="1" smtClean="0"/>
              <a:t>osjećaja</a:t>
            </a:r>
            <a:r>
              <a:rPr lang="en-GB" dirty="0" smtClean="0"/>
              <a:t> </a:t>
            </a:r>
            <a:r>
              <a:rPr lang="en-GB" dirty="0" err="1" smtClean="0"/>
              <a:t>srama</a:t>
            </a:r>
            <a:r>
              <a:rPr lang="en-GB" dirty="0" smtClean="0"/>
              <a:t>, </a:t>
            </a:r>
            <a:r>
              <a:rPr lang="en-GB" dirty="0" err="1" smtClean="0"/>
              <a:t>krivnje</a:t>
            </a:r>
            <a:r>
              <a:rPr lang="en-GB" dirty="0" smtClean="0"/>
              <a:t>, </a:t>
            </a:r>
            <a:r>
              <a:rPr lang="en-GB" dirty="0" err="1" smtClean="0"/>
              <a:t>straha</a:t>
            </a:r>
            <a:r>
              <a:rPr lang="en-GB" dirty="0" smtClean="0"/>
              <a:t> da je </a:t>
            </a:r>
            <a:r>
              <a:rPr lang="en-GB" dirty="0" err="1" smtClean="0"/>
              <a:t>lud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.)</a:t>
            </a:r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err="1" smtClean="0"/>
              <a:t>nemogućnost</a:t>
            </a:r>
            <a:r>
              <a:rPr lang="en-GB" dirty="0" smtClean="0"/>
              <a:t> </a:t>
            </a:r>
            <a:r>
              <a:rPr lang="en-GB" dirty="0" err="1" smtClean="0"/>
              <a:t>pronalaženja</a:t>
            </a:r>
            <a:r>
              <a:rPr lang="en-GB" dirty="0" smtClean="0"/>
              <a:t> </a:t>
            </a:r>
            <a:r>
              <a:rPr lang="en-GB" dirty="0" err="1" smtClean="0"/>
              <a:t>opsesije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86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b="1" dirty="0" err="1" smtClean="0">
                <a:solidFill>
                  <a:schemeClr val="accent6">
                    <a:lumMod val="75000"/>
                  </a:schemeClr>
                </a:solidFill>
              </a:rPr>
              <a:t>Sugestija</a:t>
            </a:r>
            <a:endParaRPr lang="en-GB" sz="3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opažanje</a:t>
            </a:r>
            <a:r>
              <a:rPr lang="en-GB" dirty="0" smtClean="0"/>
              <a:t> u </a:t>
            </a:r>
            <a:r>
              <a:rPr lang="en-GB" dirty="0" err="1" smtClean="0"/>
              <a:t>živo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samo-motrenje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pažljivo</a:t>
            </a:r>
            <a:r>
              <a:rPr lang="en-GB" dirty="0" smtClean="0"/>
              <a:t>, </a:t>
            </a:r>
            <a:r>
              <a:rPr lang="en-GB" dirty="0" err="1" smtClean="0"/>
              <a:t>nježno</a:t>
            </a:r>
            <a:r>
              <a:rPr lang="en-GB" dirty="0" smtClean="0"/>
              <a:t> </a:t>
            </a:r>
            <a:r>
              <a:rPr lang="en-GB" dirty="0" err="1" smtClean="0"/>
              <a:t>propitivanje</a:t>
            </a:r>
            <a:r>
              <a:rPr lang="en-GB" dirty="0" smtClean="0"/>
              <a:t> </a:t>
            </a:r>
            <a:r>
              <a:rPr lang="en-GB" dirty="0" err="1" smtClean="0"/>
              <a:t>razloga</a:t>
            </a:r>
            <a:r>
              <a:rPr lang="en-GB" dirty="0" smtClean="0"/>
              <a:t>, </a:t>
            </a:r>
            <a:r>
              <a:rPr lang="en-GB" dirty="0" err="1" smtClean="0"/>
              <a:t>navođenje</a:t>
            </a:r>
            <a:r>
              <a:rPr lang="en-GB" dirty="0" smtClean="0"/>
              <a:t> </a:t>
            </a:r>
            <a:r>
              <a:rPr lang="en-GB" dirty="0" err="1" smtClean="0"/>
              <a:t>primjera</a:t>
            </a:r>
            <a:endParaRPr lang="en-GB" dirty="0" smtClean="0"/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r>
              <a:rPr lang="en-GB" dirty="0" err="1" smtClean="0"/>
              <a:t>izlaganje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eksperiment</a:t>
            </a:r>
            <a:endParaRPr lang="hr-HR" dirty="0"/>
          </a:p>
        </p:txBody>
      </p:sp>
      <p:sp>
        <p:nvSpPr>
          <p:cNvPr id="3" name="Right Arrow 2"/>
          <p:cNvSpPr/>
          <p:nvPr/>
        </p:nvSpPr>
        <p:spPr>
          <a:xfrm>
            <a:off x="4572000" y="2985911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4546600" y="4250267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4546600" y="5562600"/>
            <a:ext cx="3810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8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egalinternetmarketingblog.com/pencil-eraser-2468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2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13652">
            <a:off x="4183294" y="2690716"/>
            <a:ext cx="35718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sz="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psesivno</a:t>
            </a:r>
            <a:r>
              <a:rPr lang="en-GB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GB" sz="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ompulzivnog</a:t>
            </a:r>
            <a:endParaRPr lang="en-GB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oremećaja</a:t>
            </a:r>
            <a:endParaRPr lang="hr-HR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6600" y="1654313"/>
            <a:ext cx="2144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retman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639954">
            <a:off x="3796593" y="2925869"/>
            <a:ext cx="1389015" cy="2862322"/>
          </a:xfrm>
          <a:prstGeom prst="rect">
            <a:avLst/>
          </a:prstGeom>
          <a:solidFill>
            <a:schemeClr val="bg1">
              <a:alpha val="59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66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LI KBT DOVOLJNO UČINKOVITA?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102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 err="1" smtClean="0"/>
              <a:t>prvi</a:t>
            </a:r>
            <a:r>
              <a:rPr lang="en-GB" sz="3000" dirty="0" smtClean="0"/>
              <a:t> </a:t>
            </a:r>
            <a:r>
              <a:rPr lang="en-GB" sz="3000" dirty="0" err="1" smtClean="0"/>
              <a:t>učinkovit</a:t>
            </a:r>
            <a:r>
              <a:rPr lang="en-GB" sz="3000" dirty="0" smtClean="0"/>
              <a:t> </a:t>
            </a:r>
            <a:r>
              <a:rPr lang="en-GB" sz="3000" dirty="0" err="1" smtClean="0"/>
              <a:t>tretman</a:t>
            </a:r>
            <a:r>
              <a:rPr lang="en-GB" sz="3000" dirty="0" smtClean="0"/>
              <a:t> – </a:t>
            </a:r>
            <a:r>
              <a:rPr lang="en-GB" sz="3000" dirty="0" err="1" smtClean="0"/>
              <a:t>izlaganje</a:t>
            </a:r>
            <a:r>
              <a:rPr lang="en-GB" sz="3000" dirty="0" smtClean="0"/>
              <a:t> </a:t>
            </a:r>
            <a:r>
              <a:rPr lang="en-GB" sz="3000" dirty="0" err="1" smtClean="0"/>
              <a:t>i</a:t>
            </a:r>
            <a:r>
              <a:rPr lang="en-GB" sz="3000" dirty="0" smtClean="0"/>
              <a:t> </a:t>
            </a:r>
            <a:r>
              <a:rPr lang="en-GB" sz="3000" dirty="0" err="1" smtClean="0"/>
              <a:t>prevencija</a:t>
            </a:r>
            <a:r>
              <a:rPr lang="en-GB" sz="3000" dirty="0" smtClean="0"/>
              <a:t> </a:t>
            </a:r>
            <a:r>
              <a:rPr lang="en-GB" sz="3000" dirty="0" err="1" smtClean="0"/>
              <a:t>odgovora</a:t>
            </a:r>
            <a:r>
              <a:rPr lang="en-GB" sz="3000" dirty="0" smtClean="0"/>
              <a:t> (Victor Meyer, 1966)</a:t>
            </a:r>
          </a:p>
          <a:p>
            <a:r>
              <a:rPr lang="en-GB" sz="3000" dirty="0" err="1" smtClean="0"/>
              <a:t>dokazano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poboljšanje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2/3 </a:t>
            </a:r>
            <a:r>
              <a:rPr lang="en-GB" dirty="0" err="1" smtClean="0"/>
              <a:t>pacijenata</a:t>
            </a:r>
            <a:r>
              <a:rPr lang="en-GB" dirty="0" smtClean="0"/>
              <a:t> s </a:t>
            </a:r>
            <a:r>
              <a:rPr lang="en-GB" dirty="0" err="1" smtClean="0"/>
              <a:t>ponašajnim</a:t>
            </a:r>
            <a:r>
              <a:rPr lang="en-GB" dirty="0" smtClean="0"/>
              <a:t> </a:t>
            </a:r>
            <a:r>
              <a:rPr lang="en-GB" dirty="0" err="1" smtClean="0"/>
              <a:t>ritualima</a:t>
            </a:r>
            <a:endParaRPr lang="en-GB" dirty="0" smtClean="0"/>
          </a:p>
          <a:p>
            <a:pPr lvl="1"/>
            <a:r>
              <a:rPr lang="en-GB" dirty="0" err="1" smtClean="0"/>
              <a:t>poboljšanje</a:t>
            </a:r>
            <a:r>
              <a:rPr lang="en-GB" dirty="0" smtClean="0"/>
              <a:t> u </a:t>
            </a:r>
            <a:r>
              <a:rPr lang="en-GB" dirty="0" err="1" smtClean="0"/>
              <a:t>raspoloženju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funkcioniranju</a:t>
            </a:r>
            <a:endParaRPr lang="en-GB" dirty="0" smtClean="0"/>
          </a:p>
          <a:p>
            <a:pPr lvl="1"/>
            <a:r>
              <a:rPr lang="en-GB" dirty="0" err="1" smtClean="0"/>
              <a:t>promjene</a:t>
            </a:r>
            <a:r>
              <a:rPr lang="en-GB" dirty="0" smtClean="0"/>
              <a:t> se </a:t>
            </a:r>
            <a:r>
              <a:rPr lang="en-GB" dirty="0" err="1" smtClean="0"/>
              <a:t>održavaju</a:t>
            </a:r>
            <a:r>
              <a:rPr lang="en-GB" dirty="0" smtClean="0"/>
              <a:t> </a:t>
            </a:r>
            <a:r>
              <a:rPr lang="en-GB" dirty="0" err="1" smtClean="0"/>
              <a:t>tijekom</a:t>
            </a:r>
            <a:r>
              <a:rPr lang="en-GB" dirty="0" smtClean="0"/>
              <a:t> </a:t>
            </a:r>
            <a:r>
              <a:rPr lang="en-GB" dirty="0" err="1" smtClean="0"/>
              <a:t>praćenja</a:t>
            </a:r>
            <a:r>
              <a:rPr lang="en-GB" dirty="0" smtClean="0"/>
              <a:t> (do 4 </a:t>
            </a:r>
            <a:r>
              <a:rPr lang="en-GB" dirty="0" err="1" smtClean="0"/>
              <a:t>godine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ALI!</a:t>
            </a:r>
          </a:p>
          <a:p>
            <a:pPr lvl="1"/>
            <a:r>
              <a:rPr lang="en-GB" sz="3000" dirty="0" err="1" smtClean="0"/>
              <a:t>mnogim</a:t>
            </a:r>
            <a:r>
              <a:rPr lang="en-GB" sz="3000" dirty="0" smtClean="0"/>
              <a:t> </a:t>
            </a:r>
            <a:r>
              <a:rPr lang="en-GB" sz="3000" dirty="0" err="1" smtClean="0"/>
              <a:t>pacijentima</a:t>
            </a:r>
            <a:r>
              <a:rPr lang="en-GB" sz="3000" dirty="0" smtClean="0"/>
              <a:t> </a:t>
            </a:r>
            <a:r>
              <a:rPr lang="en-GB" sz="3000" b="1" dirty="0" err="1" smtClean="0">
                <a:solidFill>
                  <a:schemeClr val="accent6">
                    <a:lumMod val="75000"/>
                  </a:schemeClr>
                </a:solidFill>
              </a:rPr>
              <a:t>ostaju</a:t>
            </a:r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000" b="1" dirty="0" err="1" smtClean="0">
                <a:solidFill>
                  <a:schemeClr val="accent6">
                    <a:lumMod val="75000"/>
                  </a:schemeClr>
                </a:solidFill>
              </a:rPr>
              <a:t>značajni</a:t>
            </a:r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000" b="1" dirty="0" err="1" smtClean="0">
                <a:solidFill>
                  <a:schemeClr val="accent6">
                    <a:lumMod val="75000"/>
                  </a:schemeClr>
                </a:solidFill>
              </a:rPr>
              <a:t>problemi</a:t>
            </a:r>
            <a:r>
              <a:rPr lang="en-GB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samo</a:t>
            </a:r>
            <a:r>
              <a:rPr lang="en-GB" dirty="0" smtClean="0"/>
              <a:t> 30% se </a:t>
            </a:r>
            <a:r>
              <a:rPr lang="en-GB" dirty="0" err="1" smtClean="0"/>
              <a:t>značajno</a:t>
            </a:r>
            <a:r>
              <a:rPr lang="en-GB" dirty="0" smtClean="0"/>
              <a:t> </a:t>
            </a:r>
            <a:r>
              <a:rPr lang="en-GB" dirty="0" err="1" smtClean="0"/>
              <a:t>oporavlja</a:t>
            </a:r>
            <a:r>
              <a:rPr lang="en-GB" dirty="0" smtClean="0"/>
              <a:t>, a </a:t>
            </a:r>
            <a:r>
              <a:rPr lang="en-GB" dirty="0" err="1" smtClean="0"/>
              <a:t>kod</a:t>
            </a:r>
            <a:r>
              <a:rPr lang="en-GB" dirty="0" smtClean="0"/>
              <a:t> 20% </a:t>
            </a:r>
            <a:r>
              <a:rPr lang="en-GB" dirty="0" err="1" smtClean="0"/>
              <a:t>nema</a:t>
            </a:r>
            <a:r>
              <a:rPr lang="en-GB" dirty="0" smtClean="0"/>
              <a:t> </a:t>
            </a:r>
            <a:r>
              <a:rPr lang="en-GB" dirty="0" err="1" smtClean="0"/>
              <a:t>poboljšanja</a:t>
            </a:r>
            <a:r>
              <a:rPr lang="en-GB" dirty="0" smtClean="0"/>
              <a:t>) </a:t>
            </a:r>
          </a:p>
          <a:p>
            <a:pPr lvl="1"/>
            <a:r>
              <a:rPr lang="en-GB" sz="3000" dirty="0" err="1" smtClean="0"/>
              <a:t>često</a:t>
            </a:r>
            <a:r>
              <a:rPr lang="en-GB" sz="3000" dirty="0" smtClean="0"/>
              <a:t> </a:t>
            </a:r>
            <a:r>
              <a:rPr lang="en-GB" sz="3000" b="1" dirty="0" err="1" smtClean="0">
                <a:solidFill>
                  <a:schemeClr val="accent6">
                    <a:lumMod val="75000"/>
                  </a:schemeClr>
                </a:solidFill>
              </a:rPr>
              <a:t>odustajanje</a:t>
            </a:r>
            <a:r>
              <a:rPr lang="en-GB" sz="3000" dirty="0" smtClean="0"/>
              <a:t> od </a:t>
            </a:r>
            <a:r>
              <a:rPr lang="en-GB" sz="3000" dirty="0" err="1" smtClean="0"/>
              <a:t>tretmana</a:t>
            </a:r>
            <a:r>
              <a:rPr lang="en-GB" sz="3000" dirty="0" smtClean="0"/>
              <a:t> </a:t>
            </a:r>
            <a:r>
              <a:rPr lang="en-GB" dirty="0" smtClean="0"/>
              <a:t>(30%)</a:t>
            </a:r>
          </a:p>
          <a:p>
            <a:pPr lvl="1"/>
            <a:r>
              <a:rPr lang="en-GB" sz="3000" b="1" dirty="0" err="1" smtClean="0">
                <a:solidFill>
                  <a:schemeClr val="accent6">
                    <a:lumMod val="75000"/>
                  </a:schemeClr>
                </a:solidFill>
              </a:rPr>
              <a:t>dugotrajna</a:t>
            </a:r>
            <a:r>
              <a:rPr lang="en-GB" sz="3000" dirty="0" smtClean="0"/>
              <a:t> </a:t>
            </a:r>
            <a:r>
              <a:rPr lang="en-GB" sz="3000" dirty="0" err="1" smtClean="0"/>
              <a:t>terapija</a:t>
            </a:r>
            <a:r>
              <a:rPr lang="en-GB" sz="3000" dirty="0" smtClean="0"/>
              <a:t> </a:t>
            </a:r>
            <a:r>
              <a:rPr lang="en-GB" dirty="0" smtClean="0"/>
              <a:t>(40-50 </a:t>
            </a:r>
            <a:r>
              <a:rPr lang="en-GB" dirty="0" err="1" smtClean="0"/>
              <a:t>seansi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9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LI KBT DOVOLJNO UČINKOVITA?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334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err="1" smtClean="0"/>
              <a:t>Varijacije</a:t>
            </a:r>
            <a:r>
              <a:rPr lang="en-GB" dirty="0" smtClean="0"/>
              <a:t> </a:t>
            </a:r>
            <a:r>
              <a:rPr lang="en-GB" dirty="0" err="1" smtClean="0"/>
              <a:t>tretmana</a:t>
            </a:r>
            <a:r>
              <a:rPr lang="en-GB" dirty="0" smtClean="0"/>
              <a:t>:</a:t>
            </a:r>
            <a:endParaRPr lang="en-GB" sz="33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300" dirty="0" err="1" smtClean="0"/>
              <a:t>uč</a:t>
            </a:r>
            <a:r>
              <a:rPr lang="en-GB" dirty="0" err="1" smtClean="0"/>
              <a:t>inkovitija</a:t>
            </a:r>
            <a:r>
              <a:rPr lang="en-GB" dirty="0" smtClean="0"/>
              <a:t> </a:t>
            </a:r>
            <a:r>
              <a:rPr lang="en-GB" dirty="0" err="1" smtClean="0"/>
              <a:t>stroga</a:t>
            </a:r>
            <a:r>
              <a:rPr lang="en-GB" dirty="0" smtClean="0"/>
              <a:t> </a:t>
            </a:r>
            <a:r>
              <a:rPr lang="en-GB" dirty="0" err="1" smtClean="0"/>
              <a:t>prevencija</a:t>
            </a:r>
            <a:r>
              <a:rPr lang="en-GB" dirty="0" smtClean="0"/>
              <a:t> </a:t>
            </a:r>
            <a:r>
              <a:rPr lang="en-GB" dirty="0" err="1" smtClean="0"/>
              <a:t>odgovora</a:t>
            </a:r>
            <a:endParaRPr lang="en-GB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err="1" smtClean="0"/>
              <a:t>nešto</a:t>
            </a:r>
            <a:r>
              <a:rPr lang="en-GB" dirty="0" smtClean="0"/>
              <a:t> </a:t>
            </a:r>
            <a:r>
              <a:rPr lang="en-GB" dirty="0" err="1" smtClean="0"/>
              <a:t>učinkovitije</a:t>
            </a:r>
            <a:r>
              <a:rPr lang="en-GB" dirty="0" smtClean="0"/>
              <a:t> </a:t>
            </a:r>
            <a:r>
              <a:rPr lang="en-GB" dirty="0" err="1" smtClean="0"/>
              <a:t>izlaganje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vodi</a:t>
            </a:r>
            <a:r>
              <a:rPr lang="en-GB" dirty="0" smtClean="0"/>
              <a:t> </a:t>
            </a:r>
            <a:r>
              <a:rPr lang="en-GB" dirty="0" err="1" smtClean="0"/>
              <a:t>terapeut</a:t>
            </a:r>
            <a:endParaRPr lang="en-GB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err="1" smtClean="0"/>
              <a:t>nema</a:t>
            </a:r>
            <a:r>
              <a:rPr lang="en-GB" dirty="0" smtClean="0"/>
              <a:t> </a:t>
            </a:r>
            <a:r>
              <a:rPr lang="en-GB" dirty="0" err="1" smtClean="0"/>
              <a:t>razlike</a:t>
            </a:r>
            <a:r>
              <a:rPr lang="en-GB" dirty="0" smtClean="0"/>
              <a:t> </a:t>
            </a:r>
            <a:r>
              <a:rPr lang="en-GB" dirty="0" err="1" smtClean="0"/>
              <a:t>između</a:t>
            </a:r>
            <a:r>
              <a:rPr lang="en-GB" dirty="0" smtClean="0"/>
              <a:t> </a:t>
            </a:r>
            <a:r>
              <a:rPr lang="en-GB" dirty="0" err="1" smtClean="0"/>
              <a:t>postupnog</a:t>
            </a:r>
            <a:r>
              <a:rPr lang="en-GB" dirty="0" smtClean="0"/>
              <a:t> </a:t>
            </a:r>
            <a:r>
              <a:rPr lang="en-GB" dirty="0" err="1" smtClean="0"/>
              <a:t>izlaganja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preplavljivanja</a:t>
            </a:r>
            <a:r>
              <a:rPr lang="en-GB" dirty="0" smtClean="0"/>
              <a:t> (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 smtClean="0"/>
              <a:t>postupno</a:t>
            </a:r>
            <a:r>
              <a:rPr lang="en-GB" dirty="0" smtClean="0"/>
              <a:t> je </a:t>
            </a:r>
            <a:r>
              <a:rPr lang="en-GB" dirty="0" err="1" smtClean="0"/>
              <a:t>prihvatljivije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većinu</a:t>
            </a:r>
            <a:r>
              <a:rPr lang="en-GB" dirty="0" smtClean="0"/>
              <a:t> </a:t>
            </a:r>
            <a:r>
              <a:rPr lang="en-GB" dirty="0" err="1" smtClean="0"/>
              <a:t>pacijenata</a:t>
            </a:r>
            <a:r>
              <a:rPr lang="en-GB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err="1" smtClean="0"/>
              <a:t>nema</a:t>
            </a:r>
            <a:r>
              <a:rPr lang="en-GB" dirty="0" smtClean="0"/>
              <a:t> </a:t>
            </a:r>
            <a:r>
              <a:rPr lang="en-GB" dirty="0" err="1" smtClean="0"/>
              <a:t>jasnih</a:t>
            </a:r>
            <a:r>
              <a:rPr lang="en-GB" dirty="0" smtClean="0"/>
              <a:t> </a:t>
            </a:r>
            <a:r>
              <a:rPr lang="en-GB" dirty="0" err="1" smtClean="0"/>
              <a:t>dokaza</a:t>
            </a:r>
            <a:r>
              <a:rPr lang="en-GB" dirty="0" smtClean="0"/>
              <a:t> </a:t>
            </a:r>
            <a:r>
              <a:rPr lang="en-GB" dirty="0" err="1" smtClean="0"/>
              <a:t>pomaže</a:t>
            </a:r>
            <a:r>
              <a:rPr lang="en-GB" dirty="0" smtClean="0"/>
              <a:t> li </a:t>
            </a:r>
            <a:r>
              <a:rPr lang="en-GB" dirty="0" err="1" smtClean="0"/>
              <a:t>modeliranje</a:t>
            </a:r>
            <a:r>
              <a:rPr lang="en-GB" dirty="0" smtClean="0"/>
              <a:t> od </a:t>
            </a:r>
            <a:r>
              <a:rPr lang="en-GB" dirty="0" err="1" smtClean="0"/>
              <a:t>strane</a:t>
            </a:r>
            <a:r>
              <a:rPr lang="en-GB" dirty="0" smtClean="0"/>
              <a:t> </a:t>
            </a:r>
            <a:r>
              <a:rPr lang="en-GB" dirty="0" err="1" smtClean="0"/>
              <a:t>terapeuta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se </a:t>
            </a:r>
            <a:r>
              <a:rPr lang="en-GB" dirty="0" err="1" smtClean="0"/>
              <a:t>klinički</a:t>
            </a:r>
            <a:r>
              <a:rPr lang="en-GB" dirty="0" smtClean="0"/>
              <a:t> </a:t>
            </a:r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pokazuje</a:t>
            </a:r>
            <a:r>
              <a:rPr lang="en-GB" dirty="0" smtClean="0"/>
              <a:t> </a:t>
            </a:r>
            <a:r>
              <a:rPr lang="en-GB" dirty="0" err="1" smtClean="0"/>
              <a:t>korisnim</a:t>
            </a:r>
            <a:endParaRPr lang="en-GB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iskusni</a:t>
            </a:r>
            <a:r>
              <a:rPr lang="en-GB" dirty="0" smtClean="0"/>
              <a:t> </a:t>
            </a:r>
            <a:r>
              <a:rPr lang="en-GB" dirty="0" err="1" smtClean="0"/>
              <a:t>terapeuti</a:t>
            </a:r>
            <a:r>
              <a:rPr lang="en-GB" dirty="0" smtClean="0"/>
              <a:t> </a:t>
            </a:r>
            <a:r>
              <a:rPr lang="en-GB" dirty="0" err="1" smtClean="0"/>
              <a:t>jednako</a:t>
            </a:r>
            <a:r>
              <a:rPr lang="en-GB" dirty="0" smtClean="0"/>
              <a:t> </a:t>
            </a:r>
            <a:r>
              <a:rPr lang="en-GB" dirty="0" err="1" smtClean="0"/>
              <a:t>učinkoviti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iskusni</a:t>
            </a:r>
            <a:r>
              <a:rPr lang="en-GB" dirty="0" smtClean="0"/>
              <a:t> </a:t>
            </a:r>
            <a:r>
              <a:rPr lang="en-GB" dirty="0" err="1" smtClean="0"/>
              <a:t>ako</a:t>
            </a:r>
            <a:r>
              <a:rPr lang="en-GB" dirty="0" smtClean="0"/>
              <a:t> </a:t>
            </a:r>
            <a:r>
              <a:rPr lang="en-GB" dirty="0" err="1" smtClean="0"/>
              <a:t>slijede</a:t>
            </a:r>
            <a:r>
              <a:rPr lang="en-GB" dirty="0" smtClean="0"/>
              <a:t> </a:t>
            </a:r>
            <a:r>
              <a:rPr lang="en-GB" dirty="0" err="1" smtClean="0"/>
              <a:t>priručnik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err="1" smtClean="0"/>
              <a:t>kognitivne</a:t>
            </a:r>
            <a:r>
              <a:rPr lang="en-GB" dirty="0" smtClean="0"/>
              <a:t> </a:t>
            </a:r>
            <a:r>
              <a:rPr lang="en-GB" dirty="0" err="1" smtClean="0"/>
              <a:t>tehnike</a:t>
            </a:r>
            <a:r>
              <a:rPr lang="en-GB" dirty="0" smtClean="0"/>
              <a:t> </a:t>
            </a:r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istražene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zasad</a:t>
            </a:r>
            <a:r>
              <a:rPr lang="en-GB" dirty="0" smtClean="0"/>
              <a:t> se </a:t>
            </a:r>
            <a:r>
              <a:rPr lang="en-GB" dirty="0" err="1" smtClean="0"/>
              <a:t>čine</a:t>
            </a:r>
            <a:r>
              <a:rPr lang="en-GB" dirty="0" smtClean="0"/>
              <a:t> </a:t>
            </a:r>
            <a:r>
              <a:rPr lang="en-GB" dirty="0" err="1" smtClean="0"/>
              <a:t>podjednako</a:t>
            </a:r>
            <a:r>
              <a:rPr lang="en-GB" dirty="0" smtClean="0"/>
              <a:t> </a:t>
            </a:r>
            <a:r>
              <a:rPr lang="en-GB" dirty="0" err="1" smtClean="0"/>
              <a:t>učinkovitima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bihevioralne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err="1" smtClean="0"/>
              <a:t>kombinacija</a:t>
            </a:r>
            <a:r>
              <a:rPr lang="en-GB" dirty="0" smtClean="0"/>
              <a:t> s </a:t>
            </a:r>
            <a:r>
              <a:rPr lang="en-GB" dirty="0" err="1" smtClean="0"/>
              <a:t>lijekovima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497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BIHEVIORALNE TEHNIKE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Izlaganje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pomaže</a:t>
            </a:r>
            <a:r>
              <a:rPr lang="en-US" dirty="0" smtClean="0"/>
              <a:t> u: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r-HR" dirty="0" smtClean="0"/>
              <a:t>Prihva</a:t>
            </a:r>
            <a:r>
              <a:rPr lang="en-US" dirty="0" err="1" smtClean="0"/>
              <a:t>ćanju</a:t>
            </a:r>
            <a:r>
              <a:rPr lang="hr-HR" dirty="0" smtClean="0"/>
              <a:t> intruzivn</a:t>
            </a:r>
            <a:r>
              <a:rPr lang="en-US" dirty="0" err="1" smtClean="0"/>
              <a:t>ih</a:t>
            </a:r>
            <a:r>
              <a:rPr lang="hr-HR" dirty="0" smtClean="0"/>
              <a:t> </a:t>
            </a:r>
            <a:r>
              <a:rPr lang="hr-HR" dirty="0"/>
              <a:t>misli kao </a:t>
            </a:r>
            <a:r>
              <a:rPr lang="hr-HR" dirty="0" smtClean="0"/>
              <a:t>besmislen</a:t>
            </a:r>
            <a:r>
              <a:rPr lang="en-US" dirty="0" smtClean="0"/>
              <a:t>e</a:t>
            </a:r>
            <a:r>
              <a:rPr lang="hr-HR" dirty="0" smtClean="0"/>
              <a:t> mentaln</a:t>
            </a:r>
            <a:r>
              <a:rPr lang="en-US" dirty="0" smtClean="0"/>
              <a:t>e</a:t>
            </a:r>
            <a:r>
              <a:rPr lang="hr-HR" dirty="0" smtClean="0"/>
              <a:t> buk</a:t>
            </a:r>
            <a:r>
              <a:rPr lang="en-US" dirty="0" smtClean="0"/>
              <a:t>e</a:t>
            </a:r>
            <a:r>
              <a:rPr lang="hr-HR" dirty="0" smtClean="0"/>
              <a:t>, </a:t>
            </a:r>
            <a:r>
              <a:rPr lang="hr-HR" dirty="0"/>
              <a:t>a ne </a:t>
            </a:r>
            <a:r>
              <a:rPr lang="hr-HR" dirty="0" smtClean="0"/>
              <a:t>ne</a:t>
            </a:r>
            <a:r>
              <a:rPr lang="en-US" dirty="0" err="1" smtClean="0"/>
              <a:t>čeg</a:t>
            </a:r>
            <a:r>
              <a:rPr lang="hr-HR" dirty="0" smtClean="0"/>
              <a:t> značajno</a:t>
            </a:r>
            <a:r>
              <a:rPr lang="en-US" dirty="0" smtClean="0"/>
              <a:t>g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smtClean="0"/>
              <a:t>prijeteće</a:t>
            </a:r>
            <a:r>
              <a:rPr lang="en-US" dirty="0" smtClean="0"/>
              <a:t>g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</a:t>
            </a:r>
            <a:r>
              <a:rPr lang="hr-HR" dirty="0" smtClean="0"/>
              <a:t>vlada</a:t>
            </a:r>
            <a:r>
              <a:rPr lang="en-US" dirty="0" err="1" smtClean="0"/>
              <a:t>vanju</a:t>
            </a:r>
            <a:r>
              <a:rPr lang="hr-HR" dirty="0" smtClean="0"/>
              <a:t> </a:t>
            </a:r>
            <a:r>
              <a:rPr lang="hr-HR" dirty="0"/>
              <a:t>prihvatljivom razinom nesigurnosti, rizika i sumnje povezane s intruzivnim mislima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3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Izlaganje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odgovora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47961" y="2642051"/>
            <a:ext cx="0" cy="3124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47961" y="5766251"/>
            <a:ext cx="6096000" cy="141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66629" y="2982489"/>
            <a:ext cx="1039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anksioznost</a:t>
            </a:r>
            <a:endParaRPr lang="hr-H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10561" y="578036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vrijeme</a:t>
            </a:r>
            <a:endParaRPr lang="hr-HR" sz="1200" dirty="0"/>
          </a:p>
        </p:txBody>
      </p:sp>
      <p:sp>
        <p:nvSpPr>
          <p:cNvPr id="13" name="Freeform 12"/>
          <p:cNvSpPr/>
          <p:nvPr/>
        </p:nvSpPr>
        <p:spPr>
          <a:xfrm>
            <a:off x="759250" y="4019295"/>
            <a:ext cx="1016000" cy="1727200"/>
          </a:xfrm>
          <a:custGeom>
            <a:avLst/>
            <a:gdLst>
              <a:gd name="connsiteX0" fmla="*/ 0 w 1016000"/>
              <a:gd name="connsiteY0" fmla="*/ 1727200 h 1727200"/>
              <a:gd name="connsiteX1" fmla="*/ 101600 w 1016000"/>
              <a:gd name="connsiteY1" fmla="*/ 1478845 h 1727200"/>
              <a:gd name="connsiteX2" fmla="*/ 338667 w 1016000"/>
              <a:gd name="connsiteY2" fmla="*/ 1027289 h 1727200"/>
              <a:gd name="connsiteX3" fmla="*/ 564444 w 1016000"/>
              <a:gd name="connsiteY3" fmla="*/ 620889 h 1727200"/>
              <a:gd name="connsiteX4" fmla="*/ 745067 w 1016000"/>
              <a:gd name="connsiteY4" fmla="*/ 338667 h 1727200"/>
              <a:gd name="connsiteX5" fmla="*/ 1016000 w 1016000"/>
              <a:gd name="connsiteY5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0" h="1727200">
                <a:moveTo>
                  <a:pt x="0" y="1727200"/>
                </a:moveTo>
                <a:cubicBezTo>
                  <a:pt x="22578" y="1661348"/>
                  <a:pt x="45156" y="1595497"/>
                  <a:pt x="101600" y="1478845"/>
                </a:cubicBezTo>
                <a:cubicBezTo>
                  <a:pt x="158044" y="1362193"/>
                  <a:pt x="261526" y="1170282"/>
                  <a:pt x="338667" y="1027289"/>
                </a:cubicBezTo>
                <a:cubicBezTo>
                  <a:pt x="415808" y="884296"/>
                  <a:pt x="496711" y="735659"/>
                  <a:pt x="564444" y="620889"/>
                </a:cubicBezTo>
                <a:cubicBezTo>
                  <a:pt x="632177" y="506119"/>
                  <a:pt x="669808" y="442148"/>
                  <a:pt x="745067" y="338667"/>
                </a:cubicBezTo>
                <a:cubicBezTo>
                  <a:pt x="820326" y="235186"/>
                  <a:pt x="918163" y="117593"/>
                  <a:pt x="101600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Freeform 14"/>
          <p:cNvSpPr/>
          <p:nvPr/>
        </p:nvSpPr>
        <p:spPr>
          <a:xfrm>
            <a:off x="1775250" y="3973534"/>
            <a:ext cx="778933" cy="1806828"/>
          </a:xfrm>
          <a:custGeom>
            <a:avLst/>
            <a:gdLst>
              <a:gd name="connsiteX0" fmla="*/ 0 w 778933"/>
              <a:gd name="connsiteY0" fmla="*/ 45761 h 1806828"/>
              <a:gd name="connsiteX1" fmla="*/ 158044 w 778933"/>
              <a:gd name="connsiteY1" fmla="*/ 57050 h 1806828"/>
              <a:gd name="connsiteX2" fmla="*/ 395111 w 778933"/>
              <a:gd name="connsiteY2" fmla="*/ 610206 h 1806828"/>
              <a:gd name="connsiteX3" fmla="*/ 541867 w 778933"/>
              <a:gd name="connsiteY3" fmla="*/ 1027895 h 1806828"/>
              <a:gd name="connsiteX4" fmla="*/ 778933 w 778933"/>
              <a:gd name="connsiteY4" fmla="*/ 1806828 h 1806828"/>
              <a:gd name="connsiteX5" fmla="*/ 778933 w 778933"/>
              <a:gd name="connsiteY5" fmla="*/ 1806828 h 18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33" h="1806828">
                <a:moveTo>
                  <a:pt x="0" y="45761"/>
                </a:moveTo>
                <a:cubicBezTo>
                  <a:pt x="46096" y="4368"/>
                  <a:pt x="92192" y="-37024"/>
                  <a:pt x="158044" y="57050"/>
                </a:cubicBezTo>
                <a:cubicBezTo>
                  <a:pt x="223896" y="151124"/>
                  <a:pt x="331141" y="448399"/>
                  <a:pt x="395111" y="610206"/>
                </a:cubicBezTo>
                <a:cubicBezTo>
                  <a:pt x="459081" y="772013"/>
                  <a:pt x="477897" y="828458"/>
                  <a:pt x="541867" y="1027895"/>
                </a:cubicBezTo>
                <a:cubicBezTo>
                  <a:pt x="605837" y="1227332"/>
                  <a:pt x="778933" y="1806828"/>
                  <a:pt x="778933" y="1806828"/>
                </a:cubicBezTo>
                <a:lnTo>
                  <a:pt x="778933" y="1806828"/>
                </a:lnTo>
              </a:path>
            </a:pathLst>
          </a:cu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>
          <a:xfrm flipV="1">
            <a:off x="1775250" y="2642051"/>
            <a:ext cx="1182511" cy="13772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831694" y="3729987"/>
            <a:ext cx="4199467" cy="1971353"/>
          </a:xfrm>
          <a:custGeom>
            <a:avLst/>
            <a:gdLst>
              <a:gd name="connsiteX0" fmla="*/ 0 w 4199467"/>
              <a:gd name="connsiteY0" fmla="*/ 232864 h 1971353"/>
              <a:gd name="connsiteX1" fmla="*/ 666045 w 4199467"/>
              <a:gd name="connsiteY1" fmla="*/ 7086 h 1971353"/>
              <a:gd name="connsiteX2" fmla="*/ 1873956 w 4199467"/>
              <a:gd name="connsiteY2" fmla="*/ 469931 h 1971353"/>
              <a:gd name="connsiteX3" fmla="*/ 4199467 w 4199467"/>
              <a:gd name="connsiteY3" fmla="*/ 1971353 h 19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467" h="1971353">
                <a:moveTo>
                  <a:pt x="0" y="232864"/>
                </a:moveTo>
                <a:cubicBezTo>
                  <a:pt x="176859" y="100219"/>
                  <a:pt x="353719" y="-32425"/>
                  <a:pt x="666045" y="7086"/>
                </a:cubicBezTo>
                <a:cubicBezTo>
                  <a:pt x="978371" y="46597"/>
                  <a:pt x="1285052" y="142553"/>
                  <a:pt x="1873956" y="469931"/>
                </a:cubicBezTo>
                <a:cubicBezTo>
                  <a:pt x="2462860" y="797309"/>
                  <a:pt x="3331163" y="1384331"/>
                  <a:pt x="4199467" y="1971353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Lightning Bolt 31"/>
          <p:cNvSpPr/>
          <p:nvPr/>
        </p:nvSpPr>
        <p:spPr>
          <a:xfrm rot="18552885" flipH="1">
            <a:off x="1170731" y="2962235"/>
            <a:ext cx="1102057" cy="1387737"/>
          </a:xfrm>
          <a:prstGeom prst="lightningBol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xtBox 33"/>
          <p:cNvSpPr txBox="1"/>
          <p:nvPr/>
        </p:nvSpPr>
        <p:spPr>
          <a:xfrm>
            <a:off x="4264378" y="1924780"/>
            <a:ext cx="4566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vrlo</a:t>
            </a:r>
            <a:r>
              <a:rPr lang="en-GB" dirty="0" smtClean="0"/>
              <a:t> </a:t>
            </a:r>
            <a:r>
              <a:rPr lang="en-GB" dirty="0" err="1" smtClean="0"/>
              <a:t>učinkovita</a:t>
            </a:r>
            <a:r>
              <a:rPr lang="en-GB" dirty="0" smtClean="0"/>
              <a:t> </a:t>
            </a:r>
            <a:r>
              <a:rPr lang="en-GB" dirty="0" err="1" smtClean="0"/>
              <a:t>tehnika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kompulzije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uključuju</a:t>
            </a:r>
            <a:r>
              <a:rPr lang="en-GB" dirty="0" smtClean="0"/>
              <a:t> </a:t>
            </a:r>
            <a:r>
              <a:rPr lang="en-GB" dirty="0" err="1" smtClean="0"/>
              <a:t>čišćenje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provjeravanje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teže</a:t>
            </a:r>
            <a:r>
              <a:rPr lang="en-GB" dirty="0" smtClean="0"/>
              <a:t> </a:t>
            </a:r>
            <a:r>
              <a:rPr lang="en-GB" dirty="0" err="1" smtClean="0"/>
              <a:t>primjenjiva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zaokupljenosti</a:t>
            </a:r>
            <a:r>
              <a:rPr lang="en-GB" dirty="0" smtClean="0"/>
              <a:t> </a:t>
            </a:r>
            <a:r>
              <a:rPr lang="en-GB" dirty="0" err="1" smtClean="0"/>
              <a:t>redom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simetrijom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22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4495800" cy="281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300" b="1" dirty="0" smtClean="0"/>
              <a:t>DSM-5</a:t>
            </a:r>
          </a:p>
          <a:p>
            <a:pPr marL="0" indent="0" algn="ctr">
              <a:buNone/>
            </a:pPr>
            <a:r>
              <a:rPr lang="en-GB" i="1" dirty="0" err="1" smtClean="0"/>
              <a:t>Opsesivno-kompulzivni</a:t>
            </a:r>
            <a:r>
              <a:rPr lang="en-GB" i="1" dirty="0" smtClean="0"/>
              <a:t> </a:t>
            </a:r>
            <a:r>
              <a:rPr lang="en-GB" i="1" dirty="0" err="1" smtClean="0"/>
              <a:t>i</a:t>
            </a:r>
            <a:r>
              <a:rPr lang="en-GB" i="1" dirty="0" smtClean="0"/>
              <a:t> </a:t>
            </a:r>
            <a:r>
              <a:rPr lang="en-GB" i="1" dirty="0" err="1" smtClean="0"/>
              <a:t>srodni</a:t>
            </a:r>
            <a:r>
              <a:rPr lang="en-GB" i="1" dirty="0" smtClean="0"/>
              <a:t> </a:t>
            </a:r>
            <a:r>
              <a:rPr lang="en-GB" i="1" dirty="0" err="1" smtClean="0"/>
              <a:t>poremećaji</a:t>
            </a:r>
            <a:endParaRPr lang="en-GB" i="1" dirty="0"/>
          </a:p>
          <a:p>
            <a:pPr marL="0" indent="0" algn="ctr">
              <a:buNone/>
            </a:pPr>
            <a:r>
              <a:rPr lang="en-GB" sz="2000" dirty="0" smtClean="0"/>
              <a:t>(OKP, </a:t>
            </a:r>
            <a:r>
              <a:rPr lang="en-GB" sz="2000" dirty="0" err="1" smtClean="0"/>
              <a:t>tjelesni</a:t>
            </a:r>
            <a:r>
              <a:rPr lang="en-GB" sz="2000" dirty="0" smtClean="0"/>
              <a:t> </a:t>
            </a:r>
            <a:r>
              <a:rPr lang="en-GB" sz="2000" dirty="0" err="1" smtClean="0"/>
              <a:t>dizmorfni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</a:t>
            </a:r>
            <a:r>
              <a:rPr lang="en-GB" sz="2000" dirty="0" smtClean="0"/>
              <a:t>, </a:t>
            </a:r>
            <a:r>
              <a:rPr lang="en-GB" sz="2000" dirty="0" err="1" smtClean="0"/>
              <a:t>nakupljajući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</a:t>
            </a:r>
            <a:r>
              <a:rPr lang="en-GB" sz="2000" dirty="0" smtClean="0"/>
              <a:t>, </a:t>
            </a:r>
            <a:r>
              <a:rPr lang="en-GB" sz="2000" dirty="0" err="1" smtClean="0"/>
              <a:t>trihotilomanija</a:t>
            </a:r>
            <a:r>
              <a:rPr lang="en-GB" sz="2000" dirty="0" smtClean="0"/>
              <a:t>, </a:t>
            </a:r>
            <a:r>
              <a:rPr lang="en-GB" sz="2000" dirty="0" err="1" smtClean="0"/>
              <a:t>ekskorijacijski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</a:t>
            </a:r>
            <a:r>
              <a:rPr lang="en-GB" sz="2000" dirty="0" smtClean="0"/>
              <a:t> </a:t>
            </a:r>
            <a:r>
              <a:rPr lang="en-GB" sz="2000" dirty="0" err="1" smtClean="0"/>
              <a:t>itd</a:t>
            </a:r>
            <a:r>
              <a:rPr lang="en-GB" sz="2000" dirty="0" smtClean="0"/>
              <a:t>.)</a:t>
            </a:r>
          </a:p>
        </p:txBody>
      </p:sp>
      <p:pic>
        <p:nvPicPr>
          <p:cNvPr id="4" name="Picture 4" descr="http://cdn.images.express.co.uk/img/dynamic/1/590x/pencil-40939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029200" cy="29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358560">
            <a:off x="1405752" y="1330204"/>
            <a:ext cx="249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/>
              <a:t>ŠTO    JE</a:t>
            </a:r>
            <a:endParaRPr lang="hr-HR" sz="5400" b="1" dirty="0"/>
          </a:p>
        </p:txBody>
      </p:sp>
      <p:sp>
        <p:nvSpPr>
          <p:cNvPr id="6" name="TextBox 5"/>
          <p:cNvSpPr txBox="1"/>
          <p:nvPr/>
        </p:nvSpPr>
        <p:spPr>
          <a:xfrm rot="19151495">
            <a:off x="5363241" y="1580926"/>
            <a:ext cx="2034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/>
              <a:t>O K P?</a:t>
            </a:r>
            <a:endParaRPr lang="hr-HR" sz="5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717699">
            <a:off x="5494161" y="5136005"/>
            <a:ext cx="2992416" cy="1134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err="1" smtClean="0"/>
              <a:t>nametljive</a:t>
            </a:r>
            <a:r>
              <a:rPr lang="en-GB" sz="1600" dirty="0" smtClean="0"/>
              <a:t>, </a:t>
            </a:r>
            <a:r>
              <a:rPr lang="en-GB" sz="1600" dirty="0" err="1" smtClean="0"/>
              <a:t>neželjene</a:t>
            </a:r>
            <a:r>
              <a:rPr lang="en-GB" sz="1600" dirty="0" smtClean="0"/>
              <a:t>, </a:t>
            </a:r>
            <a:r>
              <a:rPr lang="en-GB" sz="1600" dirty="0" err="1" smtClean="0"/>
              <a:t>ponavljajuće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ustrajne</a:t>
            </a:r>
            <a:r>
              <a:rPr lang="en-GB" sz="1600" dirty="0" smtClean="0"/>
              <a:t> </a:t>
            </a:r>
            <a:r>
              <a:rPr lang="en-GB" sz="1600" dirty="0" err="1" smtClean="0"/>
              <a:t>misli</a:t>
            </a:r>
            <a:r>
              <a:rPr lang="en-GB" sz="1600" dirty="0" smtClean="0"/>
              <a:t>, </a:t>
            </a:r>
            <a:r>
              <a:rPr lang="en-GB" sz="1600" dirty="0" err="1" smtClean="0"/>
              <a:t>predodžbe</a:t>
            </a:r>
            <a:r>
              <a:rPr lang="en-GB" sz="1600" dirty="0" smtClean="0"/>
              <a:t> </a:t>
            </a:r>
            <a:r>
              <a:rPr lang="en-GB" sz="1600" dirty="0" err="1" smtClean="0"/>
              <a:t>ili</a:t>
            </a:r>
            <a:r>
              <a:rPr lang="en-GB" sz="1600" dirty="0" smtClean="0"/>
              <a:t> </a:t>
            </a:r>
            <a:r>
              <a:rPr lang="en-GB" sz="1600" dirty="0" err="1" smtClean="0"/>
              <a:t>porivi</a:t>
            </a:r>
            <a:r>
              <a:rPr lang="en-GB" sz="1600" dirty="0" smtClean="0"/>
              <a:t> </a:t>
            </a:r>
            <a:r>
              <a:rPr lang="en-GB" sz="1600" dirty="0" err="1" smtClean="0"/>
              <a:t>koji</a:t>
            </a:r>
            <a:r>
              <a:rPr lang="en-GB" sz="1600" dirty="0" smtClean="0"/>
              <a:t> </a:t>
            </a:r>
            <a:r>
              <a:rPr lang="en-GB" sz="1600" dirty="0" err="1" smtClean="0"/>
              <a:t>kod</a:t>
            </a:r>
            <a:r>
              <a:rPr lang="en-GB" sz="1600" dirty="0" smtClean="0"/>
              <a:t> </a:t>
            </a:r>
            <a:r>
              <a:rPr lang="en-GB" sz="1600" dirty="0" err="1" smtClean="0"/>
              <a:t>većine</a:t>
            </a:r>
            <a:r>
              <a:rPr lang="en-GB" sz="1600" dirty="0" smtClean="0"/>
              <a:t> </a:t>
            </a:r>
            <a:r>
              <a:rPr lang="en-GB" sz="1600" dirty="0" err="1" smtClean="0"/>
              <a:t>osoba</a:t>
            </a:r>
            <a:r>
              <a:rPr lang="en-GB" sz="1600" dirty="0" smtClean="0"/>
              <a:t> </a:t>
            </a:r>
            <a:r>
              <a:rPr lang="en-GB" sz="1600" dirty="0" err="1" smtClean="0"/>
              <a:t>uzrokuju</a:t>
            </a:r>
            <a:r>
              <a:rPr lang="en-GB" sz="1600" dirty="0" smtClean="0"/>
              <a:t> </a:t>
            </a:r>
            <a:r>
              <a:rPr lang="en-GB" sz="1600" dirty="0" err="1" smtClean="0"/>
              <a:t>značajnu</a:t>
            </a:r>
            <a:r>
              <a:rPr lang="en-GB" sz="1600" dirty="0" smtClean="0"/>
              <a:t> </a:t>
            </a:r>
            <a:r>
              <a:rPr lang="en-GB" sz="1600" dirty="0" err="1" smtClean="0"/>
              <a:t>anksioznost</a:t>
            </a:r>
            <a:r>
              <a:rPr lang="en-GB" sz="1600" dirty="0" smtClean="0"/>
              <a:t> </a:t>
            </a:r>
            <a:r>
              <a:rPr lang="en-GB" sz="1600" dirty="0" err="1" smtClean="0"/>
              <a:t>ili</a:t>
            </a:r>
            <a:r>
              <a:rPr lang="en-GB" sz="1600" dirty="0" smtClean="0"/>
              <a:t> </a:t>
            </a:r>
            <a:r>
              <a:rPr lang="en-GB" sz="1600" dirty="0" err="1" smtClean="0"/>
              <a:t>patnju</a:t>
            </a:r>
            <a:endParaRPr lang="en-GB" sz="16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20516315">
            <a:off x="5876534" y="2924914"/>
            <a:ext cx="2798817" cy="955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err="1" smtClean="0"/>
              <a:t>opetovana</a:t>
            </a:r>
            <a:r>
              <a:rPr lang="en-GB" sz="1600" dirty="0" smtClean="0"/>
              <a:t> </a:t>
            </a:r>
            <a:r>
              <a:rPr lang="en-GB" sz="1600" dirty="0" err="1" smtClean="0"/>
              <a:t>ponašanja</a:t>
            </a:r>
            <a:r>
              <a:rPr lang="en-GB" sz="1600" dirty="0" smtClean="0"/>
              <a:t> </a:t>
            </a:r>
            <a:r>
              <a:rPr lang="en-GB" sz="1600" dirty="0" err="1" smtClean="0"/>
              <a:t>ili</a:t>
            </a:r>
            <a:r>
              <a:rPr lang="en-GB" sz="1600" dirty="0" smtClean="0"/>
              <a:t> </a:t>
            </a:r>
            <a:r>
              <a:rPr lang="en-GB" sz="1600" dirty="0" err="1" smtClean="0"/>
              <a:t>mentalne</a:t>
            </a:r>
            <a:r>
              <a:rPr lang="en-GB" sz="1600" dirty="0" smtClean="0"/>
              <a:t> </a:t>
            </a:r>
            <a:r>
              <a:rPr lang="en-GB" sz="1600" dirty="0" err="1" smtClean="0"/>
              <a:t>aktivnosti</a:t>
            </a:r>
            <a:r>
              <a:rPr lang="en-GB" sz="1600" dirty="0" smtClean="0"/>
              <a:t> </a:t>
            </a:r>
            <a:r>
              <a:rPr lang="en-GB" sz="1600" dirty="0" err="1" smtClean="0"/>
              <a:t>za</a:t>
            </a:r>
            <a:r>
              <a:rPr lang="en-GB" sz="1600" dirty="0" smtClean="0"/>
              <a:t> </a:t>
            </a:r>
            <a:r>
              <a:rPr lang="en-GB" sz="1600" dirty="0" err="1" smtClean="0"/>
              <a:t>koje</a:t>
            </a:r>
            <a:r>
              <a:rPr lang="en-GB" sz="1600" dirty="0" smtClean="0"/>
              <a:t> </a:t>
            </a:r>
            <a:r>
              <a:rPr lang="en-GB" sz="1600" dirty="0" err="1" smtClean="0"/>
              <a:t>osoba</a:t>
            </a:r>
            <a:r>
              <a:rPr lang="en-GB" sz="1600" dirty="0" smtClean="0"/>
              <a:t> </a:t>
            </a:r>
            <a:r>
              <a:rPr lang="en-GB" sz="1600" dirty="0" err="1" smtClean="0"/>
              <a:t>osjeća</a:t>
            </a:r>
            <a:r>
              <a:rPr lang="en-GB" sz="1600" dirty="0" smtClean="0"/>
              <a:t> da </a:t>
            </a:r>
            <a:r>
              <a:rPr lang="en-GB" sz="1600" dirty="0" err="1" smtClean="0"/>
              <a:t>ih</a:t>
            </a:r>
            <a:r>
              <a:rPr lang="en-GB" sz="1600" dirty="0" smtClean="0"/>
              <a:t> </a:t>
            </a:r>
            <a:r>
              <a:rPr lang="en-GB" sz="1600" dirty="0" err="1" smtClean="0"/>
              <a:t>mora</a:t>
            </a:r>
            <a:r>
              <a:rPr lang="en-GB" sz="1600" dirty="0" smtClean="0"/>
              <a:t> </a:t>
            </a:r>
            <a:r>
              <a:rPr lang="en-GB" sz="1600" dirty="0" err="1" smtClean="0"/>
              <a:t>izvesti</a:t>
            </a:r>
            <a:r>
              <a:rPr lang="en-GB" sz="1600" dirty="0" smtClean="0"/>
              <a:t> </a:t>
            </a:r>
            <a:r>
              <a:rPr lang="en-GB" sz="1600" dirty="0" err="1" smtClean="0"/>
              <a:t>kao</a:t>
            </a:r>
            <a:r>
              <a:rPr lang="en-GB" sz="1600" dirty="0" smtClean="0"/>
              <a:t> </a:t>
            </a:r>
            <a:r>
              <a:rPr lang="en-GB" sz="1600" dirty="0" err="1" smtClean="0"/>
              <a:t>reakciju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neku</a:t>
            </a:r>
            <a:r>
              <a:rPr lang="en-GB" sz="1600" dirty="0" smtClean="0"/>
              <a:t> </a:t>
            </a:r>
            <a:r>
              <a:rPr lang="en-GB" sz="1600" dirty="0" err="1" smtClean="0"/>
              <a:t>opsesiju</a:t>
            </a:r>
            <a:endParaRPr lang="en-GB" sz="1600" dirty="0" smtClean="0"/>
          </a:p>
        </p:txBody>
      </p:sp>
      <p:pic>
        <p:nvPicPr>
          <p:cNvPr id="11266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695504">
            <a:off x="5129996" y="4252155"/>
            <a:ext cx="3913207" cy="26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.imgur.com/qcem27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8014" b="15843"/>
          <a:stretch/>
        </p:blipFill>
        <p:spPr bwMode="auto">
          <a:xfrm rot="21323578">
            <a:off x="5652997" y="2103291"/>
            <a:ext cx="3432654" cy="23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555774" y="2847372"/>
            <a:ext cx="312591" cy="1990846"/>
          </a:xfrm>
          <a:custGeom>
            <a:avLst/>
            <a:gdLst>
              <a:gd name="connsiteX0" fmla="*/ 289441 w 312591"/>
              <a:gd name="connsiteY0" fmla="*/ 0 h 1990846"/>
              <a:gd name="connsiteX1" fmla="*/ 74 w 312591"/>
              <a:gd name="connsiteY1" fmla="*/ 972274 h 1990846"/>
              <a:gd name="connsiteX2" fmla="*/ 312591 w 312591"/>
              <a:gd name="connsiteY2" fmla="*/ 1990846 h 19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591" h="1990846">
                <a:moveTo>
                  <a:pt x="289441" y="0"/>
                </a:moveTo>
                <a:cubicBezTo>
                  <a:pt x="142828" y="320233"/>
                  <a:pt x="-3784" y="640466"/>
                  <a:pt x="74" y="972274"/>
                </a:cubicBezTo>
                <a:cubicBezTo>
                  <a:pt x="3932" y="1304082"/>
                  <a:pt x="158261" y="1647464"/>
                  <a:pt x="312591" y="19908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reeform 12"/>
          <p:cNvSpPr/>
          <p:nvPr/>
        </p:nvSpPr>
        <p:spPr>
          <a:xfrm>
            <a:off x="6468533" y="2275307"/>
            <a:ext cx="462845" cy="140515"/>
          </a:xfrm>
          <a:custGeom>
            <a:avLst/>
            <a:gdLst>
              <a:gd name="connsiteX0" fmla="*/ 0 w 462845"/>
              <a:gd name="connsiteY0" fmla="*/ 5049 h 140515"/>
              <a:gd name="connsiteX1" fmla="*/ 237067 w 462845"/>
              <a:gd name="connsiteY1" fmla="*/ 16337 h 140515"/>
              <a:gd name="connsiteX2" fmla="*/ 462845 w 462845"/>
              <a:gd name="connsiteY2" fmla="*/ 140515 h 14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45" h="140515">
                <a:moveTo>
                  <a:pt x="0" y="5049"/>
                </a:moveTo>
                <a:cubicBezTo>
                  <a:pt x="79963" y="-596"/>
                  <a:pt x="159926" y="-6241"/>
                  <a:pt x="237067" y="16337"/>
                </a:cubicBezTo>
                <a:cubicBezTo>
                  <a:pt x="314208" y="38915"/>
                  <a:pt x="388526" y="89715"/>
                  <a:pt x="462845" y="1405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5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304800"/>
            <a:ext cx="8610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b="1" dirty="0" err="1" smtClean="0"/>
              <a:t>Koraci</a:t>
            </a:r>
            <a:r>
              <a:rPr lang="en-GB" sz="2000" b="1" dirty="0" smtClean="0"/>
              <a:t> u </a:t>
            </a:r>
            <a:r>
              <a:rPr lang="en-GB" sz="2000" b="1" dirty="0" err="1" smtClean="0"/>
              <a:t>primjeni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tehnike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izlaganja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prevencije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odgovora</a:t>
            </a:r>
            <a:endParaRPr lang="en-GB" sz="2000" b="1" dirty="0"/>
          </a:p>
          <a:p>
            <a:pPr marL="0" indent="0">
              <a:buNone/>
            </a:pPr>
            <a:endParaRPr lang="en-GB" sz="20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izraditi</a:t>
            </a:r>
            <a:r>
              <a:rPr lang="en-GB" sz="1800" dirty="0" smtClean="0"/>
              <a:t> </a:t>
            </a:r>
            <a:r>
              <a:rPr lang="en-GB" sz="1800" dirty="0" err="1" smtClean="0"/>
              <a:t>listu</a:t>
            </a:r>
            <a:r>
              <a:rPr lang="en-GB" sz="1800" dirty="0" smtClean="0"/>
              <a:t> </a:t>
            </a:r>
            <a:r>
              <a:rPr lang="en-GB" sz="1800" dirty="0" err="1" smtClean="0"/>
              <a:t>opsesija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uz</a:t>
            </a:r>
            <a:r>
              <a:rPr lang="en-GB" sz="1800" dirty="0" smtClean="0"/>
              <a:t> </a:t>
            </a:r>
            <a:r>
              <a:rPr lang="en-GB" sz="1800" dirty="0" err="1" smtClean="0"/>
              <a:t>svaku</a:t>
            </a:r>
            <a:r>
              <a:rPr lang="en-GB" sz="1800" dirty="0" smtClean="0"/>
              <a:t> </a:t>
            </a:r>
            <a:r>
              <a:rPr lang="en-GB" sz="1800" dirty="0" err="1" smtClean="0"/>
              <a:t>navesti</a:t>
            </a:r>
            <a:r>
              <a:rPr lang="en-GB" sz="1800" dirty="0" smtClean="0"/>
              <a:t> </a:t>
            </a:r>
            <a:r>
              <a:rPr lang="en-GB" sz="1800" dirty="0" err="1" smtClean="0"/>
              <a:t>stupanj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anksioznosti</a:t>
            </a:r>
            <a:r>
              <a:rPr lang="en-GB" sz="1800" dirty="0" smtClean="0"/>
              <a:t> </a:t>
            </a:r>
            <a:r>
              <a:rPr lang="en-GB" sz="1800" dirty="0" err="1" smtClean="0"/>
              <a:t>koju</a:t>
            </a:r>
            <a:r>
              <a:rPr lang="en-GB" sz="1800" dirty="0" smtClean="0"/>
              <a:t> </a:t>
            </a:r>
            <a:r>
              <a:rPr lang="en-GB" sz="1800" dirty="0" err="1" smtClean="0"/>
              <a:t>izaziva</a:t>
            </a:r>
            <a:r>
              <a:rPr lang="en-GB" sz="1800" dirty="0" smtClean="0"/>
              <a:t> (0-10)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izraditi</a:t>
            </a:r>
            <a:r>
              <a:rPr lang="en-GB" sz="1800" dirty="0" smtClean="0"/>
              <a:t> </a:t>
            </a:r>
            <a:r>
              <a:rPr lang="en-GB" sz="1800" dirty="0" err="1" smtClean="0"/>
              <a:t>listu</a:t>
            </a:r>
            <a:r>
              <a:rPr lang="en-GB" sz="1800" dirty="0" smtClean="0"/>
              <a:t> </a:t>
            </a:r>
            <a:r>
              <a:rPr lang="en-GB" sz="1800" dirty="0" err="1" smtClean="0"/>
              <a:t>kompulzija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uz</a:t>
            </a:r>
            <a:r>
              <a:rPr lang="en-GB" sz="1800" dirty="0" smtClean="0"/>
              <a:t> </a:t>
            </a:r>
            <a:r>
              <a:rPr lang="en-GB" sz="1800" dirty="0" err="1" smtClean="0"/>
              <a:t>svaku</a:t>
            </a:r>
            <a:r>
              <a:rPr lang="en-GB" sz="1800" dirty="0" smtClean="0"/>
              <a:t> </a:t>
            </a:r>
            <a:r>
              <a:rPr lang="en-GB" sz="1800" dirty="0" err="1" smtClean="0"/>
              <a:t>navesti</a:t>
            </a:r>
            <a:r>
              <a:rPr lang="en-GB" sz="1800" dirty="0" smtClean="0"/>
              <a:t> </a:t>
            </a:r>
            <a:r>
              <a:rPr lang="en-GB" sz="1800" dirty="0" err="1" smtClean="0"/>
              <a:t>stupanj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anksioznosti</a:t>
            </a:r>
            <a:r>
              <a:rPr lang="en-GB" sz="1800" dirty="0" smtClean="0"/>
              <a:t>  </a:t>
            </a:r>
            <a:r>
              <a:rPr lang="en-GB" sz="1800" dirty="0" err="1" smtClean="0"/>
              <a:t>koju</a:t>
            </a:r>
            <a:r>
              <a:rPr lang="en-GB" sz="1800" dirty="0" smtClean="0"/>
              <a:t> bi </a:t>
            </a:r>
            <a:r>
              <a:rPr lang="en-GB" sz="1800" dirty="0" err="1" smtClean="0"/>
              <a:t>klijent</a:t>
            </a:r>
            <a:r>
              <a:rPr lang="en-GB" sz="1800" dirty="0" smtClean="0"/>
              <a:t> </a:t>
            </a:r>
            <a:r>
              <a:rPr lang="en-GB" sz="1800" dirty="0" err="1" smtClean="0"/>
              <a:t>osjećao</a:t>
            </a:r>
            <a:r>
              <a:rPr lang="en-GB" sz="1800" dirty="0" smtClean="0"/>
              <a:t> </a:t>
            </a:r>
            <a:r>
              <a:rPr lang="en-GB" sz="1800" dirty="0" err="1" smtClean="0"/>
              <a:t>kada</a:t>
            </a:r>
            <a:r>
              <a:rPr lang="en-GB" sz="1800" dirty="0" smtClean="0"/>
              <a:t> je ne bi </a:t>
            </a:r>
            <a:r>
              <a:rPr lang="en-GB" sz="1800" dirty="0" err="1" smtClean="0"/>
              <a:t>napravio</a:t>
            </a:r>
            <a:r>
              <a:rPr lang="en-GB" sz="1800" dirty="0" smtClean="0"/>
              <a:t> (0-10)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izraditi</a:t>
            </a:r>
            <a:r>
              <a:rPr lang="en-GB" sz="1800" dirty="0" smtClean="0"/>
              <a:t> </a:t>
            </a:r>
            <a:r>
              <a:rPr lang="en-GB" sz="1800" dirty="0" err="1" smtClean="0"/>
              <a:t>listu</a:t>
            </a:r>
            <a:r>
              <a:rPr lang="en-GB" sz="1800" dirty="0" smtClean="0"/>
              <a:t> </a:t>
            </a:r>
            <a:r>
              <a:rPr lang="en-GB" sz="1800" dirty="0" err="1" smtClean="0"/>
              <a:t>situacija</a:t>
            </a:r>
            <a:r>
              <a:rPr lang="en-GB" sz="1800" dirty="0" smtClean="0"/>
              <a:t>  </a:t>
            </a:r>
            <a:r>
              <a:rPr lang="en-GB" sz="1800" dirty="0" err="1" smtClean="0"/>
              <a:t>koje</a:t>
            </a:r>
            <a:r>
              <a:rPr lang="en-GB" sz="1800" dirty="0" smtClean="0"/>
              <a:t> </a:t>
            </a:r>
            <a:r>
              <a:rPr lang="en-GB" sz="1800" dirty="0" err="1" smtClean="0"/>
              <a:t>izazivaju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/</a:t>
            </a:r>
            <a:r>
              <a:rPr lang="en-GB" sz="1800" dirty="0" err="1" smtClean="0"/>
              <a:t>ili</a:t>
            </a:r>
            <a:r>
              <a:rPr lang="en-GB" sz="1800" dirty="0" smtClean="0"/>
              <a:t> se </a:t>
            </a:r>
            <a:r>
              <a:rPr lang="en-GB" sz="1800" dirty="0" err="1" smtClean="0"/>
              <a:t>izbjegavaju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uz</a:t>
            </a:r>
            <a:r>
              <a:rPr lang="en-GB" sz="1800" dirty="0" smtClean="0"/>
              <a:t> </a:t>
            </a:r>
            <a:r>
              <a:rPr lang="en-GB" sz="1800" dirty="0" err="1" smtClean="0"/>
              <a:t>svaku</a:t>
            </a:r>
            <a:r>
              <a:rPr lang="en-GB" sz="1800" dirty="0" smtClean="0"/>
              <a:t> </a:t>
            </a:r>
            <a:r>
              <a:rPr lang="en-GB" sz="1800" dirty="0" err="1" smtClean="0"/>
              <a:t>navesti</a:t>
            </a:r>
            <a:r>
              <a:rPr lang="en-GB" sz="1800" dirty="0" smtClean="0"/>
              <a:t> </a:t>
            </a:r>
            <a:r>
              <a:rPr lang="en-GB" sz="1800" dirty="0" err="1" smtClean="0"/>
              <a:t>stupanj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anksioznosti</a:t>
            </a:r>
            <a:r>
              <a:rPr lang="en-GB" sz="1800" dirty="0" smtClean="0"/>
              <a:t> (0-10)</a:t>
            </a:r>
            <a:endParaRPr lang="en-GB" sz="1800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izložiti</a:t>
            </a:r>
            <a:r>
              <a:rPr lang="en-GB" sz="1800" dirty="0" smtClean="0"/>
              <a:t> se </a:t>
            </a:r>
            <a:r>
              <a:rPr lang="en-GB" sz="1800" dirty="0" err="1" smtClean="0"/>
              <a:t>situaciji</a:t>
            </a:r>
            <a:r>
              <a:rPr lang="en-GB" sz="1800" dirty="0" smtClean="0"/>
              <a:t> </a:t>
            </a:r>
            <a:r>
              <a:rPr lang="en-GB" sz="1800" dirty="0" err="1" smtClean="0"/>
              <a:t>koja</a:t>
            </a:r>
            <a:r>
              <a:rPr lang="en-GB" sz="1800" dirty="0" smtClean="0"/>
              <a:t> </a:t>
            </a:r>
            <a:r>
              <a:rPr lang="en-GB" sz="1800" dirty="0" err="1" smtClean="0"/>
              <a:t>će</a:t>
            </a:r>
            <a:r>
              <a:rPr lang="en-GB" sz="1800" dirty="0" smtClean="0"/>
              <a:t> </a:t>
            </a:r>
            <a:r>
              <a:rPr lang="en-GB" sz="1800" dirty="0" err="1" smtClean="0"/>
              <a:t>izazvati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</a:t>
            </a:r>
            <a:r>
              <a:rPr lang="en-GB" sz="1800" dirty="0" smtClean="0"/>
              <a:t> od 3-4 </a:t>
            </a:r>
            <a:r>
              <a:rPr lang="en-GB" sz="1800" dirty="0" err="1" smtClean="0"/>
              <a:t>i</a:t>
            </a:r>
            <a:r>
              <a:rPr lang="en-GB" sz="1800" dirty="0" smtClean="0"/>
              <a:t> ne </a:t>
            </a:r>
            <a:r>
              <a:rPr lang="en-GB" sz="1800" dirty="0" err="1" smtClean="0"/>
              <a:t>napraviti</a:t>
            </a:r>
            <a:r>
              <a:rPr lang="en-GB" sz="1800" dirty="0" smtClean="0"/>
              <a:t> </a:t>
            </a:r>
            <a:r>
              <a:rPr lang="en-GB" sz="1800" dirty="0" err="1" smtClean="0"/>
              <a:t>kompulziju</a:t>
            </a:r>
            <a:endParaRPr lang="en-GB" sz="18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sz="1800" dirty="0" err="1" smtClean="0"/>
              <a:t>procijenti</a:t>
            </a:r>
            <a:r>
              <a:rPr lang="en-GB" sz="1800" dirty="0" smtClean="0"/>
              <a:t> </a:t>
            </a:r>
            <a:r>
              <a:rPr lang="en-GB" sz="1800" dirty="0" err="1" smtClean="0"/>
              <a:t>anksioznost</a:t>
            </a:r>
            <a:r>
              <a:rPr lang="en-GB" sz="1800" dirty="0" smtClean="0"/>
              <a:t>  </a:t>
            </a:r>
            <a:r>
              <a:rPr lang="en-GB" sz="1800" dirty="0" err="1" smtClean="0"/>
              <a:t>na</a:t>
            </a:r>
            <a:r>
              <a:rPr lang="en-GB" sz="1800" dirty="0" smtClean="0"/>
              <a:t> </a:t>
            </a:r>
            <a:r>
              <a:rPr lang="en-GB" sz="1800" dirty="0" err="1" smtClean="0"/>
              <a:t>početku</a:t>
            </a:r>
            <a:r>
              <a:rPr lang="en-GB" sz="1800" dirty="0" smtClean="0"/>
              <a:t> </a:t>
            </a:r>
            <a:r>
              <a:rPr lang="en-GB" sz="1800" dirty="0" err="1" smtClean="0"/>
              <a:t>izlaganja</a:t>
            </a:r>
            <a:r>
              <a:rPr lang="en-GB" sz="1800" dirty="0" smtClean="0"/>
              <a:t> </a:t>
            </a:r>
            <a:r>
              <a:rPr lang="en-GB" sz="1800" dirty="0" err="1" smtClean="0"/>
              <a:t>te</a:t>
            </a:r>
            <a:r>
              <a:rPr lang="en-GB" sz="1800" dirty="0" smtClean="0"/>
              <a:t> </a:t>
            </a:r>
            <a:r>
              <a:rPr lang="en-GB" sz="1800" dirty="0" err="1" smtClean="0"/>
              <a:t>za</a:t>
            </a:r>
            <a:r>
              <a:rPr lang="en-GB" sz="1800" dirty="0" smtClean="0"/>
              <a:t> 5, 10, 30 </a:t>
            </a:r>
            <a:r>
              <a:rPr lang="en-GB" sz="1800" dirty="0" err="1" smtClean="0"/>
              <a:t>i</a:t>
            </a:r>
            <a:r>
              <a:rPr lang="en-GB" sz="1800" dirty="0" smtClean="0"/>
              <a:t> 60 </a:t>
            </a:r>
            <a:r>
              <a:rPr lang="en-GB" sz="1800" dirty="0" err="1" smtClean="0"/>
              <a:t>minuta</a:t>
            </a:r>
            <a:endParaRPr lang="en-GB" sz="1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34836"/>
              </p:ext>
            </p:extLst>
          </p:nvPr>
        </p:nvGraphicFramePr>
        <p:xfrm>
          <a:off x="457200" y="3810000"/>
          <a:ext cx="8229599" cy="240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Datum </a:t>
                      </a:r>
                      <a:r>
                        <a:rPr lang="en-GB" sz="1400" dirty="0" err="1" smtClean="0"/>
                        <a:t>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vrijeme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Zadatak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za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izlaganje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prevenciju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odgovora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početku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izlaganja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nakon</a:t>
                      </a:r>
                      <a:r>
                        <a:rPr lang="en-GB" sz="1400" baseline="0" dirty="0" smtClean="0"/>
                        <a:t> 5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nakon</a:t>
                      </a:r>
                      <a:r>
                        <a:rPr lang="en-GB" sz="1400" dirty="0" smtClean="0"/>
                        <a:t> 10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nakon</a:t>
                      </a:r>
                      <a:r>
                        <a:rPr lang="en-GB" sz="1400" dirty="0" smtClean="0"/>
                        <a:t> 30 min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Anksioznost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nakon</a:t>
                      </a:r>
                      <a:r>
                        <a:rPr lang="en-GB" sz="1400" dirty="0" smtClean="0"/>
                        <a:t> 60 min</a:t>
                      </a:r>
                      <a:endParaRPr lang="hr-HR" sz="1400" dirty="0"/>
                    </a:p>
                  </a:txBody>
                  <a:tcPr/>
                </a:tc>
              </a:tr>
              <a:tr h="496225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429000" y="4876800"/>
            <a:ext cx="5562601" cy="1155583"/>
          </a:xfrm>
          <a:prstGeom prst="wedgeRoundRectCallout">
            <a:avLst>
              <a:gd name="adj1" fmla="val -61820"/>
              <a:gd name="adj2" fmla="val -7955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VAŽNO!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 smtClean="0">
                <a:cs typeface="Arial" pitchFamily="34" charset="0"/>
              </a:rPr>
              <a:t>izlaganje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treba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biti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b="1" dirty="0" smtClean="0">
                <a:cs typeface="Arial" pitchFamily="34" charset="0"/>
              </a:rPr>
              <a:t>”</a:t>
            </a:r>
            <a:r>
              <a:rPr lang="en-GB" sz="1600" b="1" dirty="0" err="1" smtClean="0">
                <a:cs typeface="Arial" pitchFamily="34" charset="0"/>
              </a:rPr>
              <a:t>pretjerano</a:t>
            </a:r>
            <a:r>
              <a:rPr lang="en-GB" sz="1600" b="1" dirty="0" smtClean="0">
                <a:cs typeface="Arial" pitchFamily="34" charset="0"/>
              </a:rPr>
              <a:t>”</a:t>
            </a: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 smtClean="0">
                <a:cs typeface="Arial" pitchFamily="34" charset="0"/>
              </a:rPr>
              <a:t>tijekom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izlaganja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terapeut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mora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b="1" dirty="0" err="1" smtClean="0">
                <a:cs typeface="Arial" pitchFamily="34" charset="0"/>
              </a:rPr>
              <a:t>izbjegavati</a:t>
            </a:r>
            <a:r>
              <a:rPr lang="en-GB" sz="1600" b="1" dirty="0" smtClean="0">
                <a:cs typeface="Arial" pitchFamily="34" charset="0"/>
              </a:rPr>
              <a:t> </a:t>
            </a:r>
            <a:r>
              <a:rPr lang="en-GB" sz="1600" b="1" dirty="0" err="1" smtClean="0">
                <a:cs typeface="Arial" pitchFamily="34" charset="0"/>
              </a:rPr>
              <a:t>razuvjeravanja</a:t>
            </a:r>
            <a:endParaRPr lang="en-GB" sz="1600" b="1" dirty="0" smtClean="0">
              <a:cs typeface="Arial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en-GB" sz="1600" dirty="0" err="1" smtClean="0">
                <a:cs typeface="Arial" pitchFamily="34" charset="0"/>
              </a:rPr>
              <a:t>osigurati</a:t>
            </a:r>
            <a:r>
              <a:rPr lang="en-GB" sz="1600" dirty="0" smtClean="0">
                <a:cs typeface="Arial" pitchFamily="34" charset="0"/>
              </a:rPr>
              <a:t> da se </a:t>
            </a:r>
            <a:r>
              <a:rPr lang="en-GB" sz="1600" dirty="0" err="1" smtClean="0">
                <a:cs typeface="Arial" pitchFamily="34" charset="0"/>
              </a:rPr>
              <a:t>rituali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b="1" dirty="0" smtClean="0">
                <a:cs typeface="Arial" pitchFamily="34" charset="0"/>
              </a:rPr>
              <a:t>ne </a:t>
            </a:r>
            <a:r>
              <a:rPr lang="en-GB" sz="1600" b="1" dirty="0" err="1" smtClean="0">
                <a:cs typeface="Arial" pitchFamily="34" charset="0"/>
              </a:rPr>
              <a:t>izvode</a:t>
            </a:r>
            <a:r>
              <a:rPr lang="en-GB" sz="1600" b="1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nakon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izlaganja</a:t>
            </a:r>
            <a:r>
              <a:rPr lang="hr-HR" sz="1600" b="1" dirty="0" smtClean="0">
                <a:cs typeface="Arial" pitchFamily="34" charset="0"/>
              </a:rPr>
              <a:t> </a:t>
            </a:r>
            <a:endParaRPr 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Trening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relaksacije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.ytimg.com/vi/6YB0pv3iv0g/maxres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7049"/>
            <a:ext cx="8305800" cy="46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2514600"/>
          </a:xfrm>
        </p:spPr>
        <p:txBody>
          <a:bodyPr>
            <a:normAutofit/>
          </a:bodyPr>
          <a:lstStyle/>
          <a:p>
            <a:r>
              <a:rPr lang="en-GB" altLang="en-US" sz="2800" dirty="0" smtClean="0"/>
              <a:t>a</a:t>
            </a:r>
            <a:r>
              <a:rPr lang="hr-HR" altLang="en-US" sz="2800" dirty="0" smtClean="0"/>
              <a:t>bdominalno </a:t>
            </a:r>
            <a:r>
              <a:rPr lang="hr-HR" altLang="en-US" sz="2800" dirty="0"/>
              <a:t>disanje i progresivna mišićna relaksacija</a:t>
            </a:r>
          </a:p>
          <a:p>
            <a:endParaRPr lang="hr-HR" altLang="en-US" sz="2800" dirty="0"/>
          </a:p>
          <a:p>
            <a:r>
              <a:rPr lang="hr-HR" altLang="en-US" sz="4000" b="1" dirty="0"/>
              <a:t>NE</a:t>
            </a:r>
            <a:r>
              <a:rPr lang="hr-HR" altLang="en-US" sz="2800" dirty="0"/>
              <a:t> izvoditi tijekom </a:t>
            </a:r>
            <a:r>
              <a:rPr lang="hr-HR" altLang="en-US" sz="2800" dirty="0" smtClean="0"/>
              <a:t>izlaganja</a:t>
            </a:r>
            <a:r>
              <a:rPr lang="en-GB" altLang="en-US" sz="2800" dirty="0" smtClean="0"/>
              <a:t>!</a:t>
            </a:r>
            <a:endParaRPr lang="hr-H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62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GB" b="1" dirty="0" err="1" smtClean="0"/>
              <a:t>normaliziranje</a:t>
            </a:r>
            <a:r>
              <a:rPr lang="en-GB" b="1" dirty="0" smtClean="0"/>
              <a:t> </a:t>
            </a:r>
            <a:r>
              <a:rPr lang="en-GB" dirty="0" err="1" smtClean="0"/>
              <a:t>opsesivnih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endParaRPr lang="en-GB" dirty="0" smtClean="0"/>
          </a:p>
          <a:p>
            <a:pPr>
              <a:spcBef>
                <a:spcPts val="3000"/>
              </a:spcBef>
            </a:pPr>
            <a:r>
              <a:rPr lang="en-GB" b="1" dirty="0" err="1" smtClean="0"/>
              <a:t>edukacija</a:t>
            </a:r>
            <a:r>
              <a:rPr lang="en-GB" b="1" dirty="0" smtClean="0"/>
              <a:t> o </a:t>
            </a:r>
            <a:r>
              <a:rPr lang="en-GB" b="1" dirty="0" err="1" smtClean="0"/>
              <a:t>zakonima</a:t>
            </a:r>
            <a:r>
              <a:rPr lang="en-GB" b="1" dirty="0" smtClean="0"/>
              <a:t> </a:t>
            </a:r>
            <a:r>
              <a:rPr lang="en-GB" b="1" dirty="0" err="1" smtClean="0"/>
              <a:t>vjerojatnosti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literatura</a:t>
            </a:r>
            <a:r>
              <a:rPr lang="en-GB" dirty="0" smtClean="0"/>
              <a:t>, </a:t>
            </a:r>
            <a:r>
              <a:rPr lang="en-GB" dirty="0" err="1" smtClean="0"/>
              <a:t>računanje</a:t>
            </a:r>
            <a:r>
              <a:rPr lang="en-GB" dirty="0" smtClean="0"/>
              <a:t> </a:t>
            </a:r>
            <a:r>
              <a:rPr lang="en-GB" dirty="0" err="1" smtClean="0"/>
              <a:t>vjerojatnosti</a:t>
            </a:r>
            <a:r>
              <a:rPr lang="en-GB" dirty="0" smtClean="0"/>
              <a:t> </a:t>
            </a:r>
            <a:r>
              <a:rPr lang="en-GB" dirty="0" err="1" smtClean="0"/>
              <a:t>određenih</a:t>
            </a:r>
            <a:r>
              <a:rPr lang="en-GB" dirty="0" smtClean="0"/>
              <a:t> </a:t>
            </a:r>
            <a:r>
              <a:rPr lang="en-GB" dirty="0" err="1" smtClean="0"/>
              <a:t>događaja</a:t>
            </a:r>
            <a:r>
              <a:rPr lang="en-GB" dirty="0" smtClean="0"/>
              <a:t>)</a:t>
            </a:r>
          </a:p>
          <a:p>
            <a:pPr>
              <a:spcBef>
                <a:spcPts val="3000"/>
              </a:spcBef>
            </a:pPr>
            <a:r>
              <a:rPr lang="en-GB" b="1" dirty="0" err="1" smtClean="0"/>
              <a:t>izlaganje</a:t>
            </a:r>
            <a:r>
              <a:rPr lang="en-GB" b="1" dirty="0" smtClean="0"/>
              <a:t> </a:t>
            </a:r>
            <a:r>
              <a:rPr lang="en-GB" b="1" dirty="0" err="1" smtClean="0"/>
              <a:t>opsesijama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namjerno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misliti</a:t>
            </a:r>
            <a:r>
              <a:rPr lang="en-GB" dirty="0" smtClean="0"/>
              <a:t>/</a:t>
            </a:r>
            <a:r>
              <a:rPr lang="en-GB" dirty="0" err="1" smtClean="0"/>
              <a:t>preslušavati</a:t>
            </a:r>
            <a:r>
              <a:rPr lang="en-GB" dirty="0" smtClean="0"/>
              <a:t> 10-30 </a:t>
            </a:r>
            <a:r>
              <a:rPr lang="en-GB" dirty="0" err="1" smtClean="0"/>
              <a:t>minuta</a:t>
            </a:r>
            <a:r>
              <a:rPr lang="en-GB" dirty="0" smtClean="0"/>
              <a:t> </a:t>
            </a:r>
            <a:r>
              <a:rPr lang="en-GB" dirty="0" err="1" smtClean="0"/>
              <a:t>dnevno</a:t>
            </a:r>
            <a:r>
              <a:rPr lang="en-GB" dirty="0" smtClean="0"/>
              <a:t>, bez </a:t>
            </a:r>
            <a:r>
              <a:rPr lang="en-GB" dirty="0" err="1" smtClean="0"/>
              <a:t>neutralizirajućih</a:t>
            </a:r>
            <a:r>
              <a:rPr lang="en-GB" dirty="0" smtClean="0"/>
              <a:t> </a:t>
            </a:r>
            <a:r>
              <a:rPr lang="en-GB" dirty="0" err="1" smtClean="0"/>
              <a:t>misli</a:t>
            </a:r>
            <a:r>
              <a:rPr lang="en-GB" dirty="0" smtClean="0"/>
              <a:t>)</a:t>
            </a:r>
          </a:p>
          <a:p>
            <a:pPr>
              <a:spcBef>
                <a:spcPts val="18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3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en-GB" b="1" dirty="0" err="1"/>
              <a:t>bihevioralni</a:t>
            </a:r>
            <a:r>
              <a:rPr lang="en-GB" b="1" dirty="0"/>
              <a:t> </a:t>
            </a:r>
            <a:r>
              <a:rPr lang="en-GB" b="1" dirty="0" err="1"/>
              <a:t>eksperimenti</a:t>
            </a:r>
            <a:endParaRPr lang="en-GB" b="1" dirty="0"/>
          </a:p>
          <a:p>
            <a:pPr lvl="1">
              <a:spcBef>
                <a:spcPts val="1200"/>
              </a:spcBef>
            </a:pPr>
            <a:r>
              <a:rPr lang="en-GB" dirty="0" err="1"/>
              <a:t>pogodni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rad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fuziji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ponašanja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err="1"/>
              <a:t>klijenta</a:t>
            </a:r>
            <a:r>
              <a:rPr lang="en-GB" dirty="0"/>
              <a:t> </a:t>
            </a:r>
            <a:r>
              <a:rPr lang="en-GB" dirty="0" err="1"/>
              <a:t>najprije</a:t>
            </a:r>
            <a:r>
              <a:rPr lang="en-GB" dirty="0"/>
              <a:t> </a:t>
            </a:r>
            <a:r>
              <a:rPr lang="en-GB" dirty="0" err="1"/>
              <a:t>podučiti</a:t>
            </a:r>
            <a:r>
              <a:rPr lang="en-GB" dirty="0"/>
              <a:t> da </a:t>
            </a:r>
            <a:r>
              <a:rPr lang="en-GB" dirty="0" err="1"/>
              <a:t>osobe</a:t>
            </a:r>
            <a:r>
              <a:rPr lang="en-GB" dirty="0"/>
              <a:t> s OKP-om OPSESIJE NIKAD NE PROVEDU U DJELO!</a:t>
            </a:r>
          </a:p>
          <a:p>
            <a:pPr lvl="1">
              <a:spcBef>
                <a:spcPts val="1200"/>
              </a:spcBef>
            </a:pPr>
            <a:r>
              <a:rPr lang="en-GB" dirty="0" err="1"/>
              <a:t>primjeri</a:t>
            </a:r>
            <a:r>
              <a:rPr lang="en-GB" dirty="0"/>
              <a:t> </a:t>
            </a:r>
            <a:r>
              <a:rPr lang="en-GB" dirty="0" err="1"/>
              <a:t>eksperimenata</a:t>
            </a:r>
            <a:r>
              <a:rPr lang="en-GB" dirty="0"/>
              <a:t>:</a:t>
            </a:r>
          </a:p>
          <a:p>
            <a:pPr lvl="2">
              <a:spcBef>
                <a:spcPts val="1200"/>
              </a:spcBef>
            </a:pPr>
            <a:r>
              <a:rPr lang="en-GB" i="1" dirty="0"/>
              <a:t>“</a:t>
            </a:r>
            <a:r>
              <a:rPr lang="en-GB" i="1" dirty="0" err="1"/>
              <a:t>Ako</a:t>
            </a:r>
            <a:r>
              <a:rPr lang="en-GB" i="1" dirty="0"/>
              <a:t> </a:t>
            </a:r>
            <a:r>
              <a:rPr lang="en-GB" i="1" dirty="0" err="1"/>
              <a:t>nešto</a:t>
            </a:r>
            <a:r>
              <a:rPr lang="en-GB" i="1" dirty="0"/>
              <a:t> </a:t>
            </a:r>
            <a:r>
              <a:rPr lang="en-GB" i="1" dirty="0" err="1"/>
              <a:t>pomisliš</a:t>
            </a:r>
            <a:r>
              <a:rPr lang="en-GB" i="1" dirty="0"/>
              <a:t>, </a:t>
            </a:r>
            <a:r>
              <a:rPr lang="en-GB" i="1" dirty="0" err="1"/>
              <a:t>veća</a:t>
            </a:r>
            <a:r>
              <a:rPr lang="en-GB" i="1" dirty="0"/>
              <a:t> je </a:t>
            </a:r>
            <a:r>
              <a:rPr lang="en-GB" i="1" dirty="0" err="1"/>
              <a:t>šansa</a:t>
            </a:r>
            <a:r>
              <a:rPr lang="en-GB" i="1" dirty="0"/>
              <a:t> da </a:t>
            </a:r>
            <a:r>
              <a:rPr lang="en-GB" i="1" dirty="0" err="1"/>
              <a:t>će</a:t>
            </a:r>
            <a:r>
              <a:rPr lang="en-GB" i="1" dirty="0"/>
              <a:t> se to </a:t>
            </a:r>
            <a:r>
              <a:rPr lang="en-GB" i="1" dirty="0" err="1"/>
              <a:t>dogoditi</a:t>
            </a:r>
            <a:r>
              <a:rPr lang="en-GB" i="1" dirty="0"/>
              <a:t>”</a:t>
            </a:r>
          </a:p>
          <a:p>
            <a:pPr lvl="3">
              <a:spcBef>
                <a:spcPts val="1200"/>
              </a:spcBef>
            </a:pPr>
            <a:r>
              <a:rPr lang="en-GB" sz="2200" dirty="0" err="1"/>
              <a:t>otići</a:t>
            </a:r>
            <a:r>
              <a:rPr lang="en-GB" sz="2200" dirty="0"/>
              <a:t> do </a:t>
            </a:r>
            <a:r>
              <a:rPr lang="en-GB" sz="2200" dirty="0" err="1"/>
              <a:t>prozora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misliti</a:t>
            </a:r>
            <a:r>
              <a:rPr lang="en-GB" sz="2200" dirty="0"/>
              <a:t> </a:t>
            </a:r>
            <a:r>
              <a:rPr lang="en-GB" sz="2200" dirty="0" err="1"/>
              <a:t>kako</a:t>
            </a:r>
            <a:r>
              <a:rPr lang="en-GB" sz="2200" dirty="0"/>
              <a:t> </a:t>
            </a:r>
            <a:r>
              <a:rPr lang="en-GB" sz="2200" dirty="0" err="1"/>
              <a:t>će</a:t>
            </a:r>
            <a:r>
              <a:rPr lang="en-GB" sz="2200" dirty="0"/>
              <a:t> se </a:t>
            </a:r>
            <a:r>
              <a:rPr lang="en-GB" sz="2200" dirty="0" err="1"/>
              <a:t>zgrada</a:t>
            </a:r>
            <a:r>
              <a:rPr lang="en-GB" sz="2200" dirty="0"/>
              <a:t> </a:t>
            </a:r>
            <a:r>
              <a:rPr lang="en-GB" sz="2200" dirty="0" err="1"/>
              <a:t>preko</a:t>
            </a:r>
            <a:r>
              <a:rPr lang="en-GB" sz="2200" dirty="0"/>
              <a:t> </a:t>
            </a:r>
            <a:r>
              <a:rPr lang="en-GB" sz="2200" dirty="0" err="1"/>
              <a:t>puta</a:t>
            </a:r>
            <a:r>
              <a:rPr lang="en-GB" sz="2200" dirty="0"/>
              <a:t> </a:t>
            </a:r>
            <a:r>
              <a:rPr lang="en-GB" sz="2200" dirty="0" err="1"/>
              <a:t>srušiti</a:t>
            </a:r>
            <a:r>
              <a:rPr lang="en-GB" sz="2200" dirty="0"/>
              <a:t> – je li se </a:t>
            </a:r>
            <a:r>
              <a:rPr lang="en-GB" sz="2200" dirty="0" err="1"/>
              <a:t>urušila</a:t>
            </a:r>
            <a:r>
              <a:rPr lang="en-GB" sz="2200" dirty="0"/>
              <a:t>?</a:t>
            </a:r>
          </a:p>
          <a:p>
            <a:pPr lvl="2">
              <a:spcBef>
                <a:spcPts val="1200"/>
              </a:spcBef>
            </a:pPr>
            <a:r>
              <a:rPr lang="en-GB" i="1" dirty="0"/>
              <a:t>“</a:t>
            </a:r>
            <a:r>
              <a:rPr lang="en-GB" i="1" dirty="0" err="1"/>
              <a:t>Loša</a:t>
            </a:r>
            <a:r>
              <a:rPr lang="en-GB" i="1" dirty="0"/>
              <a:t> </a:t>
            </a:r>
            <a:r>
              <a:rPr lang="en-GB" i="1" dirty="0" err="1"/>
              <a:t>sam</a:t>
            </a:r>
            <a:r>
              <a:rPr lang="en-GB" i="1" dirty="0"/>
              <a:t> </a:t>
            </a:r>
            <a:r>
              <a:rPr lang="en-GB" i="1" dirty="0" err="1"/>
              <a:t>osoba</a:t>
            </a:r>
            <a:r>
              <a:rPr lang="en-GB" i="1" dirty="0"/>
              <a:t> </a:t>
            </a:r>
            <a:r>
              <a:rPr lang="en-GB" i="1" dirty="0" err="1"/>
              <a:t>ako</a:t>
            </a:r>
            <a:r>
              <a:rPr lang="en-GB" i="1" dirty="0"/>
              <a:t> imam </a:t>
            </a:r>
            <a:r>
              <a:rPr lang="en-GB" i="1" dirty="0" err="1"/>
              <a:t>takve</a:t>
            </a:r>
            <a:r>
              <a:rPr lang="en-GB" i="1" dirty="0"/>
              <a:t> </a:t>
            </a:r>
            <a:r>
              <a:rPr lang="en-GB" i="1" dirty="0" err="1"/>
              <a:t>misli</a:t>
            </a:r>
            <a:r>
              <a:rPr lang="en-GB" i="1" dirty="0"/>
              <a:t>”</a:t>
            </a:r>
          </a:p>
          <a:p>
            <a:pPr lvl="3">
              <a:spcBef>
                <a:spcPts val="1200"/>
              </a:spcBef>
            </a:pPr>
            <a:r>
              <a:rPr lang="en-GB" sz="2200" dirty="0" err="1"/>
              <a:t>zamišljati</a:t>
            </a:r>
            <a:r>
              <a:rPr lang="en-GB" sz="2200" dirty="0"/>
              <a:t> </a:t>
            </a:r>
            <a:r>
              <a:rPr lang="en-GB" sz="2200" dirty="0" err="1"/>
              <a:t>kako</a:t>
            </a:r>
            <a:r>
              <a:rPr lang="en-GB" sz="2200" dirty="0"/>
              <a:t> </a:t>
            </a:r>
            <a:r>
              <a:rPr lang="en-GB" sz="2200" dirty="0" err="1"/>
              <a:t>bolesnoj</a:t>
            </a:r>
            <a:r>
              <a:rPr lang="en-GB" sz="2200" dirty="0"/>
              <a:t> </a:t>
            </a:r>
            <a:r>
              <a:rPr lang="en-GB" sz="2200" dirty="0" err="1"/>
              <a:t>susjedi</a:t>
            </a:r>
            <a:r>
              <a:rPr lang="en-GB" sz="2200" dirty="0"/>
              <a:t> </a:t>
            </a:r>
            <a:r>
              <a:rPr lang="en-GB" sz="2200" dirty="0" err="1"/>
              <a:t>nešto</a:t>
            </a:r>
            <a:r>
              <a:rPr lang="en-GB" sz="2200" dirty="0"/>
              <a:t> </a:t>
            </a:r>
            <a:r>
              <a:rPr lang="en-GB" sz="2200" dirty="0" err="1"/>
              <a:t>treba</a:t>
            </a:r>
            <a:r>
              <a:rPr lang="en-GB" sz="2200" dirty="0"/>
              <a:t> </a:t>
            </a:r>
            <a:r>
              <a:rPr lang="en-GB" sz="2200" dirty="0" err="1"/>
              <a:t>iz</a:t>
            </a:r>
            <a:r>
              <a:rPr lang="en-GB" sz="2200" dirty="0"/>
              <a:t> </a:t>
            </a:r>
            <a:r>
              <a:rPr lang="en-GB" sz="2200" dirty="0" err="1"/>
              <a:t>trgovine</a:t>
            </a:r>
            <a:r>
              <a:rPr lang="en-GB" sz="2200" dirty="0"/>
              <a:t> pa </a:t>
            </a:r>
            <a:r>
              <a:rPr lang="en-GB" sz="2200" dirty="0" err="1"/>
              <a:t>joj</a:t>
            </a:r>
            <a:r>
              <a:rPr lang="en-GB" sz="2200" dirty="0"/>
              <a:t> </a:t>
            </a:r>
            <a:r>
              <a:rPr lang="en-GB" sz="2200" dirty="0" err="1"/>
              <a:t>odlazimo</a:t>
            </a:r>
            <a:r>
              <a:rPr lang="en-GB" sz="2200" dirty="0"/>
              <a:t> to </a:t>
            </a:r>
            <a:r>
              <a:rPr lang="en-GB" sz="2200" dirty="0" err="1"/>
              <a:t>kupiti</a:t>
            </a:r>
            <a:r>
              <a:rPr lang="en-GB" sz="2200" dirty="0"/>
              <a:t> – </a:t>
            </a:r>
            <a:r>
              <a:rPr lang="en-GB" sz="2200" dirty="0" err="1"/>
              <a:t>čini</a:t>
            </a:r>
            <a:r>
              <a:rPr lang="en-GB" sz="2200" dirty="0"/>
              <a:t> li </a:t>
            </a:r>
            <a:r>
              <a:rPr lang="en-GB" sz="2200" dirty="0" err="1"/>
              <a:t>nas</a:t>
            </a:r>
            <a:r>
              <a:rPr lang="en-GB" sz="2200" dirty="0"/>
              <a:t> to </a:t>
            </a:r>
            <a:r>
              <a:rPr lang="en-GB" sz="2200" dirty="0" err="1"/>
              <a:t>zamišljanje</a:t>
            </a:r>
            <a:r>
              <a:rPr lang="en-GB" sz="2200" dirty="0"/>
              <a:t> </a:t>
            </a:r>
            <a:r>
              <a:rPr lang="en-GB" sz="2200" dirty="0" err="1"/>
              <a:t>dobrom</a:t>
            </a:r>
            <a:r>
              <a:rPr lang="en-GB" sz="2200" dirty="0"/>
              <a:t> </a:t>
            </a:r>
            <a:r>
              <a:rPr lang="en-GB" sz="2200" dirty="0" err="1"/>
              <a:t>osobom</a:t>
            </a:r>
            <a:r>
              <a:rPr lang="en-GB" sz="2200" dirty="0" smtClean="0"/>
              <a:t>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603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438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b="1" dirty="0" err="1" smtClean="0"/>
              <a:t>kognitivna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restrukturacija</a:t>
            </a:r>
            <a:endParaRPr lang="en-GB" sz="2400" b="1" dirty="0"/>
          </a:p>
          <a:p>
            <a:pPr lvl="1">
              <a:spcBef>
                <a:spcPts val="600"/>
              </a:spcBef>
            </a:pPr>
            <a:r>
              <a:rPr lang="en-GB" sz="2000" dirty="0" err="1" smtClean="0"/>
              <a:t>pogodna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rad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metakognicijama</a:t>
            </a:r>
            <a:r>
              <a:rPr lang="en-GB" sz="2000" dirty="0" smtClean="0"/>
              <a:t> o </a:t>
            </a:r>
            <a:r>
              <a:rPr lang="en-GB" sz="2000" dirty="0" err="1" smtClean="0"/>
              <a:t>odgovornosti</a:t>
            </a:r>
            <a:r>
              <a:rPr lang="en-GB" sz="2000" dirty="0" smtClean="0"/>
              <a:t> (</a:t>
            </a:r>
            <a:r>
              <a:rPr lang="en-GB" sz="2000" dirty="0" err="1" smtClean="0"/>
              <a:t>npr</a:t>
            </a:r>
            <a:r>
              <a:rPr lang="en-GB" sz="2000" dirty="0" smtClean="0"/>
              <a:t>. </a:t>
            </a:r>
            <a:r>
              <a:rPr lang="en-GB" sz="1800" i="1" dirty="0" smtClean="0"/>
              <a:t>“</a:t>
            </a:r>
            <a:r>
              <a:rPr lang="en-GB" sz="1800" i="1" dirty="0" err="1"/>
              <a:t>Ako</a:t>
            </a:r>
            <a:r>
              <a:rPr lang="en-GB" sz="1800" i="1" dirty="0"/>
              <a:t> imam </a:t>
            </a:r>
            <a:r>
              <a:rPr lang="en-GB" sz="1800" i="1" dirty="0" err="1"/>
              <a:t>takvu</a:t>
            </a:r>
            <a:r>
              <a:rPr lang="en-GB" sz="1800" i="1" dirty="0"/>
              <a:t> </a:t>
            </a:r>
            <a:r>
              <a:rPr lang="en-GB" sz="1800" i="1" dirty="0" err="1"/>
              <a:t>misao</a:t>
            </a:r>
            <a:r>
              <a:rPr lang="en-GB" sz="1800" i="1" dirty="0"/>
              <a:t>, to </a:t>
            </a:r>
            <a:r>
              <a:rPr lang="en-GB" sz="1800" i="1" dirty="0" err="1"/>
              <a:t>znači</a:t>
            </a:r>
            <a:r>
              <a:rPr lang="en-GB" sz="1800" i="1" dirty="0"/>
              <a:t> da </a:t>
            </a:r>
            <a:r>
              <a:rPr lang="en-GB" sz="1800" i="1" dirty="0" err="1"/>
              <a:t>sam</a:t>
            </a:r>
            <a:r>
              <a:rPr lang="en-GB" sz="1800" i="1" dirty="0"/>
              <a:t> </a:t>
            </a:r>
            <a:r>
              <a:rPr lang="en-GB" sz="1800" i="1" dirty="0" err="1"/>
              <a:t>loša</a:t>
            </a:r>
            <a:r>
              <a:rPr lang="en-GB" sz="1800" i="1" dirty="0"/>
              <a:t> </a:t>
            </a:r>
            <a:r>
              <a:rPr lang="en-GB" sz="1800" i="1" dirty="0" err="1"/>
              <a:t>osoba</a:t>
            </a:r>
            <a:r>
              <a:rPr lang="en-GB" sz="1800" i="1" dirty="0" smtClean="0"/>
              <a:t>”, “</a:t>
            </a:r>
            <a:r>
              <a:rPr lang="en-GB" sz="1800" i="1" dirty="0"/>
              <a:t>Bit </a:t>
            </a:r>
            <a:r>
              <a:rPr lang="en-GB" sz="1800" i="1" dirty="0" err="1"/>
              <a:t>ću</a:t>
            </a:r>
            <a:r>
              <a:rPr lang="en-GB" sz="1800" i="1" dirty="0"/>
              <a:t> </a:t>
            </a:r>
            <a:r>
              <a:rPr lang="en-GB" sz="1800" i="1" dirty="0" err="1"/>
              <a:t>loša</a:t>
            </a:r>
            <a:r>
              <a:rPr lang="en-GB" sz="1800" i="1" dirty="0"/>
              <a:t> </a:t>
            </a:r>
            <a:r>
              <a:rPr lang="en-GB" sz="1800" i="1" dirty="0" err="1"/>
              <a:t>osoba</a:t>
            </a:r>
            <a:r>
              <a:rPr lang="en-GB" sz="1800" i="1" dirty="0"/>
              <a:t> </a:t>
            </a:r>
            <a:r>
              <a:rPr lang="en-GB" sz="1800" i="1" dirty="0" err="1"/>
              <a:t>ako</a:t>
            </a:r>
            <a:r>
              <a:rPr lang="en-GB" sz="1800" i="1" dirty="0"/>
              <a:t> ne </a:t>
            </a:r>
            <a:r>
              <a:rPr lang="en-GB" sz="1800" i="1" dirty="0" err="1"/>
              <a:t>učinim</a:t>
            </a:r>
            <a:r>
              <a:rPr lang="en-GB" sz="1800" i="1" dirty="0"/>
              <a:t> </a:t>
            </a:r>
            <a:r>
              <a:rPr lang="en-GB" sz="1800" i="1" dirty="0" err="1"/>
              <a:t>sve</a:t>
            </a:r>
            <a:r>
              <a:rPr lang="en-GB" sz="1800" i="1" dirty="0"/>
              <a:t> da </a:t>
            </a:r>
            <a:r>
              <a:rPr lang="en-GB" sz="1800" i="1" dirty="0" err="1"/>
              <a:t>spriječim</a:t>
            </a:r>
            <a:r>
              <a:rPr lang="en-GB" sz="1800" i="1" dirty="0"/>
              <a:t> </a:t>
            </a:r>
            <a:r>
              <a:rPr lang="en-GB" sz="1800" i="1" dirty="0" err="1"/>
              <a:t>neko</a:t>
            </a:r>
            <a:r>
              <a:rPr lang="en-GB" sz="1800" i="1" dirty="0"/>
              <a:t> </a:t>
            </a:r>
            <a:r>
              <a:rPr lang="en-GB" sz="1800" i="1" dirty="0" err="1"/>
              <a:t>zlo</a:t>
            </a:r>
            <a:r>
              <a:rPr lang="en-GB" sz="1800" i="1" dirty="0"/>
              <a:t>”</a:t>
            </a:r>
            <a:r>
              <a:rPr lang="en-GB" sz="18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sz="2000" dirty="0" err="1"/>
              <a:t>prepoznavanje</a:t>
            </a:r>
            <a:r>
              <a:rPr lang="en-GB" sz="2000" dirty="0"/>
              <a:t>, </a:t>
            </a:r>
            <a:r>
              <a:rPr lang="en-GB" sz="2000" dirty="0" err="1" smtClean="0"/>
              <a:t>vrednovanje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odgovaranje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metakognicije</a:t>
            </a:r>
            <a:r>
              <a:rPr lang="en-GB" sz="2000" dirty="0" smtClean="0"/>
              <a:t> (</a:t>
            </a:r>
            <a:r>
              <a:rPr lang="en-GB" sz="2000" dirty="0" err="1" smtClean="0"/>
              <a:t>npr</a:t>
            </a:r>
            <a:r>
              <a:rPr lang="en-GB" sz="2000" dirty="0" smtClean="0"/>
              <a:t>. </a:t>
            </a:r>
            <a:r>
              <a:rPr lang="en-GB" sz="2000" dirty="0" err="1" smtClean="0"/>
              <a:t>kroz</a:t>
            </a:r>
            <a:r>
              <a:rPr lang="en-GB" sz="2000" dirty="0" smtClean="0"/>
              <a:t> </a:t>
            </a:r>
            <a:r>
              <a:rPr lang="en-GB" sz="2000" dirty="0" err="1" smtClean="0"/>
              <a:t>dnevnik</a:t>
            </a:r>
            <a:r>
              <a:rPr lang="en-GB" sz="2000" dirty="0" smtClean="0"/>
              <a:t> </a:t>
            </a:r>
            <a:r>
              <a:rPr lang="en-GB" sz="2000" dirty="0" err="1" smtClean="0"/>
              <a:t>misli</a:t>
            </a:r>
            <a:r>
              <a:rPr lang="en-GB" sz="2000" dirty="0" smtClean="0"/>
              <a:t>)</a:t>
            </a:r>
            <a:endParaRPr lang="hr-H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01513"/>
              </p:ext>
            </p:extLst>
          </p:nvPr>
        </p:nvGraphicFramePr>
        <p:xfrm>
          <a:off x="304800" y="3733800"/>
          <a:ext cx="5638799" cy="2819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8726"/>
                <a:gridCol w="1335505"/>
                <a:gridCol w="1335505"/>
                <a:gridCol w="1929063"/>
              </a:tblGrid>
              <a:tr h="80592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Datum </a:t>
                      </a:r>
                      <a:r>
                        <a:rPr lang="en-GB" dirty="0" err="1" smtClean="0"/>
                        <a:t>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vrijeme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Misao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Značenje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misli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Odgovor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misao</a:t>
                      </a:r>
                      <a:r>
                        <a:rPr lang="en-GB" baseline="0" dirty="0" smtClean="0"/>
                        <a:t>*</a:t>
                      </a:r>
                      <a:endParaRPr lang="hr-HR" dirty="0"/>
                    </a:p>
                  </a:txBody>
                  <a:tcPr/>
                </a:tc>
              </a:tr>
              <a:tr h="2013478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31230" y="3657600"/>
            <a:ext cx="2895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</a:t>
            </a:r>
            <a:r>
              <a:rPr lang="en-GB" sz="1400" dirty="0" err="1" smtClean="0"/>
              <a:t>Pitanja</a:t>
            </a:r>
            <a:r>
              <a:rPr lang="en-GB" sz="1400" dirty="0" smtClean="0"/>
              <a:t> </a:t>
            </a:r>
            <a:r>
              <a:rPr lang="en-GB" sz="1400" dirty="0" err="1" smtClean="0"/>
              <a:t>koja</a:t>
            </a:r>
            <a:r>
              <a:rPr lang="en-GB" sz="1400" dirty="0" smtClean="0"/>
              <a:t> </a:t>
            </a:r>
            <a:r>
              <a:rPr lang="en-GB" sz="1400" dirty="0" err="1" smtClean="0"/>
              <a:t>pomažu</a:t>
            </a:r>
            <a:r>
              <a:rPr lang="en-GB" sz="1400" dirty="0" smtClean="0"/>
              <a:t> u </a:t>
            </a:r>
            <a:r>
              <a:rPr lang="en-GB" sz="1400" dirty="0" err="1" smtClean="0"/>
              <a:t>pronalaženju</a:t>
            </a:r>
            <a:r>
              <a:rPr lang="en-GB" sz="1400" dirty="0" smtClean="0"/>
              <a:t> </a:t>
            </a:r>
            <a:r>
              <a:rPr lang="en-GB" sz="1400" dirty="0" err="1" smtClean="0"/>
              <a:t>odgovora</a:t>
            </a:r>
            <a:r>
              <a:rPr lang="en-GB" sz="1400" dirty="0" smtClean="0"/>
              <a:t>:</a:t>
            </a:r>
          </a:p>
          <a:p>
            <a:pPr marL="342900" indent="-342900">
              <a:buAutoNum type="arabicPeriod"/>
            </a:pPr>
            <a:r>
              <a:rPr lang="en-GB" sz="1400" dirty="0" err="1" smtClean="0"/>
              <a:t>Koje</a:t>
            </a:r>
            <a:r>
              <a:rPr lang="en-GB" sz="1400" dirty="0" smtClean="0"/>
              <a:t> </a:t>
            </a:r>
            <a:r>
              <a:rPr lang="en-GB" sz="1400" dirty="0" err="1" smtClean="0"/>
              <a:t>dokaze</a:t>
            </a:r>
            <a:r>
              <a:rPr lang="en-GB" sz="1400" dirty="0" smtClean="0"/>
              <a:t> imam </a:t>
            </a:r>
            <a:r>
              <a:rPr lang="en-GB" sz="1400" dirty="0" err="1" smtClean="0"/>
              <a:t>za</a:t>
            </a:r>
            <a:r>
              <a:rPr lang="en-GB" sz="1400" dirty="0" smtClean="0"/>
              <a:t> </a:t>
            </a:r>
            <a:r>
              <a:rPr lang="en-GB" sz="1400" dirty="0" err="1" smtClean="0"/>
              <a:t>tu</a:t>
            </a:r>
            <a:r>
              <a:rPr lang="en-GB" sz="1400" dirty="0" smtClean="0"/>
              <a:t> </a:t>
            </a:r>
            <a:r>
              <a:rPr lang="en-GB" sz="1400" dirty="0" err="1" smtClean="0"/>
              <a:t>misao</a:t>
            </a:r>
            <a:r>
              <a:rPr lang="en-GB" sz="14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400" dirty="0" err="1" smtClean="0"/>
              <a:t>Postoje</a:t>
            </a:r>
            <a:r>
              <a:rPr lang="en-GB" sz="1400" dirty="0" smtClean="0"/>
              <a:t> li </a:t>
            </a:r>
            <a:r>
              <a:rPr lang="en-GB" sz="1400" dirty="0" err="1" smtClean="0"/>
              <a:t>neki</a:t>
            </a:r>
            <a:r>
              <a:rPr lang="en-GB" sz="1400" dirty="0" smtClean="0"/>
              <a:t> </a:t>
            </a:r>
            <a:r>
              <a:rPr lang="en-GB" sz="1400" dirty="0" err="1" smtClean="0"/>
              <a:t>dokazi</a:t>
            </a:r>
            <a:r>
              <a:rPr lang="en-GB" sz="1400" dirty="0" smtClean="0"/>
              <a:t> </a:t>
            </a:r>
            <a:r>
              <a:rPr lang="en-GB" sz="1400" dirty="0" err="1" smtClean="0"/>
              <a:t>protiv</a:t>
            </a:r>
            <a:r>
              <a:rPr lang="en-GB" sz="1400" dirty="0" smtClean="0"/>
              <a:t> </a:t>
            </a:r>
            <a:r>
              <a:rPr lang="en-GB" sz="1400" dirty="0" err="1" smtClean="0"/>
              <a:t>nje</a:t>
            </a:r>
            <a:r>
              <a:rPr lang="en-GB" sz="14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Bi li </a:t>
            </a:r>
            <a:r>
              <a:rPr lang="en-GB" sz="1400" dirty="0" err="1" smtClean="0"/>
              <a:t>ti</a:t>
            </a:r>
            <a:r>
              <a:rPr lang="en-GB" sz="1400" dirty="0" smtClean="0"/>
              <a:t> </a:t>
            </a:r>
            <a:r>
              <a:rPr lang="en-GB" sz="1400" dirty="0" err="1" smtClean="0"/>
              <a:t>dokazi</a:t>
            </a:r>
            <a:r>
              <a:rPr lang="en-GB" sz="1400" dirty="0" smtClean="0"/>
              <a:t> </a:t>
            </a:r>
            <a:r>
              <a:rPr lang="en-GB" sz="1400" dirty="0" err="1" smtClean="0"/>
              <a:t>bili</a:t>
            </a:r>
            <a:r>
              <a:rPr lang="en-GB" sz="1400" dirty="0" smtClean="0"/>
              <a:t> </a:t>
            </a:r>
            <a:r>
              <a:rPr lang="en-GB" sz="1400" dirty="0" err="1" smtClean="0"/>
              <a:t>prihvaćeni</a:t>
            </a:r>
            <a:r>
              <a:rPr lang="en-GB" sz="1400" dirty="0" smtClean="0"/>
              <a:t> </a:t>
            </a:r>
            <a:r>
              <a:rPr lang="en-GB" sz="1400" dirty="0" err="1" smtClean="0"/>
              <a:t>na</a:t>
            </a:r>
            <a:r>
              <a:rPr lang="en-GB" sz="1400" dirty="0" smtClean="0"/>
              <a:t> </a:t>
            </a:r>
            <a:r>
              <a:rPr lang="en-GB" sz="1400" dirty="0" err="1" smtClean="0"/>
              <a:t>sudu</a:t>
            </a:r>
            <a:r>
              <a:rPr lang="en-GB" sz="14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400" dirty="0" err="1" smtClean="0"/>
              <a:t>Što</a:t>
            </a:r>
            <a:r>
              <a:rPr lang="en-GB" sz="1400" dirty="0" smtClean="0"/>
              <a:t> </a:t>
            </a:r>
            <a:r>
              <a:rPr lang="en-GB" sz="1400" dirty="0" err="1" smtClean="0"/>
              <a:t>bih</a:t>
            </a:r>
            <a:r>
              <a:rPr lang="en-GB" sz="1400" dirty="0" smtClean="0"/>
              <a:t> </a:t>
            </a:r>
            <a:r>
              <a:rPr lang="en-GB" sz="1400" dirty="0" err="1" smtClean="0"/>
              <a:t>rekao</a:t>
            </a:r>
            <a:r>
              <a:rPr lang="en-GB" sz="1400" dirty="0" smtClean="0"/>
              <a:t> </a:t>
            </a:r>
            <a:r>
              <a:rPr lang="en-GB" sz="1400" dirty="0" err="1" smtClean="0"/>
              <a:t>prijatelju</a:t>
            </a:r>
            <a:r>
              <a:rPr lang="en-GB" sz="1400" dirty="0" smtClean="0"/>
              <a:t> da </a:t>
            </a:r>
            <a:r>
              <a:rPr lang="en-GB" sz="1400" dirty="0" err="1" smtClean="0"/>
              <a:t>razmišlja</a:t>
            </a:r>
            <a:r>
              <a:rPr lang="en-GB" sz="1400" dirty="0" smtClean="0"/>
              <a:t> </a:t>
            </a:r>
            <a:r>
              <a:rPr lang="en-GB" sz="1400" dirty="0" err="1" smtClean="0"/>
              <a:t>na</a:t>
            </a:r>
            <a:r>
              <a:rPr lang="en-GB" sz="1400" dirty="0" smtClean="0"/>
              <a:t> </a:t>
            </a:r>
            <a:r>
              <a:rPr lang="en-GB" sz="1400" dirty="0" err="1" smtClean="0"/>
              <a:t>ovakav</a:t>
            </a:r>
            <a:r>
              <a:rPr lang="en-GB" sz="1400" dirty="0" smtClean="0"/>
              <a:t> </a:t>
            </a:r>
            <a:r>
              <a:rPr lang="en-GB" sz="1400" dirty="0" err="1" smtClean="0"/>
              <a:t>način</a:t>
            </a:r>
            <a:r>
              <a:rPr lang="en-GB" sz="14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400" dirty="0" err="1" smtClean="0"/>
              <a:t>Što</a:t>
            </a:r>
            <a:r>
              <a:rPr lang="en-GB" sz="1400" dirty="0" smtClean="0"/>
              <a:t> bi </a:t>
            </a:r>
            <a:r>
              <a:rPr lang="en-GB" sz="1400" dirty="0" err="1" smtClean="0"/>
              <a:t>prijatelj</a:t>
            </a:r>
            <a:r>
              <a:rPr lang="en-GB" sz="1400" dirty="0" smtClean="0"/>
              <a:t> </a:t>
            </a:r>
            <a:r>
              <a:rPr lang="en-GB" sz="1400" dirty="0" err="1" smtClean="0"/>
              <a:t>rekao</a:t>
            </a:r>
            <a:r>
              <a:rPr lang="en-GB" sz="1400" dirty="0" smtClean="0"/>
              <a:t> </a:t>
            </a:r>
            <a:r>
              <a:rPr lang="en-GB" sz="1400" dirty="0" err="1" smtClean="0"/>
              <a:t>meni</a:t>
            </a:r>
            <a:r>
              <a:rPr lang="en-GB" sz="1400" dirty="0" smtClean="0"/>
              <a:t> da mu </a:t>
            </a:r>
            <a:r>
              <a:rPr lang="en-GB" sz="1400" dirty="0" err="1" smtClean="0"/>
              <a:t>sada</a:t>
            </a:r>
            <a:r>
              <a:rPr lang="en-GB" sz="1400" dirty="0" smtClean="0"/>
              <a:t> to </a:t>
            </a:r>
            <a:r>
              <a:rPr lang="en-GB" sz="1400" dirty="0" err="1" smtClean="0"/>
              <a:t>kažem</a:t>
            </a:r>
            <a:r>
              <a:rPr lang="en-GB" sz="14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400" dirty="0" err="1" smtClean="0"/>
              <a:t>Koje</a:t>
            </a:r>
            <a:r>
              <a:rPr lang="en-GB" sz="1400" dirty="0" smtClean="0"/>
              <a:t> </a:t>
            </a:r>
            <a:r>
              <a:rPr lang="en-GB" sz="1400" dirty="0" err="1" smtClean="0"/>
              <a:t>su</a:t>
            </a:r>
            <a:r>
              <a:rPr lang="en-GB" sz="1400" dirty="0" smtClean="0"/>
              <a:t> </a:t>
            </a:r>
            <a:r>
              <a:rPr lang="en-GB" sz="1400" dirty="0" err="1" smtClean="0"/>
              <a:t>posljedice</a:t>
            </a:r>
            <a:r>
              <a:rPr lang="en-GB" sz="1400" dirty="0" smtClean="0"/>
              <a:t> </a:t>
            </a:r>
            <a:r>
              <a:rPr lang="en-GB" sz="1400" dirty="0" err="1" smtClean="0"/>
              <a:t>mog</a:t>
            </a:r>
            <a:r>
              <a:rPr lang="en-GB" sz="1400" dirty="0" smtClean="0"/>
              <a:t> </a:t>
            </a:r>
            <a:r>
              <a:rPr lang="en-GB" sz="1400" dirty="0" err="1" smtClean="0"/>
              <a:t>razmišljanja</a:t>
            </a:r>
            <a:r>
              <a:rPr lang="en-GB" sz="1400" dirty="0" smtClean="0"/>
              <a:t>?</a:t>
            </a:r>
          </a:p>
          <a:p>
            <a:pPr marL="342900" indent="-342900">
              <a:buAutoNum type="arabicPeriod"/>
            </a:pPr>
            <a:r>
              <a:rPr lang="en-GB" sz="1400" dirty="0" err="1" smtClean="0"/>
              <a:t>Kako</a:t>
            </a:r>
            <a:r>
              <a:rPr lang="en-GB" sz="1400" dirty="0" smtClean="0"/>
              <a:t> </a:t>
            </a:r>
            <a:r>
              <a:rPr lang="en-GB" sz="1400" dirty="0" err="1" smtClean="0"/>
              <a:t>mogu</a:t>
            </a:r>
            <a:r>
              <a:rPr lang="en-GB" sz="1400" dirty="0" smtClean="0"/>
              <a:t> </a:t>
            </a:r>
            <a:r>
              <a:rPr lang="en-GB" sz="1400" dirty="0" err="1" smtClean="0"/>
              <a:t>testirati</a:t>
            </a:r>
            <a:r>
              <a:rPr lang="en-GB" sz="1400" dirty="0" smtClean="0"/>
              <a:t> </a:t>
            </a:r>
            <a:r>
              <a:rPr lang="en-GB" sz="1400" dirty="0" err="1" smtClean="0"/>
              <a:t>ovu</a:t>
            </a:r>
            <a:r>
              <a:rPr lang="en-GB" sz="1400" dirty="0" smtClean="0"/>
              <a:t> </a:t>
            </a:r>
            <a:r>
              <a:rPr lang="en-GB" sz="1400" dirty="0" err="1" smtClean="0"/>
              <a:t>misao</a:t>
            </a:r>
            <a:r>
              <a:rPr lang="en-GB" sz="1400" dirty="0" smtClean="0"/>
              <a:t>?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5299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b="1" dirty="0" smtClean="0"/>
              <a:t>pita </a:t>
            </a:r>
            <a:r>
              <a:rPr lang="en-GB" b="1" dirty="0" err="1" smtClean="0"/>
              <a:t>tehnika</a:t>
            </a:r>
            <a:endParaRPr lang="en-GB" b="1" dirty="0" smtClean="0"/>
          </a:p>
          <a:p>
            <a:pPr lvl="1"/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napraviti</a:t>
            </a:r>
            <a:r>
              <a:rPr lang="en-GB" dirty="0" smtClean="0"/>
              <a:t> </a:t>
            </a:r>
            <a:r>
              <a:rPr lang="en-GB" dirty="0" err="1" smtClean="0"/>
              <a:t>popis</a:t>
            </a:r>
            <a:r>
              <a:rPr lang="en-GB" dirty="0" smtClean="0"/>
              <a:t> </a:t>
            </a:r>
            <a:r>
              <a:rPr lang="en-GB" dirty="0" err="1" smtClean="0"/>
              <a:t>svih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čimbenika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bi, </a:t>
            </a:r>
            <a:r>
              <a:rPr lang="en-GB" dirty="0" err="1" smtClean="0"/>
              <a:t>osim</a:t>
            </a:r>
            <a:r>
              <a:rPr lang="en-GB" dirty="0" smtClean="0"/>
              <a:t> </a:t>
            </a:r>
            <a:r>
              <a:rPr lang="en-GB" dirty="0" err="1" smtClean="0"/>
              <a:t>klijenta</a:t>
            </a:r>
            <a:r>
              <a:rPr lang="en-GB" dirty="0" smtClean="0"/>
              <a:t>, </a:t>
            </a:r>
            <a:r>
              <a:rPr lang="en-GB" dirty="0" err="1" smtClean="0"/>
              <a:t>mogli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uključeni</a:t>
            </a:r>
            <a:r>
              <a:rPr lang="en-GB" dirty="0" smtClean="0"/>
              <a:t> u </a:t>
            </a:r>
            <a:r>
              <a:rPr lang="en-GB" dirty="0" err="1" smtClean="0"/>
              <a:t>anticipirani</a:t>
            </a:r>
            <a:r>
              <a:rPr lang="en-GB" dirty="0" smtClean="0"/>
              <a:t> </a:t>
            </a:r>
            <a:r>
              <a:rPr lang="en-GB" dirty="0" err="1" smtClean="0"/>
              <a:t>negativni</a:t>
            </a:r>
            <a:r>
              <a:rPr lang="en-GB" dirty="0" smtClean="0"/>
              <a:t> </a:t>
            </a:r>
            <a:r>
              <a:rPr lang="en-GB" dirty="0" err="1" smtClean="0"/>
              <a:t>događaj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navesti</a:t>
            </a:r>
            <a:r>
              <a:rPr lang="en-GB" dirty="0" smtClean="0"/>
              <a:t> </a:t>
            </a:r>
            <a:r>
              <a:rPr lang="en-GB" dirty="0" err="1" smtClean="0"/>
              <a:t>udio</a:t>
            </a:r>
            <a:r>
              <a:rPr lang="en-GB" dirty="0" smtClean="0"/>
              <a:t> </a:t>
            </a:r>
            <a:r>
              <a:rPr lang="en-GB" dirty="0" err="1" smtClean="0"/>
              <a:t>odgovornosti</a:t>
            </a:r>
            <a:r>
              <a:rPr lang="en-GB" dirty="0" smtClean="0"/>
              <a:t> </a:t>
            </a:r>
            <a:r>
              <a:rPr lang="en-GB" dirty="0" err="1" smtClean="0"/>
              <a:t>svakoga</a:t>
            </a:r>
            <a:r>
              <a:rPr lang="en-GB" dirty="0" smtClean="0"/>
              <a:t> od </a:t>
            </a:r>
            <a:r>
              <a:rPr lang="en-GB" dirty="0" err="1" smtClean="0"/>
              <a:t>njih</a:t>
            </a:r>
            <a:endParaRPr lang="en-GB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75499"/>
              </p:ext>
            </p:extLst>
          </p:nvPr>
        </p:nvGraphicFramePr>
        <p:xfrm>
          <a:off x="1588715" y="4271863"/>
          <a:ext cx="28384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" r:id="rId3" imgW="2840982" imgH="1798476" progId="Excel.Chart.8">
                  <p:embed/>
                </p:oleObj>
              </mc:Choice>
              <mc:Fallback>
                <p:oleObj r:id="rId3" imgW="2840982" imgH="17984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715" y="4271863"/>
                        <a:ext cx="2838450" cy="180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224360"/>
              </p:ext>
            </p:extLst>
          </p:nvPr>
        </p:nvGraphicFramePr>
        <p:xfrm>
          <a:off x="4901828" y="4343300"/>
          <a:ext cx="298132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r:id="rId5" imgW="2981202" imgH="1731414" progId="Excel.Chart.8">
                  <p:embed/>
                </p:oleObj>
              </mc:Choice>
              <mc:Fallback>
                <p:oleObj r:id="rId5" imgW="2981202" imgH="17314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828" y="4343300"/>
                        <a:ext cx="2981325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4375993" y="5186163"/>
            <a:ext cx="720080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2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(5)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metoda</a:t>
            </a:r>
            <a:r>
              <a:rPr lang="en-GB" b="1" dirty="0" smtClean="0"/>
              <a:t> </a:t>
            </a:r>
            <a:r>
              <a:rPr lang="en-GB" b="1" dirty="0" err="1" smtClean="0"/>
              <a:t>četiri</a:t>
            </a:r>
            <a:r>
              <a:rPr lang="en-GB" b="1" dirty="0" smtClean="0"/>
              <a:t> </a:t>
            </a:r>
            <a:r>
              <a:rPr lang="en-GB" b="1" dirty="0" err="1" smtClean="0"/>
              <a:t>koraka</a:t>
            </a:r>
            <a:endParaRPr lang="en-GB" b="1" dirty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preimenovanje</a:t>
            </a:r>
            <a:endParaRPr lang="en-GB" sz="2400" dirty="0" smtClean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pripisivanje</a:t>
            </a:r>
            <a:endParaRPr lang="en-GB" sz="2400" dirty="0" smtClean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preusmjeravanje</a:t>
            </a:r>
            <a:r>
              <a:rPr lang="en-GB" sz="2400" dirty="0" smtClean="0"/>
              <a:t> </a:t>
            </a:r>
            <a:r>
              <a:rPr lang="en-GB" sz="2400" dirty="0" err="1" smtClean="0"/>
              <a:t>pozornosti</a:t>
            </a:r>
            <a:endParaRPr lang="en-GB" sz="2400" dirty="0" smtClean="0"/>
          </a:p>
          <a:p>
            <a:pPr marL="971550" lvl="1" indent="-514350">
              <a:buAutoNum type="arabicPeriod"/>
            </a:pPr>
            <a:r>
              <a:rPr lang="en-GB" sz="2400" dirty="0" err="1" smtClean="0"/>
              <a:t>ponovna</a:t>
            </a:r>
            <a:r>
              <a:rPr lang="en-GB" sz="2400" dirty="0" smtClean="0"/>
              <a:t> </a:t>
            </a:r>
            <a:r>
              <a:rPr lang="en-GB" sz="2400" dirty="0" err="1" smtClean="0"/>
              <a:t>procjena</a:t>
            </a:r>
            <a:endParaRPr lang="en-GB" sz="24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/>
        </p:blipFill>
        <p:spPr bwMode="auto">
          <a:xfrm>
            <a:off x="450507" y="3973689"/>
            <a:ext cx="4002088" cy="288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267200" y="1447800"/>
            <a:ext cx="4759117" cy="1155583"/>
          </a:xfrm>
          <a:prstGeom prst="wedgeRoundRectCallout">
            <a:avLst>
              <a:gd name="adj1" fmla="val -69042"/>
              <a:gd name="adj2" fmla="val 3278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Misao da </a:t>
            </a:r>
            <a:r>
              <a:rPr lang="hr-HR" sz="1600" dirty="0" smtClean="0">
                <a:cs typeface="Arial" pitchFamily="34" charset="0"/>
              </a:rPr>
              <a:t>ću sada</a:t>
            </a:r>
            <a:r>
              <a:rPr lang="en-GB" sz="1600" dirty="0" smtClean="0">
                <a:cs typeface="Arial" pitchFamily="34" charset="0"/>
              </a:rPr>
              <a:t>.... </a:t>
            </a:r>
            <a:r>
              <a:rPr lang="hr-HR" sz="1600" dirty="0" smtClean="0">
                <a:cs typeface="Arial" pitchFamily="34" charset="0"/>
              </a:rPr>
              <a:t>je </a:t>
            </a:r>
            <a:r>
              <a:rPr lang="hr-HR" sz="1600" dirty="0">
                <a:cs typeface="Arial" pitchFamily="34" charset="0"/>
              </a:rPr>
              <a:t>samo opsesija, a poriv da </a:t>
            </a:r>
            <a:r>
              <a:rPr lang="hr-HR" sz="1600" dirty="0" smtClean="0">
                <a:cs typeface="Arial" pitchFamily="34" charset="0"/>
              </a:rPr>
              <a:t>sada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napravim</a:t>
            </a:r>
            <a:r>
              <a:rPr lang="en-GB" sz="1600" dirty="0" smtClean="0">
                <a:cs typeface="Arial" pitchFamily="34" charset="0"/>
              </a:rPr>
              <a:t>....</a:t>
            </a:r>
            <a:r>
              <a:rPr lang="hr-HR" sz="1600" dirty="0" smtClean="0">
                <a:cs typeface="Arial" pitchFamily="34" charset="0"/>
              </a:rPr>
              <a:t> je </a:t>
            </a:r>
            <a:r>
              <a:rPr lang="hr-HR" sz="1600" dirty="0">
                <a:cs typeface="Arial" pitchFamily="34" charset="0"/>
              </a:rPr>
              <a:t>samo kompulzija za koju moj mozak misli da će </a:t>
            </a:r>
            <a:r>
              <a:rPr lang="hr-HR" sz="1600" dirty="0" smtClean="0">
                <a:cs typeface="Arial" pitchFamily="34" charset="0"/>
              </a:rPr>
              <a:t>smanjiti moju </a:t>
            </a:r>
            <a:r>
              <a:rPr lang="hr-HR" sz="1600" dirty="0">
                <a:cs typeface="Arial" pitchFamily="34" charset="0"/>
              </a:rPr>
              <a:t>uznemirenost. 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10200" y="2656100"/>
            <a:ext cx="3311317" cy="729350"/>
          </a:xfrm>
          <a:prstGeom prst="wedgeRoundRectCallout">
            <a:avLst>
              <a:gd name="adj1" fmla="val -122542"/>
              <a:gd name="adj2" fmla="val -2315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To nisam ja, to je samo moj OCD – neurobiološki poremećaj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14217" y="3581400"/>
            <a:ext cx="4759117" cy="1682044"/>
          </a:xfrm>
          <a:prstGeom prst="wedgeRoundRectCallout">
            <a:avLst>
              <a:gd name="adj1" fmla="val -37075"/>
              <a:gd name="adj2" fmla="val -6542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Sada ću primijeniti pravilo 15 minuta. Barem 15 minuta ću se truditi fokusirati pažnju </a:t>
            </a:r>
            <a:r>
              <a:rPr lang="hr-HR" sz="1600" dirty="0" smtClean="0">
                <a:cs typeface="Arial" pitchFamily="34" charset="0"/>
              </a:rPr>
              <a:t>na</a:t>
            </a:r>
            <a:r>
              <a:rPr lang="en-GB" sz="1600" dirty="0" smtClean="0">
                <a:cs typeface="Arial" pitchFamily="34" charset="0"/>
              </a:rPr>
              <a:t>....</a:t>
            </a:r>
            <a:r>
              <a:rPr lang="hr-HR" sz="1600" dirty="0" smtClean="0">
                <a:cs typeface="Arial" pitchFamily="34" charset="0"/>
              </a:rPr>
              <a:t> Svakih </a:t>
            </a:r>
            <a:r>
              <a:rPr lang="hr-HR" sz="1600" dirty="0">
                <a:cs typeface="Arial" pitchFamily="34" charset="0"/>
              </a:rPr>
              <a:t>5 minuta ću provjeravati koliko je jaka moja potreba za </a:t>
            </a:r>
            <a:r>
              <a:rPr lang="hr-HR" sz="1600" dirty="0" smtClean="0">
                <a:cs typeface="Arial" pitchFamily="34" charset="0"/>
              </a:rPr>
              <a:t>kompulzijom </a:t>
            </a:r>
            <a:r>
              <a:rPr lang="hr-HR" sz="1600" dirty="0">
                <a:cs typeface="Arial" pitchFamily="34" charset="0"/>
              </a:rPr>
              <a:t>i vjerojatno ću vidjeti da ona ne traje vječno. Vidjet ću i da se neće dogoditi ništa ako ne napravim kompulziju. 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10000" y="5429955"/>
            <a:ext cx="4109079" cy="1271735"/>
          </a:xfrm>
          <a:prstGeom prst="wedgeRoundRectCallout">
            <a:avLst>
              <a:gd name="adj1" fmla="val -56353"/>
              <a:gd name="adj2" fmla="val -170843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dirty="0">
                <a:cs typeface="Arial" pitchFamily="34" charset="0"/>
              </a:rPr>
              <a:t>Znam što je realitet. To što mi se događa je samo moj svojeglavi OCD mozak. </a:t>
            </a:r>
            <a:r>
              <a:rPr lang="hr-HR" sz="1600" dirty="0" smtClean="0">
                <a:cs typeface="Arial" pitchFamily="34" charset="0"/>
              </a:rPr>
              <a:t>Znam </a:t>
            </a:r>
            <a:r>
              <a:rPr lang="hr-HR" sz="1600" dirty="0">
                <a:cs typeface="Arial" pitchFamily="34" charset="0"/>
              </a:rPr>
              <a:t>kako ću se suočiti ako se ovakvi porivi ponove – koristit ću ono što sam </a:t>
            </a:r>
            <a:r>
              <a:rPr lang="hr-HR" sz="1600" dirty="0" smtClean="0">
                <a:cs typeface="Arial" pitchFamily="34" charset="0"/>
              </a:rPr>
              <a:t>nauči</a:t>
            </a:r>
            <a:r>
              <a:rPr lang="en-GB" sz="1600" dirty="0" smtClean="0">
                <a:cs typeface="Arial" pitchFamily="34" charset="0"/>
              </a:rPr>
              <a:t>o</a:t>
            </a:r>
            <a:r>
              <a:rPr lang="hr-HR" sz="1600" dirty="0" smtClean="0">
                <a:cs typeface="Arial" pitchFamily="34" charset="0"/>
              </a:rPr>
              <a:t> </a:t>
            </a:r>
            <a:r>
              <a:rPr lang="hr-HR" sz="1600" dirty="0">
                <a:cs typeface="Arial" pitchFamily="34" charset="0"/>
              </a:rPr>
              <a:t>na terapiji.</a:t>
            </a: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povrata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simptoma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altLang="en-US" sz="3300" dirty="0" smtClean="0"/>
              <a:t>pomoći klijentu </a:t>
            </a:r>
            <a:r>
              <a:rPr lang="hr-HR" altLang="en-US" sz="3300" b="1" dirty="0" smtClean="0"/>
              <a:t>predvidjeti izvore stresa </a:t>
            </a:r>
            <a:r>
              <a:rPr lang="hr-HR" altLang="en-US" sz="3300" dirty="0" smtClean="0"/>
              <a:t>koji bi mogli vratiti simptome</a:t>
            </a:r>
            <a:endParaRPr lang="en-GB" altLang="en-US" sz="3300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hr-HR" altLang="en-US" dirty="0"/>
              <a:t>privremeni povratak nekih simptoma normalan – prilika za uvježbavanje naučenih </a:t>
            </a:r>
            <a:r>
              <a:rPr lang="hr-HR" altLang="en-US" dirty="0" smtClean="0"/>
              <a:t>vještina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hr-HR" altLang="en-US" dirty="0" smtClean="0"/>
              <a:t>naučiti ga kako se nositi sa stresorima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kako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ispuniti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slobodno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vrijeme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rješavati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konflikte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</a:t>
            </a:r>
            <a:r>
              <a:rPr lang="en-GB" altLang="en-US" dirty="0" smtClean="0"/>
              <a:t> sl.</a:t>
            </a:r>
            <a:endParaRPr lang="hr-HR" altLang="en-US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altLang="en-US" sz="3300" dirty="0" smtClean="0"/>
              <a:t>pomoći mu </a:t>
            </a:r>
            <a:r>
              <a:rPr lang="en-GB" altLang="en-US" sz="3300" dirty="0" smtClean="0"/>
              <a:t>u </a:t>
            </a:r>
            <a:r>
              <a:rPr lang="en-GB" altLang="en-US" sz="3300" dirty="0" err="1" smtClean="0"/>
              <a:t>popisivanju</a:t>
            </a:r>
            <a:r>
              <a:rPr lang="en-GB" altLang="en-US" sz="3300" dirty="0" smtClean="0"/>
              <a:t> </a:t>
            </a:r>
            <a:r>
              <a:rPr lang="en-GB" altLang="en-US" sz="3300" b="1" dirty="0" err="1" smtClean="0"/>
              <a:t>koraka</a:t>
            </a:r>
            <a:r>
              <a:rPr lang="en-GB" altLang="en-US" sz="3300" b="1" dirty="0" smtClean="0"/>
              <a:t> </a:t>
            </a:r>
            <a:r>
              <a:rPr lang="en-GB" altLang="en-US" sz="3300" b="1" dirty="0" err="1" smtClean="0"/>
              <a:t>koje</a:t>
            </a:r>
            <a:r>
              <a:rPr lang="en-GB" altLang="en-US" sz="3300" b="1" dirty="0" smtClean="0"/>
              <a:t> </a:t>
            </a:r>
            <a:r>
              <a:rPr lang="en-GB" altLang="en-US" sz="3300" b="1" dirty="0" err="1" smtClean="0"/>
              <a:t>treba</a:t>
            </a:r>
            <a:r>
              <a:rPr lang="en-GB" altLang="en-US" sz="3300" b="1" dirty="0" smtClean="0"/>
              <a:t> </a:t>
            </a:r>
            <a:r>
              <a:rPr lang="en-GB" altLang="en-US" sz="3300" b="1" dirty="0" err="1" smtClean="0"/>
              <a:t>slijediti</a:t>
            </a:r>
            <a:r>
              <a:rPr lang="en-GB" altLang="en-US" sz="3300" b="1" dirty="0" smtClean="0"/>
              <a:t> u </a:t>
            </a:r>
            <a:r>
              <a:rPr lang="en-GB" altLang="en-US" sz="3300" b="1" dirty="0" err="1" smtClean="0"/>
              <a:t>slučaju</a:t>
            </a:r>
            <a:r>
              <a:rPr lang="en-GB" altLang="en-US" sz="3300" b="1" dirty="0" smtClean="0"/>
              <a:t> </a:t>
            </a:r>
            <a:r>
              <a:rPr lang="en-GB" altLang="en-US" sz="3300" b="1" dirty="0" err="1" smtClean="0"/>
              <a:t>povrata</a:t>
            </a:r>
            <a:r>
              <a:rPr lang="en-GB" altLang="en-US" sz="3300" b="1" dirty="0" smtClean="0"/>
              <a:t> </a:t>
            </a:r>
            <a:r>
              <a:rPr lang="en-GB" altLang="en-US" sz="3300" b="1" dirty="0" err="1" smtClean="0"/>
              <a:t>simptoma</a:t>
            </a:r>
            <a:r>
              <a:rPr lang="en-GB" altLang="en-US" sz="3300" b="1" dirty="0" smtClean="0"/>
              <a:t> </a:t>
            </a:r>
            <a:r>
              <a:rPr lang="en-GB" altLang="en-US" sz="3300" dirty="0" smtClean="0"/>
              <a:t>(</a:t>
            </a:r>
            <a:r>
              <a:rPr lang="en-GB" altLang="en-US" sz="3300" dirty="0" err="1" smtClean="0"/>
              <a:t>uključujući</a:t>
            </a:r>
            <a:r>
              <a:rPr lang="en-GB" altLang="en-US" sz="3300" dirty="0" smtClean="0"/>
              <a:t> </a:t>
            </a:r>
            <a:r>
              <a:rPr lang="en-GB" altLang="en-US" sz="3300" dirty="0" err="1" smtClean="0"/>
              <a:t>samostalno</a:t>
            </a:r>
            <a:r>
              <a:rPr lang="en-GB" altLang="en-US" sz="3300" dirty="0" smtClean="0"/>
              <a:t> </a:t>
            </a:r>
            <a:r>
              <a:rPr lang="en-GB" altLang="en-US" sz="3300" dirty="0" err="1" smtClean="0"/>
              <a:t>vođeno</a:t>
            </a:r>
            <a:r>
              <a:rPr lang="en-GB" altLang="en-US" sz="3300" dirty="0" smtClean="0"/>
              <a:t> </a:t>
            </a:r>
            <a:r>
              <a:rPr lang="en-GB" altLang="en-US" sz="3300" dirty="0" err="1" smtClean="0"/>
              <a:t>izlaganje</a:t>
            </a:r>
            <a:r>
              <a:rPr lang="en-GB" altLang="en-US" sz="3300" dirty="0" smtClean="0"/>
              <a:t>, </a:t>
            </a:r>
            <a:r>
              <a:rPr lang="en-GB" altLang="en-US" sz="3300" dirty="0" err="1" smtClean="0"/>
              <a:t>kognitivnu</a:t>
            </a:r>
            <a:r>
              <a:rPr lang="en-GB" altLang="en-US" sz="3300" dirty="0" smtClean="0"/>
              <a:t> </a:t>
            </a:r>
            <a:r>
              <a:rPr lang="en-GB" altLang="en-US" sz="3300" dirty="0" err="1" smtClean="0"/>
              <a:t>restrukturaciju</a:t>
            </a:r>
            <a:r>
              <a:rPr lang="en-GB" altLang="en-US" sz="3300" dirty="0" smtClean="0"/>
              <a:t>, </a:t>
            </a:r>
            <a:r>
              <a:rPr lang="hr-HR" altLang="en-US" sz="3300" dirty="0" smtClean="0"/>
              <a:t>“booster” seans</a:t>
            </a:r>
            <a:r>
              <a:rPr lang="en-GB" altLang="en-US" sz="3300" dirty="0" smtClean="0"/>
              <a:t>u</a:t>
            </a:r>
            <a:r>
              <a:rPr lang="hr-HR" altLang="en-US" sz="3300" dirty="0" smtClean="0"/>
              <a:t> s terapeutom</a:t>
            </a:r>
            <a:r>
              <a:rPr lang="en-GB" altLang="en-US" sz="3300" dirty="0" smtClean="0"/>
              <a:t> </a:t>
            </a:r>
            <a:r>
              <a:rPr lang="en-GB" altLang="en-US" sz="3300" dirty="0" err="1" smtClean="0"/>
              <a:t>i</a:t>
            </a:r>
            <a:r>
              <a:rPr lang="en-GB" altLang="en-US" sz="3300" dirty="0" smtClean="0"/>
              <a:t> sl.)</a:t>
            </a:r>
            <a:endParaRPr lang="hr-H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93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4666"/>
            <a:ext cx="4876799" cy="467389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800" dirty="0" err="1" smtClean="0"/>
              <a:t>dugotrajnost</a:t>
            </a:r>
            <a:r>
              <a:rPr lang="en-GB" sz="2400" dirty="0" smtClean="0"/>
              <a:t> (</a:t>
            </a:r>
            <a:r>
              <a:rPr lang="en-GB" sz="2400" dirty="0" err="1" smtClean="0"/>
              <a:t>često</a:t>
            </a:r>
            <a:r>
              <a:rPr lang="en-GB" sz="2400" dirty="0" smtClean="0"/>
              <a:t> </a:t>
            </a:r>
            <a:r>
              <a:rPr lang="en-GB" sz="2400" dirty="0" err="1" smtClean="0"/>
              <a:t>zahtijeva</a:t>
            </a:r>
            <a:r>
              <a:rPr lang="en-GB" sz="2400" dirty="0" smtClean="0"/>
              <a:t> 30-40 </a:t>
            </a:r>
            <a:r>
              <a:rPr lang="en-GB" sz="2400" dirty="0" err="1" smtClean="0"/>
              <a:t>seansi</a:t>
            </a:r>
            <a:r>
              <a:rPr lang="en-GB" sz="24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GB" sz="2800" dirty="0" err="1" smtClean="0"/>
              <a:t>odustajanje</a:t>
            </a:r>
            <a:r>
              <a:rPr lang="en-GB" sz="2400" dirty="0" smtClean="0"/>
              <a:t> (30% </a:t>
            </a:r>
            <a:r>
              <a:rPr lang="en-GB" sz="2400" dirty="0" err="1" smtClean="0"/>
              <a:t>odbija</a:t>
            </a:r>
            <a:r>
              <a:rPr lang="en-GB" sz="2400" dirty="0" smtClean="0"/>
              <a:t> </a:t>
            </a:r>
            <a:r>
              <a:rPr lang="en-GB" sz="2400" dirty="0" err="1" smtClean="0"/>
              <a:t>izlaganje</a:t>
            </a:r>
            <a:r>
              <a:rPr lang="en-GB" sz="24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GB" sz="2800" dirty="0" err="1" smtClean="0"/>
              <a:t>rezidualni</a:t>
            </a:r>
            <a:r>
              <a:rPr lang="en-GB" sz="2800" dirty="0" smtClean="0"/>
              <a:t> </a:t>
            </a:r>
            <a:r>
              <a:rPr lang="en-GB" sz="2800" dirty="0" err="1" smtClean="0"/>
              <a:t>simptomi</a:t>
            </a:r>
            <a:r>
              <a:rPr lang="en-GB" sz="2800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poboljšanje</a:t>
            </a:r>
            <a:r>
              <a:rPr lang="en-GB" sz="2400" dirty="0" smtClean="0"/>
              <a:t> </a:t>
            </a:r>
            <a:r>
              <a:rPr lang="en-GB" sz="2400" dirty="0" err="1" smtClean="0"/>
              <a:t>kod</a:t>
            </a:r>
            <a:r>
              <a:rPr lang="en-GB" sz="2400" dirty="0" smtClean="0"/>
              <a:t> </a:t>
            </a:r>
            <a:r>
              <a:rPr lang="en-GB" sz="2400" dirty="0" err="1" smtClean="0"/>
              <a:t>većine</a:t>
            </a:r>
            <a:r>
              <a:rPr lang="en-GB" sz="2400" dirty="0" smtClean="0"/>
              <a:t> </a:t>
            </a:r>
            <a:r>
              <a:rPr lang="en-GB" sz="2400" dirty="0" err="1" smtClean="0"/>
              <a:t>pacijenata</a:t>
            </a:r>
            <a:r>
              <a:rPr lang="en-GB" sz="2400" dirty="0" smtClean="0"/>
              <a:t>, </a:t>
            </a:r>
            <a:r>
              <a:rPr lang="en-GB" sz="2400" dirty="0" err="1" smtClean="0"/>
              <a:t>ali</a:t>
            </a:r>
            <a:r>
              <a:rPr lang="en-GB" sz="2400" dirty="0" smtClean="0"/>
              <a:t> </a:t>
            </a:r>
            <a:r>
              <a:rPr lang="en-GB" sz="2400" dirty="0" err="1" smtClean="0"/>
              <a:t>ostanu</a:t>
            </a:r>
            <a:r>
              <a:rPr lang="en-GB" sz="2400" dirty="0" smtClean="0"/>
              <a:t> </a:t>
            </a:r>
            <a:r>
              <a:rPr lang="en-GB" sz="2400" dirty="0" err="1" smtClean="0"/>
              <a:t>neki</a:t>
            </a:r>
            <a:r>
              <a:rPr lang="en-GB" sz="2400" dirty="0" smtClean="0"/>
              <a:t> </a:t>
            </a:r>
            <a:r>
              <a:rPr lang="en-GB" sz="2400" dirty="0" err="1" smtClean="0"/>
              <a:t>simptomi</a:t>
            </a:r>
            <a:r>
              <a:rPr lang="en-GB" sz="24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“pure obsessions” </a:t>
            </a:r>
            <a:r>
              <a:rPr lang="en-GB" sz="2400" dirty="0" smtClean="0"/>
              <a:t>(</a:t>
            </a:r>
            <a:r>
              <a:rPr lang="en-GB" sz="2400" dirty="0" err="1" smtClean="0"/>
              <a:t>zaustavljanje</a:t>
            </a:r>
            <a:r>
              <a:rPr lang="en-GB" sz="2400" dirty="0" smtClean="0"/>
              <a:t> </a:t>
            </a:r>
            <a:r>
              <a:rPr lang="en-GB" sz="2400" dirty="0" err="1" smtClean="0"/>
              <a:t>misli</a:t>
            </a:r>
            <a:r>
              <a:rPr lang="en-GB" sz="2400" dirty="0" smtClean="0"/>
              <a:t> </a:t>
            </a:r>
            <a:r>
              <a:rPr lang="en-GB" sz="2400" dirty="0" err="1" smtClean="0"/>
              <a:t>relativno</a:t>
            </a:r>
            <a:r>
              <a:rPr lang="en-GB" sz="2400" dirty="0" smtClean="0"/>
              <a:t> </a:t>
            </a:r>
            <a:r>
              <a:rPr lang="en-GB" sz="2400" dirty="0" err="1" smtClean="0"/>
              <a:t>neučinkovito</a:t>
            </a:r>
            <a:r>
              <a:rPr lang="en-GB" sz="2400" dirty="0"/>
              <a:t>; </a:t>
            </a:r>
            <a:r>
              <a:rPr lang="en-GB" sz="2400" dirty="0" err="1"/>
              <a:t>čini</a:t>
            </a:r>
            <a:r>
              <a:rPr lang="en-GB" sz="2400" dirty="0"/>
              <a:t> se da </a:t>
            </a:r>
            <a:r>
              <a:rPr lang="en-GB" sz="2400" dirty="0" err="1"/>
              <a:t>nema</a:t>
            </a:r>
            <a:r>
              <a:rPr lang="en-GB" sz="2400" dirty="0"/>
              <a:t> </a:t>
            </a:r>
            <a:r>
              <a:rPr lang="en-GB" sz="2400" dirty="0" err="1"/>
              <a:t>efikasne</a:t>
            </a:r>
            <a:r>
              <a:rPr lang="en-GB" sz="2400" dirty="0"/>
              <a:t> </a:t>
            </a:r>
            <a:r>
              <a:rPr lang="en-GB" sz="2400" dirty="0" err="1" smtClean="0"/>
              <a:t>tehnike</a:t>
            </a:r>
            <a:r>
              <a:rPr lang="en-GB" sz="2400" dirty="0" smtClean="0"/>
              <a:t>)</a:t>
            </a:r>
            <a:endParaRPr lang="hr-HR" sz="2400" dirty="0"/>
          </a:p>
        </p:txBody>
      </p:sp>
      <p:pic>
        <p:nvPicPr>
          <p:cNvPr id="4" name="Picture 2" descr="http://www.michaelshouse.com/wp-content/uploads/ocd-tendenc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0"/>
            <a:ext cx="381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b="1" dirty="0" smtClean="0"/>
              <a:t>OGRANIČENJA KBT-a</a:t>
            </a:r>
            <a:br>
              <a:rPr lang="en-GB" sz="4000" b="1" dirty="0" smtClean="0"/>
            </a:br>
            <a:r>
              <a:rPr lang="en-GB" sz="4000" b="1" dirty="0" smtClean="0"/>
              <a:t>ZA OKP</a:t>
            </a:r>
            <a:endParaRPr lang="hr-HR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1430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57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4.bp.blogspot.com/-zpryw6_cXcc/Ta0o2pUq0hI/AAAAAAAAASE/bFRPVi02k8o/s1600/pens-penc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61912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0466" y="2362200"/>
            <a:ext cx="17604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GB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pažnji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0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NAJČEŠĆI SADRŽAJ OPSESIJA I KOMPULZIJA</a:t>
            </a:r>
            <a:endParaRPr lang="hr-HR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</a:rPr>
              <a:t>Opsesije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743200"/>
            <a:ext cx="4038600" cy="39512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prljavština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bolesti</a:t>
            </a:r>
            <a:endParaRPr lang="en-GB" sz="2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smtClean="0"/>
              <a:t>red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simetrija</a:t>
            </a:r>
            <a:endParaRPr lang="en-GB" sz="20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antisocijalna</a:t>
            </a:r>
            <a:r>
              <a:rPr lang="en-GB" sz="2000" dirty="0" smtClean="0"/>
              <a:t> </a:t>
            </a:r>
            <a:r>
              <a:rPr lang="en-GB" sz="2000" dirty="0" err="1" smtClean="0"/>
              <a:t>ili</a:t>
            </a:r>
            <a:r>
              <a:rPr lang="en-GB" sz="2000" dirty="0" smtClean="0"/>
              <a:t> </a:t>
            </a:r>
            <a:r>
              <a:rPr lang="en-GB" sz="2000" dirty="0" err="1" smtClean="0"/>
              <a:t>nemoralna</a:t>
            </a:r>
            <a:r>
              <a:rPr lang="en-GB" sz="2000" dirty="0"/>
              <a:t> </a:t>
            </a:r>
            <a:r>
              <a:rPr lang="en-GB" sz="2000" dirty="0" err="1" smtClean="0"/>
              <a:t>ponašanja</a:t>
            </a:r>
            <a:r>
              <a:rPr lang="en-GB" sz="2000" dirty="0" smtClean="0"/>
              <a:t> </a:t>
            </a:r>
            <a:r>
              <a:rPr lang="en-GB" sz="1800" dirty="0" smtClean="0"/>
              <a:t>(</a:t>
            </a:r>
            <a:r>
              <a:rPr lang="en-GB" sz="1800" dirty="0" err="1" smtClean="0"/>
              <a:t>agresivna</a:t>
            </a:r>
            <a:r>
              <a:rPr lang="en-GB" sz="1800" dirty="0" smtClean="0"/>
              <a:t>, </a:t>
            </a:r>
            <a:r>
              <a:rPr lang="en-GB" sz="1800" dirty="0" err="1" smtClean="0"/>
              <a:t>seksualna</a:t>
            </a:r>
            <a:r>
              <a:rPr lang="en-GB" sz="1800" dirty="0" smtClean="0"/>
              <a:t>, </a:t>
            </a:r>
            <a:r>
              <a:rPr lang="en-GB" sz="1800" dirty="0" err="1" smtClean="0"/>
              <a:t>blasfemična</a:t>
            </a:r>
            <a:r>
              <a:rPr lang="en-GB" sz="1800" dirty="0" smtClean="0"/>
              <a:t> </a:t>
            </a:r>
            <a:r>
              <a:rPr lang="en-GB" sz="1800" dirty="0" err="1" smtClean="0"/>
              <a:t>itd</a:t>
            </a:r>
            <a:r>
              <a:rPr lang="en-GB" sz="1800" dirty="0" smtClean="0"/>
              <a:t>.)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Zaboravljanje</a:t>
            </a:r>
            <a:r>
              <a:rPr lang="en-GB" sz="1800" dirty="0" smtClean="0"/>
              <a:t> (</a:t>
            </a:r>
            <a:r>
              <a:rPr lang="en-GB" sz="1800" dirty="0" err="1" smtClean="0"/>
              <a:t>ugasiti</a:t>
            </a:r>
            <a:r>
              <a:rPr lang="en-GB" sz="1800" dirty="0" smtClean="0"/>
              <a:t> </a:t>
            </a:r>
            <a:r>
              <a:rPr lang="en-GB" sz="1800" dirty="0" err="1" smtClean="0"/>
              <a:t>štednjak</a:t>
            </a:r>
            <a:r>
              <a:rPr lang="en-GB" sz="1800" dirty="0" smtClean="0"/>
              <a:t>, </a:t>
            </a:r>
            <a:r>
              <a:rPr lang="en-GB" sz="1800" dirty="0" err="1" smtClean="0"/>
              <a:t>zaključati</a:t>
            </a:r>
            <a:r>
              <a:rPr lang="en-GB" sz="1800" dirty="0" smtClean="0"/>
              <a:t> </a:t>
            </a:r>
            <a:r>
              <a:rPr lang="en-GB" sz="1800" dirty="0" err="1" smtClean="0"/>
              <a:t>vrata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sl.)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000" dirty="0" err="1" smtClean="0"/>
              <a:t>besmislice</a:t>
            </a:r>
            <a:r>
              <a:rPr lang="en-GB" sz="2000" dirty="0" smtClean="0"/>
              <a:t> </a:t>
            </a:r>
            <a:r>
              <a:rPr lang="en-GB" sz="1800" dirty="0" smtClean="0"/>
              <a:t>(</a:t>
            </a:r>
            <a:r>
              <a:rPr lang="en-GB" sz="1800" dirty="0" err="1" smtClean="0"/>
              <a:t>besmislene</a:t>
            </a:r>
            <a:r>
              <a:rPr lang="en-GB" sz="1800" dirty="0" smtClean="0"/>
              <a:t> </a:t>
            </a:r>
            <a:r>
              <a:rPr lang="en-GB" sz="1800" dirty="0" err="1" smtClean="0"/>
              <a:t>riječi</a:t>
            </a:r>
            <a:r>
              <a:rPr lang="en-GB" sz="1800" dirty="0" smtClean="0"/>
              <a:t>, </a:t>
            </a:r>
            <a:r>
              <a:rPr lang="en-GB" sz="1800" dirty="0" err="1" smtClean="0"/>
              <a:t>fraze</a:t>
            </a:r>
            <a:r>
              <a:rPr lang="en-GB" sz="1800" dirty="0" smtClean="0"/>
              <a:t>, </a:t>
            </a:r>
            <a:r>
              <a:rPr lang="en-GB" sz="1800" dirty="0" err="1" smtClean="0"/>
              <a:t>melodije</a:t>
            </a:r>
            <a:r>
              <a:rPr lang="en-GB" sz="1800" dirty="0" smtClean="0"/>
              <a:t> </a:t>
            </a:r>
            <a:r>
              <a:rPr lang="en-GB" sz="1800" dirty="0" err="1" smtClean="0"/>
              <a:t>itd</a:t>
            </a:r>
            <a:r>
              <a:rPr lang="en-GB" sz="1800" dirty="0" smtClean="0"/>
              <a:t>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</a:rPr>
              <a:t>ompulzije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2590800"/>
            <a:ext cx="3733800" cy="3733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GB" sz="2200" dirty="0" err="1" smtClean="0"/>
              <a:t>pranje</a:t>
            </a:r>
            <a:r>
              <a:rPr lang="en-GB" sz="2200" dirty="0" smtClean="0"/>
              <a:t> </a:t>
            </a:r>
            <a:r>
              <a:rPr lang="en-GB" sz="2200" dirty="0" err="1" smtClean="0"/>
              <a:t>i</a:t>
            </a:r>
            <a:r>
              <a:rPr lang="en-GB" sz="2200" dirty="0" smtClean="0"/>
              <a:t> </a:t>
            </a:r>
            <a:r>
              <a:rPr lang="en-GB" sz="2200" dirty="0" err="1" smtClean="0"/>
              <a:t>čišćenje</a:t>
            </a:r>
            <a:endParaRPr lang="en-GB" sz="22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200" dirty="0" err="1" smtClean="0"/>
              <a:t>provjeravanje</a:t>
            </a:r>
            <a:endParaRPr lang="en-GB" sz="22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200" dirty="0" err="1" smtClean="0"/>
              <a:t>ponavljanje</a:t>
            </a:r>
            <a:r>
              <a:rPr lang="en-GB" sz="2200" dirty="0" smtClean="0"/>
              <a:t> </a:t>
            </a:r>
            <a:r>
              <a:rPr lang="en-GB" sz="2200" dirty="0" err="1" smtClean="0"/>
              <a:t>ponašanja</a:t>
            </a:r>
            <a:r>
              <a:rPr lang="en-GB" sz="2200" dirty="0" smtClean="0"/>
              <a:t> </a:t>
            </a:r>
            <a:r>
              <a:rPr lang="en-GB" sz="2200" dirty="0" err="1" smtClean="0"/>
              <a:t>ili</a:t>
            </a:r>
            <a:r>
              <a:rPr lang="en-GB" sz="2200" dirty="0" smtClean="0"/>
              <a:t> </a:t>
            </a:r>
            <a:r>
              <a:rPr lang="en-GB" sz="2200" dirty="0" err="1" smtClean="0"/>
              <a:t>misli</a:t>
            </a:r>
            <a:endParaRPr lang="en-GB" sz="22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200" dirty="0" smtClean="0"/>
              <a:t>“</a:t>
            </a:r>
            <a:r>
              <a:rPr lang="en-GB" sz="2200" dirty="0" err="1" smtClean="0"/>
              <a:t>dobre</a:t>
            </a:r>
            <a:r>
              <a:rPr lang="en-GB" sz="2200" dirty="0" smtClean="0"/>
              <a:t> </a:t>
            </a:r>
            <a:r>
              <a:rPr lang="en-GB" sz="2200" dirty="0" err="1" smtClean="0"/>
              <a:t>misli</a:t>
            </a:r>
            <a:r>
              <a:rPr lang="en-GB" sz="2200" dirty="0" smtClean="0"/>
              <a:t>”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200" dirty="0" err="1" smtClean="0"/>
              <a:t>ruminacije</a:t>
            </a:r>
            <a:r>
              <a:rPr lang="en-GB" sz="2000" dirty="0" smtClean="0"/>
              <a:t> </a:t>
            </a:r>
            <a:r>
              <a:rPr lang="en-GB" sz="1900" dirty="0" smtClean="0"/>
              <a:t>(</a:t>
            </a:r>
            <a:r>
              <a:rPr lang="en-GB" sz="1900" dirty="0" err="1" smtClean="0"/>
              <a:t>prežvakavanje</a:t>
            </a:r>
            <a:r>
              <a:rPr lang="en-GB" sz="1900" dirty="0" smtClean="0"/>
              <a:t> </a:t>
            </a:r>
            <a:r>
              <a:rPr lang="en-GB" sz="1900" dirty="0" err="1" smtClean="0"/>
              <a:t>nečega</a:t>
            </a:r>
            <a:r>
              <a:rPr lang="en-GB" sz="1900" dirty="0" smtClean="0"/>
              <a:t> u </a:t>
            </a:r>
            <a:r>
              <a:rPr lang="en-GB" sz="1900" dirty="0" err="1" smtClean="0"/>
              <a:t>mislima</a:t>
            </a:r>
            <a:r>
              <a:rPr lang="en-GB" sz="1900" dirty="0" smtClean="0"/>
              <a:t> </a:t>
            </a:r>
            <a:r>
              <a:rPr lang="en-GB" sz="1900" dirty="0" err="1" smtClean="0"/>
              <a:t>kako</a:t>
            </a:r>
            <a:r>
              <a:rPr lang="en-GB" sz="1900" dirty="0" smtClean="0"/>
              <a:t> </a:t>
            </a:r>
            <a:r>
              <a:rPr lang="en-GB" sz="1900" dirty="0" err="1" smtClean="0"/>
              <a:t>bismo</a:t>
            </a:r>
            <a:r>
              <a:rPr lang="en-GB" sz="1900" dirty="0" smtClean="0"/>
              <a:t> u </a:t>
            </a:r>
            <a:r>
              <a:rPr lang="en-GB" sz="1900" dirty="0" err="1" smtClean="0"/>
              <a:t>vezi</a:t>
            </a:r>
            <a:r>
              <a:rPr lang="en-GB" sz="1900" dirty="0" smtClean="0"/>
              <a:t> toga </a:t>
            </a:r>
            <a:r>
              <a:rPr lang="en-GB" sz="1900" dirty="0" err="1" smtClean="0"/>
              <a:t>bili</a:t>
            </a:r>
            <a:r>
              <a:rPr lang="en-GB" sz="1900" dirty="0" smtClean="0"/>
              <a:t> </a:t>
            </a:r>
            <a:r>
              <a:rPr lang="en-GB" sz="1900" dirty="0" err="1" smtClean="0"/>
              <a:t>potpuno</a:t>
            </a:r>
            <a:r>
              <a:rPr lang="en-GB" sz="1900" dirty="0" smtClean="0"/>
              <a:t> </a:t>
            </a:r>
            <a:r>
              <a:rPr lang="en-GB" sz="1900" dirty="0" err="1" smtClean="0"/>
              <a:t>sigurni</a:t>
            </a:r>
            <a:r>
              <a:rPr lang="en-GB" sz="1900" dirty="0" smtClean="0"/>
              <a:t>)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2200" dirty="0" err="1"/>
              <a:t>s</a:t>
            </a:r>
            <a:r>
              <a:rPr lang="en-GB" sz="2200" dirty="0" err="1" smtClean="0"/>
              <a:t>tavljanje</a:t>
            </a:r>
            <a:r>
              <a:rPr lang="en-GB" sz="2200" dirty="0" smtClean="0"/>
              <a:t> </a:t>
            </a:r>
            <a:r>
              <a:rPr lang="en-GB" sz="2200" dirty="0" err="1" smtClean="0"/>
              <a:t>stvari</a:t>
            </a:r>
            <a:r>
              <a:rPr lang="en-GB" sz="2200" dirty="0" smtClean="0"/>
              <a:t> u </a:t>
            </a:r>
            <a:r>
              <a:rPr lang="en-GB" sz="2200" dirty="0" err="1" smtClean="0"/>
              <a:t>određeni</a:t>
            </a:r>
            <a:r>
              <a:rPr lang="en-GB" sz="2200" dirty="0" smtClean="0"/>
              <a:t> red</a:t>
            </a:r>
          </a:p>
        </p:txBody>
      </p:sp>
    </p:spTree>
    <p:extLst>
      <p:ext uri="{BB962C8B-B14F-4D97-AF65-F5344CB8AC3E}">
        <p14:creationId xmlns:p14="http://schemas.microsoft.com/office/powerpoint/2010/main" val="34893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KOLIKA JE UČESTALOST OKP-a?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cjeloživotna</a:t>
            </a:r>
            <a:r>
              <a:rPr lang="en-GB" dirty="0" smtClean="0"/>
              <a:t> </a:t>
            </a:r>
            <a:r>
              <a:rPr lang="en-GB" dirty="0" err="1" smtClean="0"/>
              <a:t>prevalencija</a:t>
            </a:r>
            <a:r>
              <a:rPr lang="en-GB" dirty="0" smtClean="0"/>
              <a:t> </a:t>
            </a:r>
            <a:r>
              <a:rPr lang="en-GB" dirty="0" err="1" smtClean="0"/>
              <a:t>oko</a:t>
            </a:r>
            <a:r>
              <a:rPr lang="en-GB" dirty="0" smtClean="0"/>
              <a:t> 2%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spol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u </a:t>
            </a:r>
            <a:r>
              <a:rPr lang="en-GB" dirty="0" err="1"/>
              <a:t>odrasloj</a:t>
            </a:r>
            <a:r>
              <a:rPr lang="en-GB" dirty="0"/>
              <a:t> </a:t>
            </a:r>
            <a:r>
              <a:rPr lang="en-GB" dirty="0" err="1" smtClean="0"/>
              <a:t>dobi</a:t>
            </a:r>
            <a:r>
              <a:rPr lang="en-GB" dirty="0" smtClean="0"/>
              <a:t> </a:t>
            </a:r>
            <a:r>
              <a:rPr lang="en-GB" dirty="0" err="1" smtClean="0"/>
              <a:t>nešto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Ž, u </a:t>
            </a:r>
            <a:r>
              <a:rPr lang="en-GB" dirty="0" err="1"/>
              <a:t>dječjoj</a:t>
            </a:r>
            <a:r>
              <a:rPr lang="en-GB" dirty="0"/>
              <a:t> </a:t>
            </a:r>
            <a:r>
              <a:rPr lang="en-GB" dirty="0" err="1" smtClean="0"/>
              <a:t>dobi</a:t>
            </a:r>
            <a:r>
              <a:rPr lang="en-GB" dirty="0" smtClean="0"/>
              <a:t> </a:t>
            </a:r>
            <a:r>
              <a:rPr lang="en-GB" dirty="0" err="1" smtClean="0"/>
              <a:t>nešto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M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dob:</a:t>
            </a:r>
            <a:endParaRPr lang="en-GB" dirty="0"/>
          </a:p>
          <a:p>
            <a:pPr lvl="1"/>
            <a:r>
              <a:rPr lang="en-GB" dirty="0" err="1" smtClean="0"/>
              <a:t>prosječna</a:t>
            </a:r>
            <a:r>
              <a:rPr lang="en-GB" dirty="0" smtClean="0"/>
              <a:t> dob </a:t>
            </a:r>
            <a:r>
              <a:rPr lang="en-GB" dirty="0" err="1" smtClean="0"/>
              <a:t>početka</a:t>
            </a:r>
            <a:r>
              <a:rPr lang="en-GB" dirty="0" smtClean="0"/>
              <a:t>: 19.5 </a:t>
            </a:r>
            <a:r>
              <a:rPr lang="en-GB" dirty="0" err="1" smtClean="0"/>
              <a:t>godina</a:t>
            </a:r>
            <a:endParaRPr lang="en-GB" dirty="0" smtClean="0"/>
          </a:p>
          <a:p>
            <a:pPr lvl="1"/>
            <a:r>
              <a:rPr lang="en-GB" dirty="0" err="1" smtClean="0"/>
              <a:t>kod</a:t>
            </a:r>
            <a:r>
              <a:rPr lang="en-GB" dirty="0" smtClean="0"/>
              <a:t> 25% </a:t>
            </a:r>
            <a:r>
              <a:rPr lang="en-GB" dirty="0" err="1" smtClean="0"/>
              <a:t>počne</a:t>
            </a:r>
            <a:r>
              <a:rPr lang="en-GB" dirty="0" smtClean="0"/>
              <a:t> do 14. </a:t>
            </a:r>
            <a:r>
              <a:rPr lang="en-GB" dirty="0" err="1" smtClean="0"/>
              <a:t>godine</a:t>
            </a:r>
            <a:endParaRPr lang="en-GB" dirty="0" smtClean="0"/>
          </a:p>
          <a:p>
            <a:pPr lvl="1"/>
            <a:r>
              <a:rPr lang="en-GB" dirty="0" err="1" smtClean="0"/>
              <a:t>početak</a:t>
            </a:r>
            <a:r>
              <a:rPr lang="en-GB" dirty="0" smtClean="0"/>
              <a:t> </a:t>
            </a:r>
            <a:r>
              <a:rPr lang="en-GB" dirty="0" err="1" smtClean="0"/>
              <a:t>iza</a:t>
            </a:r>
            <a:r>
              <a:rPr lang="en-GB" dirty="0" smtClean="0"/>
              <a:t> 40. </a:t>
            </a:r>
            <a:r>
              <a:rPr lang="en-GB" dirty="0" err="1" smtClean="0"/>
              <a:t>godine</a:t>
            </a:r>
            <a:r>
              <a:rPr lang="en-GB" dirty="0" smtClean="0"/>
              <a:t> </a:t>
            </a:r>
            <a:r>
              <a:rPr lang="en-GB" dirty="0" err="1" smtClean="0"/>
              <a:t>neuobičajen</a:t>
            </a:r>
            <a:r>
              <a:rPr lang="en-GB" dirty="0" smtClean="0"/>
              <a:t> (&lt;5%)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err="1" smtClean="0"/>
              <a:t>tijek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ako</a:t>
            </a:r>
            <a:r>
              <a:rPr lang="en-GB" dirty="0" smtClean="0"/>
              <a:t> se ne </a:t>
            </a:r>
            <a:r>
              <a:rPr lang="en-GB" dirty="0" err="1" smtClean="0"/>
              <a:t>liječi</a:t>
            </a:r>
            <a:r>
              <a:rPr lang="en-GB" dirty="0" smtClean="0"/>
              <a:t>, </a:t>
            </a:r>
            <a:r>
              <a:rPr lang="en-GB" dirty="0" err="1" smtClean="0"/>
              <a:t>najčešće</a:t>
            </a:r>
            <a:r>
              <a:rPr lang="en-GB" dirty="0" smtClean="0"/>
              <a:t> </a:t>
            </a:r>
            <a:r>
              <a:rPr lang="en-GB" dirty="0" err="1" smtClean="0"/>
              <a:t>kroničnog</a:t>
            </a:r>
            <a:r>
              <a:rPr lang="en-GB" dirty="0" smtClean="0"/>
              <a:t> </a:t>
            </a:r>
            <a:r>
              <a:rPr lang="en-GB" dirty="0" err="1" smtClean="0"/>
              <a:t>tijeka</a:t>
            </a:r>
            <a:endParaRPr lang="en-GB" dirty="0" smtClean="0"/>
          </a:p>
          <a:p>
            <a:pPr lvl="1"/>
            <a:r>
              <a:rPr lang="en-GB" dirty="0" err="1" smtClean="0"/>
              <a:t>stres</a:t>
            </a:r>
            <a:r>
              <a:rPr lang="en-GB" dirty="0" smtClean="0"/>
              <a:t> </a:t>
            </a:r>
            <a:r>
              <a:rPr lang="en-GB" dirty="0" err="1" smtClean="0"/>
              <a:t>pogoršava</a:t>
            </a:r>
            <a:r>
              <a:rPr lang="en-GB" dirty="0" smtClean="0"/>
              <a:t> </a:t>
            </a:r>
            <a:r>
              <a:rPr lang="en-GB" dirty="0" err="1" smtClean="0"/>
              <a:t>simptome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err="1" smtClean="0"/>
              <a:t>komorbiditet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čest</a:t>
            </a:r>
            <a:r>
              <a:rPr lang="en-GB" dirty="0" smtClean="0"/>
              <a:t> s </a:t>
            </a:r>
            <a:r>
              <a:rPr lang="en-GB" dirty="0" err="1" smtClean="0"/>
              <a:t>anksioznim</a:t>
            </a:r>
            <a:r>
              <a:rPr lang="en-GB" dirty="0" smtClean="0"/>
              <a:t> </a:t>
            </a:r>
            <a:r>
              <a:rPr lang="en-GB" dirty="0" err="1" smtClean="0"/>
              <a:t>poremećajima</a:t>
            </a:r>
            <a:r>
              <a:rPr lang="en-GB" dirty="0" smtClean="0"/>
              <a:t> (76%), </a:t>
            </a:r>
            <a:r>
              <a:rPr lang="en-GB" dirty="0" err="1" smtClean="0"/>
              <a:t>depresijom</a:t>
            </a:r>
            <a:r>
              <a:rPr lang="en-GB" dirty="0" smtClean="0"/>
              <a:t> (41%), </a:t>
            </a:r>
            <a:r>
              <a:rPr lang="en-GB" dirty="0" err="1" smtClean="0"/>
              <a:t>opsesivno-kompulzivnim</a:t>
            </a:r>
            <a:r>
              <a:rPr lang="en-GB" dirty="0" smtClean="0"/>
              <a:t> </a:t>
            </a:r>
            <a:r>
              <a:rPr lang="en-GB" dirty="0" err="1" smtClean="0"/>
              <a:t>poremećajem</a:t>
            </a:r>
            <a:r>
              <a:rPr lang="en-GB" dirty="0" smtClean="0"/>
              <a:t> </a:t>
            </a:r>
            <a:r>
              <a:rPr lang="en-GB" dirty="0" err="1" smtClean="0"/>
              <a:t>ličnosti</a:t>
            </a:r>
            <a:r>
              <a:rPr lang="en-GB" dirty="0" smtClean="0"/>
              <a:t> (23-32%), </a:t>
            </a:r>
            <a:r>
              <a:rPr lang="en-GB" dirty="0" err="1" smtClean="0"/>
              <a:t>poremećajem</a:t>
            </a:r>
            <a:r>
              <a:rPr lang="en-GB" dirty="0" smtClean="0"/>
              <a:t> s </a:t>
            </a:r>
            <a:r>
              <a:rPr lang="en-GB" dirty="0" err="1" smtClean="0"/>
              <a:t>tikom</a:t>
            </a:r>
            <a:r>
              <a:rPr lang="en-GB" dirty="0" smtClean="0"/>
              <a:t> (30%)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67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nekada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pomislili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jeste</a:t>
            </a:r>
            <a:r>
              <a:rPr lang="en-GB" dirty="0" smtClean="0"/>
              <a:t> li </a:t>
            </a:r>
            <a:r>
              <a:rPr lang="en-GB" dirty="0" err="1" smtClean="0"/>
              <a:t>zaključali</a:t>
            </a:r>
            <a:r>
              <a:rPr lang="en-GB" dirty="0" smtClean="0"/>
              <a:t> </a:t>
            </a:r>
            <a:r>
              <a:rPr lang="en-GB" dirty="0" err="1"/>
              <a:t>vrata</a:t>
            </a:r>
            <a:r>
              <a:rPr lang="en-GB" dirty="0"/>
              <a:t>/</a:t>
            </a:r>
            <a:r>
              <a:rPr lang="en-GB" dirty="0" err="1"/>
              <a:t>ugasili</a:t>
            </a:r>
            <a:r>
              <a:rPr lang="en-GB" dirty="0"/>
              <a:t> </a:t>
            </a:r>
            <a:r>
              <a:rPr lang="en-GB" dirty="0" err="1"/>
              <a:t>svjetlo</a:t>
            </a:r>
            <a:r>
              <a:rPr lang="en-GB" dirty="0"/>
              <a:t>/</a:t>
            </a:r>
            <a:r>
              <a:rPr lang="en-GB" dirty="0" err="1"/>
              <a:t>isključili</a:t>
            </a:r>
            <a:r>
              <a:rPr lang="en-GB" dirty="0"/>
              <a:t> </a:t>
            </a:r>
            <a:r>
              <a:rPr lang="en-GB" dirty="0" err="1" smtClean="0"/>
              <a:t>glačalo</a:t>
            </a:r>
            <a:r>
              <a:rPr lang="en-GB" dirty="0" smtClean="0"/>
              <a:t>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...da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posvuda</a:t>
            </a:r>
            <a:r>
              <a:rPr lang="en-GB" dirty="0" smtClean="0"/>
              <a:t> </a:t>
            </a:r>
            <a:r>
              <a:rPr lang="en-GB" dirty="0" err="1" smtClean="0"/>
              <a:t>oko</a:t>
            </a:r>
            <a:r>
              <a:rPr lang="en-GB" dirty="0" smtClean="0"/>
              <a:t> vas </a:t>
            </a:r>
            <a:r>
              <a:rPr lang="en-GB" dirty="0" err="1" smtClean="0"/>
              <a:t>bakterije</a:t>
            </a:r>
            <a:r>
              <a:rPr lang="en-GB" dirty="0" smtClean="0"/>
              <a:t>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što</a:t>
            </a:r>
            <a:r>
              <a:rPr lang="en-GB" dirty="0" smtClean="0"/>
              <a:t> da se sad </a:t>
            </a:r>
            <a:r>
              <a:rPr lang="en-GB" dirty="0" err="1" smtClean="0"/>
              <a:t>bacite</a:t>
            </a:r>
            <a:r>
              <a:rPr lang="en-GB" dirty="0" smtClean="0"/>
              <a:t> pod </a:t>
            </a:r>
            <a:r>
              <a:rPr lang="en-GB" dirty="0" err="1" smtClean="0"/>
              <a:t>vlak</a:t>
            </a:r>
            <a:r>
              <a:rPr lang="en-GB" dirty="0" smtClean="0"/>
              <a:t>/</a:t>
            </a:r>
            <a:r>
              <a:rPr lang="en-GB" dirty="0" err="1" smtClean="0"/>
              <a:t>tramvaj</a:t>
            </a:r>
            <a:r>
              <a:rPr lang="en-GB" dirty="0" smtClean="0"/>
              <a:t>/auto/...?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što</a:t>
            </a:r>
            <a:r>
              <a:rPr lang="en-GB" dirty="0" smtClean="0"/>
              <a:t> da </a:t>
            </a:r>
            <a:r>
              <a:rPr lang="en-GB" dirty="0" err="1" smtClean="0"/>
              <a:t>počnete</a:t>
            </a:r>
            <a:r>
              <a:rPr lang="en-GB" dirty="0" smtClean="0"/>
              <a:t> </a:t>
            </a:r>
            <a:r>
              <a:rPr lang="en-GB" dirty="0" err="1" smtClean="0"/>
              <a:t>vrištati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ulici</a:t>
            </a:r>
            <a:r>
              <a:rPr lang="en-GB" dirty="0"/>
              <a:t>/u </a:t>
            </a:r>
            <a:r>
              <a:rPr lang="en-GB" dirty="0" err="1"/>
              <a:t>crkvi</a:t>
            </a:r>
            <a:r>
              <a:rPr lang="en-GB" dirty="0"/>
              <a:t>/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poslu</a:t>
            </a:r>
            <a:r>
              <a:rPr lang="en-GB" dirty="0" smtClean="0"/>
              <a:t>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...da </a:t>
            </a:r>
            <a:r>
              <a:rPr lang="en-GB" dirty="0" err="1" smtClean="0"/>
              <a:t>dodirujete</a:t>
            </a:r>
            <a:r>
              <a:rPr lang="en-GB" dirty="0" smtClean="0"/>
              <a:t> </a:t>
            </a:r>
            <a:r>
              <a:rPr lang="en-GB" dirty="0" err="1" smtClean="0"/>
              <a:t>nekoga</a:t>
            </a:r>
            <a:r>
              <a:rPr lang="en-GB" dirty="0" smtClean="0"/>
              <a:t> </a:t>
            </a:r>
            <a:r>
              <a:rPr lang="en-GB" dirty="0" err="1" smtClean="0"/>
              <a:t>protiv</a:t>
            </a:r>
            <a:r>
              <a:rPr lang="en-GB" dirty="0" smtClean="0"/>
              <a:t> </a:t>
            </a:r>
            <a:r>
              <a:rPr lang="en-GB" dirty="0" err="1" smtClean="0"/>
              <a:t>njegove</a:t>
            </a:r>
            <a:r>
              <a:rPr lang="en-GB" dirty="0" smtClean="0"/>
              <a:t> </a:t>
            </a:r>
            <a:r>
              <a:rPr lang="en-GB" dirty="0" err="1" smtClean="0"/>
              <a:t>volje</a:t>
            </a:r>
            <a:r>
              <a:rPr lang="en-GB" dirty="0" smtClean="0"/>
              <a:t>/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/>
              <a:t>neprimjeren</a:t>
            </a:r>
            <a:r>
              <a:rPr lang="en-GB" dirty="0"/>
              <a:t> </a:t>
            </a:r>
            <a:r>
              <a:rPr lang="en-GB" dirty="0" err="1" smtClean="0"/>
              <a:t>način</a:t>
            </a:r>
            <a:r>
              <a:rPr lang="en-GB" dirty="0" smtClean="0"/>
              <a:t>/...?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en-GB" dirty="0" smtClean="0"/>
              <a:t>...</a:t>
            </a:r>
            <a:r>
              <a:rPr lang="en-GB" dirty="0" err="1" smtClean="0"/>
              <a:t>što</a:t>
            </a:r>
            <a:r>
              <a:rPr lang="en-GB" dirty="0" smtClean="0"/>
              <a:t> da </a:t>
            </a:r>
            <a:r>
              <a:rPr lang="en-GB" dirty="0" err="1" smtClean="0"/>
              <a:t>ubodete</a:t>
            </a:r>
            <a:r>
              <a:rPr lang="en-GB" dirty="0" smtClean="0"/>
              <a:t> </a:t>
            </a:r>
            <a:r>
              <a:rPr lang="en-GB" dirty="0" err="1" smtClean="0"/>
              <a:t>nekoga</a:t>
            </a:r>
            <a:r>
              <a:rPr lang="en-GB" dirty="0" smtClean="0"/>
              <a:t> </a:t>
            </a:r>
            <a:r>
              <a:rPr lang="en-GB" dirty="0" err="1" smtClean="0"/>
              <a:t>nožem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0844416">
            <a:off x="674445" y="2136338"/>
            <a:ext cx="7390934" cy="25853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GB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ZAŠTO  NEMATE  OKP?</a:t>
            </a:r>
          </a:p>
          <a:p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5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“NORMALNOST” OKP-a</a:t>
            </a:r>
            <a:endParaRPr lang="hr-HR" sz="4000" b="1" dirty="0"/>
          </a:p>
        </p:txBody>
      </p:sp>
      <p:pic>
        <p:nvPicPr>
          <p:cNvPr id="2052" name="Picture 4" descr="https://d26w5t6q32tb9z.cloudfront.net/wp-content/uploads/2012/11/group-of-peop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7010400" cy="43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eamupforfamilies.com/wp-content/uploads/2013/02/iStock_000019224493Medium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514600"/>
            <a:ext cx="7467599" cy="47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655"/>
            <a:ext cx="8382000" cy="1752599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opsesije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relativno</a:t>
            </a:r>
            <a:r>
              <a:rPr lang="en-GB" dirty="0" smtClean="0"/>
              <a:t> </a:t>
            </a:r>
            <a:r>
              <a:rPr lang="en-GB" dirty="0" err="1" smtClean="0"/>
              <a:t>česte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pranje</a:t>
            </a:r>
            <a:r>
              <a:rPr lang="en-GB" sz="2400" dirty="0" smtClean="0"/>
              <a:t>, </a:t>
            </a:r>
            <a:r>
              <a:rPr lang="en-GB" sz="2400" dirty="0" err="1" smtClean="0"/>
              <a:t>čišćenje</a:t>
            </a:r>
            <a:r>
              <a:rPr lang="en-GB" sz="2400" dirty="0" smtClean="0"/>
              <a:t>, </a:t>
            </a:r>
            <a:r>
              <a:rPr lang="en-GB" sz="2400" dirty="0" err="1" smtClean="0"/>
              <a:t>provjeravanje</a:t>
            </a:r>
            <a:r>
              <a:rPr lang="en-GB" sz="2400" dirty="0" smtClean="0"/>
              <a:t>, </a:t>
            </a:r>
            <a:r>
              <a:rPr lang="en-GB" sz="2400" dirty="0" err="1" smtClean="0"/>
              <a:t>melodije</a:t>
            </a:r>
            <a:r>
              <a:rPr lang="en-GB" sz="2400" dirty="0" smtClean="0"/>
              <a:t> </a:t>
            </a:r>
            <a:r>
              <a:rPr lang="en-GB" sz="2400" dirty="0" err="1" smtClean="0"/>
              <a:t>itd</a:t>
            </a:r>
            <a:r>
              <a:rPr lang="en-GB" sz="2400" dirty="0" smtClean="0"/>
              <a:t>.)</a:t>
            </a:r>
          </a:p>
          <a:p>
            <a:endParaRPr lang="en-GB" sz="2000" dirty="0" smtClean="0"/>
          </a:p>
          <a:p>
            <a:r>
              <a:rPr lang="en-GB" dirty="0" smtClean="0"/>
              <a:t>80-90% </a:t>
            </a:r>
            <a:r>
              <a:rPr lang="en-GB" dirty="0" err="1" smtClean="0"/>
              <a:t>zdravih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izvještava</a:t>
            </a:r>
            <a:r>
              <a:rPr lang="en-GB" dirty="0" smtClean="0"/>
              <a:t> o </a:t>
            </a:r>
            <a:r>
              <a:rPr lang="en-GB" dirty="0" err="1" smtClean="0"/>
              <a:t>intruzivnim</a:t>
            </a:r>
            <a:r>
              <a:rPr lang="en-GB" dirty="0" smtClean="0"/>
              <a:t> </a:t>
            </a:r>
            <a:r>
              <a:rPr lang="en-GB" dirty="0" err="1" smtClean="0"/>
              <a:t>mislima</a:t>
            </a:r>
            <a:r>
              <a:rPr lang="en-GB" dirty="0" smtClean="0"/>
              <a:t> </a:t>
            </a:r>
            <a:r>
              <a:rPr lang="en-GB" dirty="0" err="1" smtClean="0"/>
              <a:t>sličnima</a:t>
            </a:r>
            <a:r>
              <a:rPr lang="en-GB" dirty="0" smtClean="0"/>
              <a:t> </a:t>
            </a:r>
            <a:r>
              <a:rPr lang="en-GB" dirty="0" err="1" smtClean="0"/>
              <a:t>opsesijama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samo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rjeđe</a:t>
            </a:r>
            <a:r>
              <a:rPr lang="en-GB" sz="2400" dirty="0" smtClean="0"/>
              <a:t>, </a:t>
            </a:r>
            <a:r>
              <a:rPr lang="en-GB" sz="2400" dirty="0" err="1" smtClean="0"/>
              <a:t>manje</a:t>
            </a:r>
            <a:r>
              <a:rPr lang="en-GB" sz="2400" dirty="0" smtClean="0"/>
              <a:t> </a:t>
            </a:r>
            <a:r>
              <a:rPr lang="en-GB" sz="2400" dirty="0" err="1" smtClean="0"/>
              <a:t>intenzivne</a:t>
            </a:r>
            <a:r>
              <a:rPr lang="en-GB" sz="2400" dirty="0" smtClean="0"/>
              <a:t>, ne </a:t>
            </a:r>
            <a:r>
              <a:rPr lang="en-GB" sz="2400" dirty="0" err="1" smtClean="0"/>
              <a:t>toliko</a:t>
            </a:r>
            <a:r>
              <a:rPr lang="en-GB" sz="2400" dirty="0" smtClean="0"/>
              <a:t> </a:t>
            </a:r>
            <a:r>
              <a:rPr lang="en-GB" sz="2400" dirty="0" err="1" smtClean="0"/>
              <a:t>živopisne</a:t>
            </a:r>
            <a:r>
              <a:rPr lang="en-GB" sz="2400" dirty="0" smtClean="0"/>
              <a:t>, </a:t>
            </a:r>
            <a:r>
              <a:rPr lang="en-GB" sz="2400" dirty="0" err="1" smtClean="0"/>
              <a:t>manje</a:t>
            </a:r>
            <a:r>
              <a:rPr lang="en-GB" sz="2400" dirty="0" smtClean="0"/>
              <a:t>     </a:t>
            </a:r>
            <a:r>
              <a:rPr lang="en-GB" sz="2400" dirty="0" err="1" smtClean="0"/>
              <a:t>uznemirujuće</a:t>
            </a:r>
            <a:r>
              <a:rPr lang="en-GB" sz="2400" dirty="0"/>
              <a:t>)</a:t>
            </a:r>
            <a:endParaRPr lang="en-GB" sz="2400" dirty="0" smtClean="0"/>
          </a:p>
        </p:txBody>
      </p:sp>
      <p:pic>
        <p:nvPicPr>
          <p:cNvPr id="2054" name="Picture 6" descr="http://netpets.org/wp-content/uploads/2014/09/net-pe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16787"/>
            <a:ext cx="2895600" cy="13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33400" y="3122676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loud Callout 7"/>
          <p:cNvSpPr/>
          <p:nvPr/>
        </p:nvSpPr>
        <p:spPr>
          <a:xfrm>
            <a:off x="2057400" y="3429000"/>
            <a:ext cx="457200" cy="306324"/>
          </a:xfrm>
          <a:prstGeom prst="cloudCallout">
            <a:avLst>
              <a:gd name="adj1" fmla="val 3858"/>
              <a:gd name="adj2" fmla="val 1546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Cloud Callout 8"/>
          <p:cNvSpPr/>
          <p:nvPr/>
        </p:nvSpPr>
        <p:spPr>
          <a:xfrm>
            <a:off x="5029200" y="35814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Cloud Callout 9"/>
          <p:cNvSpPr/>
          <p:nvPr/>
        </p:nvSpPr>
        <p:spPr>
          <a:xfrm>
            <a:off x="8229600" y="2971800"/>
            <a:ext cx="457200" cy="304038"/>
          </a:xfrm>
          <a:prstGeom prst="cloudCallout">
            <a:avLst>
              <a:gd name="adj1" fmla="val 3117"/>
              <a:gd name="adj2" fmla="val 980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Cloud Callout 10"/>
          <p:cNvSpPr/>
          <p:nvPr/>
        </p:nvSpPr>
        <p:spPr>
          <a:xfrm>
            <a:off x="8229600" y="5410200"/>
            <a:ext cx="609600" cy="431143"/>
          </a:xfrm>
          <a:prstGeom prst="cloudCallout">
            <a:avLst>
              <a:gd name="adj1" fmla="val 16989"/>
              <a:gd name="adj2" fmla="val 607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Cloud Callout 11"/>
          <p:cNvSpPr/>
          <p:nvPr/>
        </p:nvSpPr>
        <p:spPr>
          <a:xfrm>
            <a:off x="7086600" y="56388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Cloud Callout 13"/>
          <p:cNvSpPr/>
          <p:nvPr/>
        </p:nvSpPr>
        <p:spPr>
          <a:xfrm>
            <a:off x="1295400" y="3581400"/>
            <a:ext cx="609600" cy="342251"/>
          </a:xfrm>
          <a:prstGeom prst="cloudCallout">
            <a:avLst>
              <a:gd name="adj1" fmla="val 63117"/>
              <a:gd name="adj2" fmla="val 939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Cloud Callout 14"/>
          <p:cNvSpPr/>
          <p:nvPr/>
        </p:nvSpPr>
        <p:spPr>
          <a:xfrm>
            <a:off x="2906888" y="3429000"/>
            <a:ext cx="4572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Cloud Callout 15"/>
          <p:cNvSpPr/>
          <p:nvPr/>
        </p:nvSpPr>
        <p:spPr>
          <a:xfrm>
            <a:off x="6110111" y="3582162"/>
            <a:ext cx="609600" cy="449495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Cloud Callout 16"/>
          <p:cNvSpPr/>
          <p:nvPr/>
        </p:nvSpPr>
        <p:spPr>
          <a:xfrm>
            <a:off x="6200422" y="2968752"/>
            <a:ext cx="428978" cy="306324"/>
          </a:xfrm>
          <a:prstGeom prst="cloudCallout">
            <a:avLst>
              <a:gd name="adj1" fmla="val 16821"/>
              <a:gd name="adj2" fmla="val 7724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Cloud Callout 17"/>
          <p:cNvSpPr/>
          <p:nvPr/>
        </p:nvSpPr>
        <p:spPr>
          <a:xfrm>
            <a:off x="3355621" y="3427476"/>
            <a:ext cx="304800" cy="30784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Cloud Callout 18"/>
          <p:cNvSpPr/>
          <p:nvPr/>
        </p:nvSpPr>
        <p:spPr>
          <a:xfrm>
            <a:off x="959556" y="3427476"/>
            <a:ext cx="609600" cy="379433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Cloud Callout 19"/>
          <p:cNvSpPr/>
          <p:nvPr/>
        </p:nvSpPr>
        <p:spPr>
          <a:xfrm>
            <a:off x="3660421" y="2945412"/>
            <a:ext cx="609600" cy="330426"/>
          </a:xfrm>
          <a:prstGeom prst="cloudCallout">
            <a:avLst>
              <a:gd name="adj1" fmla="val 40895"/>
              <a:gd name="adj2" fmla="val 1411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Cloud Callout 20"/>
          <p:cNvSpPr/>
          <p:nvPr/>
        </p:nvSpPr>
        <p:spPr>
          <a:xfrm>
            <a:off x="7701843" y="2953117"/>
            <a:ext cx="457201" cy="321959"/>
          </a:xfrm>
          <a:prstGeom prst="cloudCallout">
            <a:avLst>
              <a:gd name="adj1" fmla="val 14969"/>
              <a:gd name="adj2" fmla="val 1546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Cloud Callout 21"/>
          <p:cNvSpPr/>
          <p:nvPr/>
        </p:nvSpPr>
        <p:spPr>
          <a:xfrm>
            <a:off x="7543800" y="5029200"/>
            <a:ext cx="609600" cy="487587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Cloud Callout 22"/>
          <p:cNvSpPr/>
          <p:nvPr/>
        </p:nvSpPr>
        <p:spPr>
          <a:xfrm>
            <a:off x="3651954" y="3579876"/>
            <a:ext cx="386646" cy="343775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Cloud Callout 23"/>
          <p:cNvSpPr/>
          <p:nvPr/>
        </p:nvSpPr>
        <p:spPr>
          <a:xfrm>
            <a:off x="6762044" y="4966669"/>
            <a:ext cx="609600" cy="55011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Cloud Callout 24"/>
          <p:cNvSpPr/>
          <p:nvPr/>
        </p:nvSpPr>
        <p:spPr>
          <a:xfrm>
            <a:off x="4876800" y="2970657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Cloud Callout 25"/>
          <p:cNvSpPr/>
          <p:nvPr/>
        </p:nvSpPr>
        <p:spPr>
          <a:xfrm>
            <a:off x="1569156" y="3217990"/>
            <a:ext cx="609600" cy="364171"/>
          </a:xfrm>
          <a:prstGeom prst="cloudCallout">
            <a:avLst>
              <a:gd name="adj1" fmla="val 20525"/>
              <a:gd name="adj2" fmla="val 1476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Cloud Callout 26"/>
          <p:cNvSpPr/>
          <p:nvPr/>
        </p:nvSpPr>
        <p:spPr>
          <a:xfrm>
            <a:off x="2286000" y="3125116"/>
            <a:ext cx="609600" cy="492075"/>
          </a:xfrm>
          <a:prstGeom prst="cloudCallout">
            <a:avLst>
              <a:gd name="adj1" fmla="val 31636"/>
              <a:gd name="adj2" fmla="val 19148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Cloud Callout 27"/>
          <p:cNvSpPr/>
          <p:nvPr/>
        </p:nvSpPr>
        <p:spPr>
          <a:xfrm>
            <a:off x="2362200" y="3653747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Cloud Callout 28"/>
          <p:cNvSpPr/>
          <p:nvPr/>
        </p:nvSpPr>
        <p:spPr>
          <a:xfrm>
            <a:off x="4306710" y="3733800"/>
            <a:ext cx="609600" cy="306324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Cloud Callout 29"/>
          <p:cNvSpPr/>
          <p:nvPr/>
        </p:nvSpPr>
        <p:spPr>
          <a:xfrm>
            <a:off x="6934200" y="2968752"/>
            <a:ext cx="609600" cy="462688"/>
          </a:xfrm>
          <a:prstGeom prst="cloudCallout">
            <a:avLst>
              <a:gd name="adj1" fmla="val -22068"/>
              <a:gd name="adj2" fmla="val 11040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OPSESIVNE MISLI SU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 err="1" smtClean="0"/>
              <a:t>Pretjerano</a:t>
            </a:r>
            <a:r>
              <a:rPr lang="en-US" sz="2800" dirty="0" smtClean="0"/>
              <a:t> </a:t>
            </a:r>
            <a:r>
              <a:rPr lang="en-US" sz="2800" dirty="0" err="1" smtClean="0"/>
              <a:t>važne</a:t>
            </a:r>
            <a:r>
              <a:rPr lang="en-US" sz="2800" dirty="0" smtClean="0"/>
              <a:t> </a:t>
            </a:r>
            <a:r>
              <a:rPr lang="en-US" sz="2400" dirty="0" smtClean="0"/>
              <a:t>(“</a:t>
            </a:r>
            <a:r>
              <a:rPr lang="en-US" sz="2400" dirty="0" err="1" smtClean="0"/>
              <a:t>ako</a:t>
            </a:r>
            <a:r>
              <a:rPr lang="en-US" sz="2400" dirty="0" smtClean="0"/>
              <a:t> o tome </a:t>
            </a:r>
            <a:r>
              <a:rPr lang="en-US" sz="2400" dirty="0" err="1" smtClean="0"/>
              <a:t>mislim</a:t>
            </a:r>
            <a:r>
              <a:rPr lang="en-US" sz="2400" dirty="0" smtClean="0"/>
              <a:t>, </a:t>
            </a:r>
            <a:r>
              <a:rPr lang="en-US" sz="2400" dirty="0" err="1" smtClean="0"/>
              <a:t>znači</a:t>
            </a:r>
            <a:r>
              <a:rPr lang="en-US" sz="2400" dirty="0" smtClean="0"/>
              <a:t> da je </a:t>
            </a:r>
            <a:r>
              <a:rPr lang="en-US" sz="2400" dirty="0" err="1" smtClean="0"/>
              <a:t>važno</a:t>
            </a:r>
            <a:r>
              <a:rPr lang="en-US" sz="2400" dirty="0" smtClean="0"/>
              <a:t>”)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 err="1" smtClean="0"/>
              <a:t>Jako</a:t>
            </a:r>
            <a:r>
              <a:rPr lang="en-US" sz="2800" dirty="0" smtClean="0"/>
              <a:t> </a:t>
            </a:r>
            <a:r>
              <a:rPr lang="en-US" sz="2800" dirty="0" err="1" smtClean="0"/>
              <a:t>prijeteće</a:t>
            </a:r>
            <a:r>
              <a:rPr lang="en-US" sz="2800" dirty="0" smtClean="0"/>
              <a:t> </a:t>
            </a:r>
            <a:r>
              <a:rPr lang="en-US" sz="2400" dirty="0" smtClean="0"/>
              <a:t>(“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mislim</a:t>
            </a:r>
            <a:r>
              <a:rPr lang="en-US" sz="2400" dirty="0" smtClean="0"/>
              <a:t>, </a:t>
            </a:r>
            <a:r>
              <a:rPr lang="en-US" sz="2400" dirty="0" err="1" smtClean="0"/>
              <a:t>nešto</a:t>
            </a:r>
            <a:r>
              <a:rPr lang="en-US" sz="2400" dirty="0" smtClean="0"/>
              <a:t> </a:t>
            </a:r>
            <a:r>
              <a:rPr lang="en-US" sz="2400" dirty="0" err="1" smtClean="0"/>
              <a:t>strašno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se </a:t>
            </a:r>
            <a:r>
              <a:rPr lang="en-US" sz="2400" dirty="0" err="1" smtClean="0"/>
              <a:t>dogoditi</a:t>
            </a:r>
            <a:r>
              <a:rPr lang="en-US" sz="2400" dirty="0" smtClean="0"/>
              <a:t>”)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 err="1" smtClean="0"/>
              <a:t>Zahtijevaju</a:t>
            </a:r>
            <a:r>
              <a:rPr lang="en-US" sz="2800" dirty="0" smtClean="0"/>
              <a:t> </a:t>
            </a:r>
            <a:r>
              <a:rPr lang="en-US" sz="2800" dirty="0" err="1" smtClean="0"/>
              <a:t>potpunu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kontrolu</a:t>
            </a:r>
            <a:r>
              <a:rPr lang="en-US" sz="2800" dirty="0" smtClean="0"/>
              <a:t> </a:t>
            </a:r>
            <a:r>
              <a:rPr lang="en-US" sz="2400" dirty="0" smtClean="0"/>
              <a:t>(“</a:t>
            </a:r>
            <a:r>
              <a:rPr lang="en-US" sz="2400" dirty="0" err="1" smtClean="0"/>
              <a:t>moram</a:t>
            </a:r>
            <a:r>
              <a:rPr lang="en-US" sz="2400" dirty="0" smtClean="0"/>
              <a:t> </a:t>
            </a:r>
            <a:r>
              <a:rPr lang="en-US" sz="2400" dirty="0" err="1" smtClean="0"/>
              <a:t>prestati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misliti</a:t>
            </a:r>
            <a:r>
              <a:rPr lang="en-US" sz="2400" dirty="0" smtClean="0"/>
              <a:t>”)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 err="1" smtClean="0"/>
              <a:t>Traže</a:t>
            </a:r>
            <a:r>
              <a:rPr lang="en-US" sz="2800" dirty="0" smtClean="0"/>
              <a:t> </a:t>
            </a:r>
            <a:r>
              <a:rPr lang="en-US" sz="2800" dirty="0" err="1" smtClean="0"/>
              <a:t>visoku</a:t>
            </a:r>
            <a:r>
              <a:rPr lang="en-US" sz="2800" dirty="0" smtClean="0"/>
              <a:t> </a:t>
            </a:r>
            <a:r>
              <a:rPr lang="en-US" sz="2800" dirty="0" err="1" smtClean="0"/>
              <a:t>razinu</a:t>
            </a:r>
            <a:r>
              <a:rPr lang="en-US" sz="2800" dirty="0" smtClean="0"/>
              <a:t> </a:t>
            </a:r>
            <a:r>
              <a:rPr lang="en-US" sz="2800" dirty="0" err="1" smtClean="0"/>
              <a:t>sigurnosti</a:t>
            </a:r>
            <a:r>
              <a:rPr lang="en-US" sz="2800" dirty="0" smtClean="0"/>
              <a:t> </a:t>
            </a:r>
            <a:r>
              <a:rPr lang="en-US" sz="2400" dirty="0" smtClean="0"/>
              <a:t>(“</a:t>
            </a:r>
            <a:r>
              <a:rPr lang="en-US" sz="2400" dirty="0" err="1" smtClean="0"/>
              <a:t>moram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sigurna</a:t>
            </a:r>
            <a:r>
              <a:rPr lang="en-US" sz="2400" dirty="0" smtClean="0"/>
              <a:t> da se </a:t>
            </a:r>
            <a:r>
              <a:rPr lang="en-US" sz="2400" dirty="0" err="1" smtClean="0"/>
              <a:t>ništa</a:t>
            </a:r>
            <a:r>
              <a:rPr lang="en-US" sz="2400" dirty="0" smtClean="0"/>
              <a:t> </a:t>
            </a:r>
            <a:r>
              <a:rPr lang="en-US" sz="2400" dirty="0" err="1" smtClean="0"/>
              <a:t>loše</a:t>
            </a:r>
            <a:r>
              <a:rPr lang="en-US" sz="2400" dirty="0" smtClean="0"/>
              <a:t> </a:t>
            </a:r>
            <a:r>
              <a:rPr lang="en-US" sz="2400" dirty="0" err="1" smtClean="0"/>
              <a:t>neće</a:t>
            </a:r>
            <a:r>
              <a:rPr lang="en-US" sz="2400" dirty="0" smtClean="0"/>
              <a:t> </a:t>
            </a:r>
            <a:r>
              <a:rPr lang="en-US" sz="2400" dirty="0" err="1" smtClean="0"/>
              <a:t>dogoditi</a:t>
            </a:r>
            <a:r>
              <a:rPr lang="en-US" sz="2400" dirty="0" smtClean="0"/>
              <a:t>”)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 err="1" smtClean="0"/>
              <a:t>Povezane</a:t>
            </a:r>
            <a:r>
              <a:rPr lang="en-US" sz="2800" dirty="0" smtClean="0"/>
              <a:t> s </a:t>
            </a:r>
            <a:r>
              <a:rPr lang="en-US" sz="2800" dirty="0" err="1" smtClean="0"/>
              <a:t>idealnim</a:t>
            </a:r>
            <a:r>
              <a:rPr lang="en-US" sz="2800" dirty="0" smtClean="0"/>
              <a:t> </a:t>
            </a:r>
            <a:r>
              <a:rPr lang="en-US" sz="2400" dirty="0" smtClean="0"/>
              <a:t>(“ne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prestati</a:t>
            </a:r>
            <a:r>
              <a:rPr lang="en-US" sz="2400" dirty="0" smtClean="0"/>
              <a:t> </a:t>
            </a:r>
            <a:r>
              <a:rPr lang="en-US" sz="2400" dirty="0" err="1" smtClean="0"/>
              <a:t>misliti</a:t>
            </a:r>
            <a:r>
              <a:rPr lang="en-US" sz="2400" dirty="0" smtClean="0"/>
              <a:t> </a:t>
            </a:r>
            <a:r>
              <a:rPr lang="en-US" sz="2400" dirty="0" err="1" smtClean="0"/>
              <a:t>dok</a:t>
            </a:r>
            <a:r>
              <a:rPr lang="en-US" sz="2400" dirty="0" smtClean="0"/>
              <a:t> to ne </a:t>
            </a:r>
            <a:r>
              <a:rPr lang="en-US" sz="2400" dirty="0" err="1" smtClean="0"/>
              <a:t>napravim</a:t>
            </a:r>
            <a:r>
              <a:rPr lang="en-US" sz="2400" dirty="0" smtClean="0"/>
              <a:t> </a:t>
            </a:r>
            <a:r>
              <a:rPr lang="en-US" sz="2400" dirty="0" err="1" smtClean="0"/>
              <a:t>savršeno</a:t>
            </a:r>
            <a:r>
              <a:rPr lang="en-US" sz="2400" dirty="0" smtClean="0"/>
              <a:t>”)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 err="1" smtClean="0"/>
              <a:t>Često</a:t>
            </a:r>
            <a:r>
              <a:rPr lang="en-US" sz="2800" dirty="0" smtClean="0"/>
              <a:t> </a:t>
            </a:r>
            <a:r>
              <a:rPr lang="en-US" sz="2800" dirty="0" err="1" smtClean="0"/>
              <a:t>protivne</a:t>
            </a:r>
            <a:r>
              <a:rPr lang="en-US" sz="2800" dirty="0" smtClean="0"/>
              <a:t> </a:t>
            </a:r>
            <a:r>
              <a:rPr lang="en-US" sz="2800" dirty="0" err="1" smtClean="0"/>
              <a:t>osobnim</a:t>
            </a:r>
            <a:r>
              <a:rPr lang="en-US" sz="2800" dirty="0" smtClean="0"/>
              <a:t> </a:t>
            </a:r>
            <a:r>
              <a:rPr lang="en-US" sz="2800" dirty="0" err="1" smtClean="0"/>
              <a:t>vjerovanjima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vrijednostima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22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OBJAŠNJENJA OKP-a (1)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648200" cy="48768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biološki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čimbenici</a:t>
            </a:r>
            <a:endParaRPr lang="en-GB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err="1" smtClean="0"/>
              <a:t>genetika</a:t>
            </a:r>
            <a:r>
              <a:rPr lang="en-GB" dirty="0" smtClean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češći</a:t>
            </a:r>
            <a:r>
              <a:rPr lang="en-GB" sz="2400" dirty="0" smtClean="0"/>
              <a:t> </a:t>
            </a:r>
            <a:r>
              <a:rPr lang="en-GB" sz="2400" dirty="0" err="1" smtClean="0"/>
              <a:t>kod</a:t>
            </a:r>
            <a:r>
              <a:rPr lang="en-GB" sz="2400" dirty="0" smtClean="0"/>
              <a:t> </a:t>
            </a:r>
            <a:r>
              <a:rPr lang="en-GB" sz="2400" dirty="0" err="1" smtClean="0"/>
              <a:t>rođaka</a:t>
            </a:r>
            <a:r>
              <a:rPr lang="en-GB" sz="2400" dirty="0" smtClean="0"/>
              <a:t> u </a:t>
            </a:r>
            <a:r>
              <a:rPr lang="en-GB" sz="2400" dirty="0" err="1" smtClean="0"/>
              <a:t>prvom</a:t>
            </a:r>
            <a:r>
              <a:rPr lang="en-GB" sz="2400" dirty="0" smtClean="0"/>
              <a:t> </a:t>
            </a:r>
            <a:r>
              <a:rPr lang="en-GB" sz="2400" dirty="0" err="1" smtClean="0"/>
              <a:t>koljenu</a:t>
            </a:r>
            <a:r>
              <a:rPr lang="en-GB" sz="2400" dirty="0" smtClean="0"/>
              <a:t>)</a:t>
            </a:r>
          </a:p>
          <a:p>
            <a:pPr lvl="1"/>
            <a:r>
              <a:rPr lang="en-GB" dirty="0" err="1" smtClean="0"/>
              <a:t>disfunkcija</a:t>
            </a:r>
            <a:r>
              <a:rPr lang="en-GB" dirty="0" smtClean="0"/>
              <a:t> </a:t>
            </a:r>
            <a:r>
              <a:rPr lang="en-GB" dirty="0" err="1" smtClean="0"/>
              <a:t>orbitofrontalnog</a:t>
            </a:r>
            <a:r>
              <a:rPr lang="en-GB" dirty="0" smtClean="0"/>
              <a:t> </a:t>
            </a:r>
            <a:r>
              <a:rPr lang="en-GB" dirty="0" err="1" smtClean="0"/>
              <a:t>korteksa</a:t>
            </a:r>
            <a:r>
              <a:rPr lang="en-GB" dirty="0" smtClean="0"/>
              <a:t>, </a:t>
            </a:r>
            <a:r>
              <a:rPr lang="en-GB" dirty="0" err="1" smtClean="0"/>
              <a:t>korteksa</a:t>
            </a:r>
            <a:r>
              <a:rPr lang="en-GB" dirty="0" smtClean="0"/>
              <a:t> </a:t>
            </a:r>
            <a:r>
              <a:rPr lang="en-GB" dirty="0" err="1" smtClean="0"/>
              <a:t>prednjeg</a:t>
            </a:r>
            <a:r>
              <a:rPr lang="en-GB" dirty="0" smtClean="0"/>
              <a:t> </a:t>
            </a:r>
            <a:r>
              <a:rPr lang="en-GB" dirty="0" err="1" smtClean="0"/>
              <a:t>cinguluma</a:t>
            </a:r>
            <a:r>
              <a:rPr lang="en-GB" dirty="0" smtClean="0"/>
              <a:t>, </a:t>
            </a:r>
            <a:r>
              <a:rPr lang="en-GB" dirty="0" err="1" smtClean="0"/>
              <a:t>strijatuma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evolucijska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objašnjenja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err="1" smtClean="0"/>
              <a:t>osjetljivost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određene</a:t>
            </a:r>
            <a:r>
              <a:rPr lang="en-GB" dirty="0" smtClean="0"/>
              <a:t> </a:t>
            </a:r>
            <a:r>
              <a:rPr lang="en-GB" dirty="0" err="1" smtClean="0"/>
              <a:t>podražaje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stanja</a:t>
            </a:r>
            <a:r>
              <a:rPr lang="en-GB" dirty="0" smtClean="0"/>
              <a:t> u </a:t>
            </a:r>
            <a:r>
              <a:rPr lang="en-GB" dirty="0" err="1" smtClean="0"/>
              <a:t>našoj</a:t>
            </a:r>
            <a:r>
              <a:rPr lang="en-GB" dirty="0" smtClean="0"/>
              <a:t> </a:t>
            </a:r>
            <a:r>
              <a:rPr lang="en-GB" dirty="0" err="1" smtClean="0"/>
              <a:t>evolucijskoj</a:t>
            </a:r>
            <a:r>
              <a:rPr lang="en-GB" dirty="0" smtClean="0"/>
              <a:t> </a:t>
            </a:r>
            <a:r>
              <a:rPr lang="en-GB" dirty="0" err="1" smtClean="0"/>
              <a:t>povijesti</a:t>
            </a:r>
            <a:r>
              <a:rPr lang="en-GB" dirty="0" smtClean="0"/>
              <a:t> </a:t>
            </a:r>
            <a:r>
              <a:rPr lang="en-GB" dirty="0" err="1" smtClean="0"/>
              <a:t>bila</a:t>
            </a:r>
            <a:r>
              <a:rPr lang="en-GB" dirty="0" smtClean="0"/>
              <a:t> je </a:t>
            </a:r>
            <a:r>
              <a:rPr lang="en-GB" dirty="0" err="1" smtClean="0"/>
              <a:t>korisna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preživljavanje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produžetak</a:t>
            </a:r>
            <a:r>
              <a:rPr lang="en-GB" dirty="0" smtClean="0"/>
              <a:t> </a:t>
            </a:r>
            <a:r>
              <a:rPr lang="en-GB" dirty="0" err="1" smtClean="0"/>
              <a:t>vrste</a:t>
            </a:r>
            <a:endParaRPr lang="en-GB" dirty="0" smtClean="0"/>
          </a:p>
        </p:txBody>
      </p:sp>
      <p:pic>
        <p:nvPicPr>
          <p:cNvPr id="4" name="Picture 2" descr="https://baptisthealth.net/en/health-services/gamma-knife/PublishingImages/OCD-Correc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79" y="2438400"/>
            <a:ext cx="4007721" cy="29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OBJAŠNJENJA OKP-a </a:t>
            </a:r>
            <a:r>
              <a:rPr lang="en-GB" sz="4000" b="1" dirty="0" smtClean="0"/>
              <a:t>(2)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5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Bihevioralne</a:t>
            </a:r>
            <a:r>
              <a:rPr lang="en-GB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5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teorije</a:t>
            </a:r>
            <a:endParaRPr lang="en-GB" sz="35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hr-HR" altLang="en-US" dirty="0" smtClean="0"/>
              <a:t>uparivanje </a:t>
            </a:r>
            <a:r>
              <a:rPr lang="hr-HR" altLang="en-US" dirty="0"/>
              <a:t>prisilnih misli i osjećaja anksioznosti </a:t>
            </a:r>
            <a:r>
              <a:rPr lang="hr-HR" altLang="en-US" dirty="0" smtClean="0"/>
              <a:t>– misao </a:t>
            </a:r>
            <a:r>
              <a:rPr lang="hr-HR" altLang="en-US" dirty="0"/>
              <a:t>postaje okidač za </a:t>
            </a:r>
            <a:r>
              <a:rPr lang="hr-HR" altLang="en-US" dirty="0" smtClean="0"/>
              <a:t>anksioznost</a:t>
            </a:r>
            <a:r>
              <a:rPr lang="en-GB" altLang="en-US" dirty="0" smtClean="0"/>
              <a:t> (</a:t>
            </a:r>
            <a:r>
              <a:rPr lang="en-GB" altLang="en-US" dirty="0" err="1" smtClean="0"/>
              <a:t>klasično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uvjetovanje</a:t>
            </a:r>
            <a:r>
              <a:rPr lang="en-GB" altLang="en-US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err="1" smtClean="0"/>
              <a:t>strategije</a:t>
            </a:r>
            <a:r>
              <a:rPr lang="en-GB" dirty="0" smtClean="0"/>
              <a:t>: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GB" sz="2600" dirty="0" err="1" smtClean="0"/>
              <a:t>supresija</a:t>
            </a:r>
            <a:r>
              <a:rPr lang="en-GB" sz="2600" dirty="0" smtClean="0"/>
              <a:t> </a:t>
            </a:r>
            <a:r>
              <a:rPr lang="en-GB" sz="2600" dirty="0" err="1" smtClean="0"/>
              <a:t>misli</a:t>
            </a:r>
            <a:endParaRPr lang="en-GB" sz="2600" dirty="0" smtClean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GB" altLang="en-US" sz="2600" dirty="0" err="1" smtClean="0"/>
              <a:t>neutralizacija</a:t>
            </a:r>
            <a:endParaRPr lang="en-GB" altLang="en-US" sz="2600" dirty="0" smtClean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GB" altLang="en-US" sz="2600" dirty="0" err="1" smtClean="0"/>
              <a:t>izbjegavanje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situacija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koje</a:t>
            </a:r>
            <a:r>
              <a:rPr lang="en-GB" altLang="en-US" sz="2600" dirty="0" smtClean="0"/>
              <a:t> bi </a:t>
            </a:r>
            <a:r>
              <a:rPr lang="en-GB" altLang="en-US" sz="2600" dirty="0" err="1" smtClean="0"/>
              <a:t>mogle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izazvati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opsesivne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misli</a:t>
            </a:r>
            <a:endParaRPr lang="en-GB" altLang="en-US" sz="2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altLang="en-US" dirty="0" err="1" smtClean="0"/>
              <a:t>ove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strategije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dovode</a:t>
            </a:r>
            <a:r>
              <a:rPr lang="en-GB" altLang="en-US" dirty="0" smtClean="0"/>
              <a:t> do </a:t>
            </a:r>
            <a:r>
              <a:rPr lang="en-GB" altLang="en-US" dirty="0" err="1" smtClean="0"/>
              <a:t>privremenog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olakšanja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tj</a:t>
            </a:r>
            <a:r>
              <a:rPr lang="en-GB" altLang="en-US" dirty="0" smtClean="0"/>
              <a:t>. </a:t>
            </a:r>
            <a:r>
              <a:rPr lang="en-GB" altLang="en-US" dirty="0" err="1" smtClean="0"/>
              <a:t>pozitivno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potkrepljene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što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održava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poremećaj</a:t>
            </a:r>
            <a:r>
              <a:rPr lang="en-GB" altLang="en-US" dirty="0" smtClean="0"/>
              <a:t> (o</a:t>
            </a:r>
            <a:r>
              <a:rPr lang="hr-HR" altLang="en-US" dirty="0" smtClean="0"/>
              <a:t>perantno uvjetovanje</a:t>
            </a:r>
            <a:r>
              <a:rPr lang="en-GB" altLang="en-US" dirty="0" smtClean="0"/>
              <a:t>)</a:t>
            </a:r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41468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1786</Words>
  <Application>Microsoft Office PowerPoint</Application>
  <PresentationFormat>On-screen Show (4:3)</PresentationFormat>
  <Paragraphs>257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Microsoft Excel Chart</vt:lpstr>
      <vt:lpstr>PowerPoint Presentation</vt:lpstr>
      <vt:lpstr>PowerPoint Presentation</vt:lpstr>
      <vt:lpstr>NAJČEŠĆI SADRŽAJ OPSESIJA I KOMPULZIJA</vt:lpstr>
      <vt:lpstr>KOLIKA JE UČESTALOST OKP-a?</vt:lpstr>
      <vt:lpstr>Jeste li nekada pomislili... </vt:lpstr>
      <vt:lpstr>“NORMALNOST” OKP-a</vt:lpstr>
      <vt:lpstr>OPSESIVNE MISLI SU</vt:lpstr>
      <vt:lpstr>OBJAŠNJENJA OKP-a (1)</vt:lpstr>
      <vt:lpstr>OBJAŠNJENJA OKP-a (2)</vt:lpstr>
      <vt:lpstr>OBJAŠNJENJA OKP-a (3)</vt:lpstr>
      <vt:lpstr>Bihevioralno-kognitivni model začaranog kruga opsesija</vt:lpstr>
      <vt:lpstr>TIPIČNE KOGNITIVNE POGREŠKE</vt:lpstr>
      <vt:lpstr>PROCJENA OKP-a</vt:lpstr>
      <vt:lpstr>POTEŠKOĆE U PROCJENI</vt:lpstr>
      <vt:lpstr>PowerPoint Presentation</vt:lpstr>
      <vt:lpstr>JE LI KBT DOVOLJNO UČINKOVITA?</vt:lpstr>
      <vt:lpstr>JE LI KBT DOVOLJNO UČINKOVITA?</vt:lpstr>
      <vt:lpstr>BIHEVIORALNE TEHNIKE</vt:lpstr>
      <vt:lpstr>Izlaganje i prevencija odgovora</vt:lpstr>
      <vt:lpstr>PowerPoint Presentation</vt:lpstr>
      <vt:lpstr>Trening relaksacije</vt:lpstr>
      <vt:lpstr>Kognitivne tehnike (1)</vt:lpstr>
      <vt:lpstr>Kognitivne tehnike (2)</vt:lpstr>
      <vt:lpstr>Kognitivne tehnike (3)</vt:lpstr>
      <vt:lpstr>Kognitivne tehnike (4)</vt:lpstr>
      <vt:lpstr>Kognitivne tehnike (5)</vt:lpstr>
      <vt:lpstr>Prevencija povrata simptoma</vt:lpstr>
      <vt:lpstr>OGRANIČENJA KBT-a ZA OKP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Bihevioralno-kognitivni tretman opsesivno-kompulzivnog poremećaja</dc:title>
  <dc:creator>Draganin laptop</dc:creator>
  <cp:lastModifiedBy>Ivanka home</cp:lastModifiedBy>
  <cp:revision>192</cp:revision>
  <cp:lastPrinted>2015-03-06T17:33:22Z</cp:lastPrinted>
  <dcterms:created xsi:type="dcterms:W3CDTF">2006-08-16T00:00:00Z</dcterms:created>
  <dcterms:modified xsi:type="dcterms:W3CDTF">2016-05-06T07:23:48Z</dcterms:modified>
</cp:coreProperties>
</file>