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0" r:id="rId8"/>
    <p:sldId id="263" r:id="rId9"/>
    <p:sldId id="28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8" r:id="rId30"/>
    <p:sldId id="284" r:id="rId31"/>
    <p:sldId id="285" r:id="rId32"/>
    <p:sldId id="286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8C5EE1-7515-4423-AA09-C865050BFEC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C280E5-D047-4733-AED0-1F2685ED9C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EE1-7515-4423-AA09-C865050BFEC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0E5-D047-4733-AED0-1F2685ED9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EE1-7515-4423-AA09-C865050BFEC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C280E5-D047-4733-AED0-1F2685ED9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EE1-7515-4423-AA09-C865050BFEC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0E5-D047-4733-AED0-1F2685ED9C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8C5EE1-7515-4423-AA09-C865050BFEC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C280E5-D047-4733-AED0-1F2685ED9C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EE1-7515-4423-AA09-C865050BFEC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0E5-D047-4733-AED0-1F2685ED9C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EE1-7515-4423-AA09-C865050BFEC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0E5-D047-4733-AED0-1F2685ED9C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EE1-7515-4423-AA09-C865050BFEC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0E5-D047-4733-AED0-1F2685ED9C6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EE1-7515-4423-AA09-C865050BFEC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0E5-D047-4733-AED0-1F2685ED9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EE1-7515-4423-AA09-C865050BFEC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C280E5-D047-4733-AED0-1F2685ED9C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EE1-7515-4423-AA09-C865050BFEC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0E5-D047-4733-AED0-1F2685ED9C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68C5EE1-7515-4423-AA09-C865050BFEC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0C280E5-D047-4733-AED0-1F2685ED9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rapsych.org/books/wp-content/uploads/2015/07/cognitive_and_behavioral_54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6208.Dodie_Smith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Paola Medved</a:t>
            </a:r>
          </a:p>
          <a:p>
            <a:endParaRPr lang="hr-HR" dirty="0" smtClean="0"/>
          </a:p>
          <a:p>
            <a:r>
              <a:rPr lang="hr-HR" dirty="0" smtClean="0"/>
              <a:t>BKT </a:t>
            </a:r>
            <a:r>
              <a:rPr lang="hr-HR" sz="1600" dirty="0" smtClean="0"/>
              <a:t>praktikum</a:t>
            </a:r>
            <a:r>
              <a:rPr lang="hr-HR" dirty="0" smtClean="0"/>
              <a:t> 2.</a:t>
            </a:r>
          </a:p>
          <a:p>
            <a:endParaRPr lang="hr-HR" dirty="0" smtClean="0"/>
          </a:p>
          <a:p>
            <a:r>
              <a:rPr lang="hr-HR" dirty="0" smtClean="0"/>
              <a:t>Rijeka, </a:t>
            </a:r>
          </a:p>
          <a:p>
            <a:r>
              <a:rPr lang="hr-HR" dirty="0" smtClean="0"/>
              <a:t>15. listopad, 2016.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7200" dirty="0" smtClean="0"/>
              <a:t>BKT DEPRESIJE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893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Kognitivni model depresije</a:t>
            </a:r>
            <a:endParaRPr lang="en-US" dirty="0"/>
          </a:p>
        </p:txBody>
      </p:sp>
      <p:pic>
        <p:nvPicPr>
          <p:cNvPr id="1027" name="Picture 3" descr="C:\Users\Paola\AppData\Local\Microsoft\Windows\Temporary Internet Files\Content.IE5\50W0GT0N\Steren-Glossy-Rectang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35" y="2693668"/>
            <a:ext cx="3029599" cy="9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ola\AppData\Local\Microsoft\Windows\Temporary Internet Files\Content.IE5\50W0GT0N\Steren-Glossy-Rectangl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2996419" cy="9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aola\AppData\Local\Microsoft\Windows\Temporary Internet Files\Content.IE5\50W0GT0N\Steren-Glossy-Rectangle[1]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98" y="3749602"/>
            <a:ext cx="3035070" cy="9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2635" y="18608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Negativne sheme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7294" y="28618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Disfunkcionalne pretpostavke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93278" y="402153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Negativne autom.</a:t>
            </a:r>
          </a:p>
          <a:p>
            <a:r>
              <a:rPr lang="hr-HR" dirty="0" smtClean="0"/>
              <a:t>           misli</a:t>
            </a:r>
            <a:endParaRPr lang="en-US" dirty="0"/>
          </a:p>
        </p:txBody>
      </p:sp>
      <p:pic>
        <p:nvPicPr>
          <p:cNvPr id="17" name="Picture 4" descr="C:\Users\Paola\AppData\Local\Microsoft\Windows\Temporary Internet Files\Content.IE5\50W0GT0N\Steren-Glossy-Rectangl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00" y="3289445"/>
            <a:ext cx="2159468" cy="11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534" y="3373690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Negativno potkrepljenje / Neugodna situacija</a:t>
            </a:r>
            <a:endParaRPr lang="en-US" sz="1600" dirty="0"/>
          </a:p>
        </p:txBody>
      </p:sp>
      <p:pic>
        <p:nvPicPr>
          <p:cNvPr id="1032" name="Picture 8" descr="C:\Users\Paola\AppData\Local\Microsoft\Windows\Temporary Internet Files\Content.IE5\IWY4AAZ9\130385605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98" y="3744308"/>
            <a:ext cx="687721" cy="6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aola\AppData\Local\Microsoft\Windows\Temporary Internet Files\Content.IE5\NPZ2OY7J\kam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36" y="1719378"/>
            <a:ext cx="1020152" cy="75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aola\AppData\Local\Microsoft\Windows\Temporary Internet Files\Content.IE5\IWY4AAZ9\interviews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36" y="2827209"/>
            <a:ext cx="830967" cy="6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aola\AppData\Local\Microsoft\Windows\Temporary Internet Files\Content.IE5\NPZ2OY7J\1194984950810759386thought_cloud_jon_philli_01.svg.med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8111">
            <a:off x="5010667" y="3858061"/>
            <a:ext cx="651056" cy="7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72021" y="4435934"/>
            <a:ext cx="219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AKTIVACIJA NAM!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9281" y="5139993"/>
            <a:ext cx="1921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</a:rPr>
              <a:t>R E A K </a:t>
            </a:r>
            <a:r>
              <a:rPr lang="hr-HR" sz="2000" b="1" dirty="0" smtClean="0">
                <a:solidFill>
                  <a:srgbClr val="FF0000"/>
                </a:solidFill>
              </a:rPr>
              <a:t>C I </a:t>
            </a:r>
            <a:r>
              <a:rPr lang="hr-HR" sz="2000" b="1" dirty="0" smtClean="0">
                <a:solidFill>
                  <a:srgbClr val="FF0000"/>
                </a:solidFill>
              </a:rPr>
              <a:t>J A!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8" name="Picture 4" descr="C:\Users\Paola\AppData\Local\Microsoft\Windows\Temporary Internet Files\Content.IE5\50W0GT0N\Steren-Glossy-Rectangl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09" y="5540103"/>
            <a:ext cx="2996419" cy="9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43881" y="5687808"/>
            <a:ext cx="156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Depresivna simptomatika</a:t>
            </a:r>
            <a:endParaRPr lang="en-US" dirty="0"/>
          </a:p>
        </p:txBody>
      </p:sp>
      <p:pic>
        <p:nvPicPr>
          <p:cNvPr id="1038" name="Picture 14" descr="C:\Users\Paola\AppData\Local\Microsoft\Windows\Temporary Internet Files\Content.IE5\IWY4AAZ9\depression__it_puts_you_down__by_hotcheeto89-d8lafkp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99" y="5548326"/>
            <a:ext cx="740237" cy="9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Paola\AppData\Local\Microsoft\Windows\Temporary Internet Files\Content.IE5\IWY4AAZ9\120px-Black_Cursor.svg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4338">
            <a:off x="2430386" y="5314978"/>
            <a:ext cx="585625" cy="5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C:\Users\Paola\AppData\Local\Microsoft\Windows\Temporary Internet Files\Content.IE5\IWY4AAZ9\120px-Black_Cursor.svg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3918">
            <a:off x="2385470" y="5718161"/>
            <a:ext cx="585625" cy="5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5" descr="C:\Users\Paola\AppData\Local\Microsoft\Windows\Temporary Internet Files\Content.IE5\IWY4AAZ9\120px-Black_Cursor.svg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8862">
            <a:off x="5966266" y="5348982"/>
            <a:ext cx="585625" cy="5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C:\Users\Paola\AppData\Local\Microsoft\Windows\Temporary Internet Files\Content.IE5\IWY4AAZ9\120px-Black_Cursor.svg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4383">
            <a:off x="6017751" y="5757429"/>
            <a:ext cx="585625" cy="5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C:\Users\Paola\AppData\Local\Microsoft\Windows\Temporary Internet Files\Content.IE5\IWY4AAZ9\120px-Black_Cursor.svg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3248">
            <a:off x="5977745" y="6142449"/>
            <a:ext cx="585625" cy="5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C:\Users\Paola\AppData\Local\Microsoft\Windows\Temporary Internet Files\Content.IE5\IWY4AAZ9\120px-Black_Cursor.svg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306">
            <a:off x="6064438" y="3652780"/>
            <a:ext cx="851422" cy="8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 descr="C:\Users\Paola\AppData\Local\Microsoft\Windows\Temporary Internet Files\Content.IE5\IWY4AAZ9\120px-Black_Cursor.svg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9804">
            <a:off x="3762719" y="2098636"/>
            <a:ext cx="631155" cy="7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5" descr="C:\Users\Paola\AppData\Local\Microsoft\Windows\Temporary Internet Files\Content.IE5\IWY4AAZ9\120px-Black_Cursor.svg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9804">
            <a:off x="3751474" y="3346704"/>
            <a:ext cx="631155" cy="7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90149" y="5272462"/>
            <a:ext cx="202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Fiziološki: znojenje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72998" y="5730677"/>
            <a:ext cx="229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Emocionalni: Očaj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83934" y="6112095"/>
            <a:ext cx="220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Bihevioralni: Izbjegava učiti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9239" y="5375554"/>
            <a:ext cx="155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Motivacijski: demotivirana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5492" y="6003837"/>
            <a:ext cx="162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Kognitivni: </a:t>
            </a:r>
          </a:p>
          <a:p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     </a:t>
            </a:r>
            <a:r>
              <a:rPr lang="hr-HR" dirty="0" smtClean="0"/>
              <a:t>NAM</a:t>
            </a:r>
            <a:endParaRPr lang="en-US" dirty="0"/>
          </a:p>
        </p:txBody>
      </p:sp>
      <p:pic>
        <p:nvPicPr>
          <p:cNvPr id="48" name="Picture 15" descr="C:\Users\Paola\AppData\Local\Microsoft\Windows\Temporary Internet Files\Content.IE5\IWY4AAZ9\120px-Black_Cursor.svg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9804">
            <a:off x="3810969" y="4364774"/>
            <a:ext cx="631155" cy="7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Paola\AppData\Local\Microsoft\Windows\Temporary Internet Files\Content.IE5\IWY4AAZ9\thumb-comic-arrow-pointing-right-33.3-10773[1]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7521">
            <a:off x="2813535" y="4820020"/>
            <a:ext cx="839476" cy="57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Paola\AppData\Local\Microsoft\Windows\Temporary Internet Files\Content.IE5\NPZ2OY7J\large-arrow-pointing-left-33.3-10772[1]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3628">
            <a:off x="5186328" y="4796353"/>
            <a:ext cx="793723" cy="55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Paola\AppData\Local\Microsoft\Windows\Temporary Internet Files\Content.IE5\7DNQA45I\zHYXJ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84" y="2466499"/>
            <a:ext cx="1210622" cy="78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305347" y="2592046"/>
            <a:ext cx="116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Učenje za   </a:t>
            </a:r>
          </a:p>
          <a:p>
            <a:r>
              <a:rPr lang="hr-HR" sz="1600" dirty="0"/>
              <a:t> </a:t>
            </a:r>
            <a:r>
              <a:rPr lang="hr-HR" sz="1600" dirty="0" smtClean="0"/>
              <a:t>   ispit</a:t>
            </a:r>
            <a:endParaRPr lang="en-US" sz="1600" dirty="0"/>
          </a:p>
        </p:txBody>
      </p:sp>
      <p:pic>
        <p:nvPicPr>
          <p:cNvPr id="61" name="Picture 22" descr="C:\Users\Paola\AppData\Local\Microsoft\Windows\Temporary Internet Files\Content.IE5\7DNQA45I\zHYXJ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47" y="1636644"/>
            <a:ext cx="1509075" cy="9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09855" y="1820169"/>
            <a:ext cx="141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Nesposobna</a:t>
            </a:r>
          </a:p>
          <a:p>
            <a:r>
              <a:rPr lang="hr-HR" dirty="0"/>
              <a:t> </a:t>
            </a:r>
            <a:r>
              <a:rPr lang="hr-HR" dirty="0" smtClean="0"/>
              <a:t>      sam    </a:t>
            </a:r>
            <a:endParaRPr lang="en-US" dirty="0"/>
          </a:p>
        </p:txBody>
      </p:sp>
      <p:pic>
        <p:nvPicPr>
          <p:cNvPr id="63" name="Picture 22" descr="C:\Users\Paola\AppData\Local\Microsoft\Windows\Temporary Internet Files\Content.IE5\7DNQA45I\zHYXJ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9" y="2646155"/>
            <a:ext cx="2354738" cy="9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72473" y="2789665"/>
            <a:ext cx="219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Ako pokušam odraditi nešto zahtjevno – neću uspjeti! Ako to izbjegnem – bit ću OK!</a:t>
            </a:r>
            <a:endParaRPr lang="en-US" sz="1200" dirty="0"/>
          </a:p>
        </p:txBody>
      </p:sp>
      <p:pic>
        <p:nvPicPr>
          <p:cNvPr id="65" name="Picture 22" descr="C:\Users\Paola\AppData\Local\Microsoft\Windows\Temporary Internet Files\Content.IE5\7DNQA45I\zHYXJ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24" y="3666415"/>
            <a:ext cx="1906011" cy="9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23083" y="3803675"/>
            <a:ext cx="1746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Ovo je preteško! Tako sam glupa! Neću naučiti nikad!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27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 procesiranja informacija pri negativnoj shemi (Beck,2011)</a:t>
            </a:r>
            <a:endParaRPr lang="en-US" dirty="0"/>
          </a:p>
        </p:txBody>
      </p:sp>
      <p:pic>
        <p:nvPicPr>
          <p:cNvPr id="3074" name="Picture 2" descr="C:\Users\Paola\AppData\Local\Microsoft\Windows\Temporary Internet Files\Content.IE5\50W0GT0N\tinned-letter-c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2563163"/>
            <a:ext cx="29158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757" y="3806126"/>
            <a:ext cx="25922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Negativna shema :</a:t>
            </a:r>
          </a:p>
          <a:p>
            <a:r>
              <a:rPr lang="hr-HR" sz="1600" dirty="0" smtClean="0">
                <a:solidFill>
                  <a:srgbClr val="FF0000"/>
                </a:solidFill>
              </a:rPr>
              <a:t>NESPOSOBNA SAM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Paola\AppData\Local\Microsoft\Windows\Temporary Internet Files\Content.IE5\NPZ2OY7J\Coa_Illustration_Shield_Oval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6205" y="1496939"/>
            <a:ext cx="1385238" cy="18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ola\AppData\Local\Microsoft\Windows\Temporary Internet Files\Content.IE5\NPZ2OY7J\Coa_Illustration_Shield_Oval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31492" y="4857095"/>
            <a:ext cx="1321148" cy="17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aola\AppData\Local\Microsoft\Windows\Temporary Internet Files\Content.IE5\NPZ2OY7J\Coa_Illustration_Shield_Oval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4451" y="3193645"/>
            <a:ext cx="1390993" cy="187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aola\AppData\Local\Microsoft\Windows\Temporary Internet Files\Content.IE5\7DNQA45I\400px-Regular_quadrilateral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28" y="1513978"/>
            <a:ext cx="2913112" cy="13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6765" y="184708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 kužim se u kompjutere.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44332" y="2161119"/>
            <a:ext cx="150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Pohvalio me profesor.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3806126"/>
            <a:ext cx="1695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Krenula na yogu. Zdravije jedem.</a:t>
            </a:r>
            <a:endParaRPr lang="en-US" sz="1600" dirty="0"/>
          </a:p>
        </p:txBody>
      </p:sp>
      <p:pic>
        <p:nvPicPr>
          <p:cNvPr id="16" name="Picture 7" descr="C:\Users\Paola\AppData\Local\Microsoft\Windows\Temporary Internet Files\Content.IE5\7DNQA45I\400px-Regular_quadrilateral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74" y="2696548"/>
            <a:ext cx="2150231" cy="95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16965" y="29341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Pretjeruje. </a:t>
            </a:r>
            <a:endParaRPr lang="en-US" dirty="0"/>
          </a:p>
        </p:txBody>
      </p:sp>
      <p:pic>
        <p:nvPicPr>
          <p:cNvPr id="18" name="Picture 7" descr="C:\Users\Paola\AppData\Local\Microsoft\Windows\Temporary Internet Files\Content.IE5\7DNQA45I\400px-Regular_quadrilateral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73" y="3637201"/>
            <a:ext cx="2150231" cy="11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17869" y="3877523"/>
            <a:ext cx="139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Trebala mi </a:t>
            </a:r>
          </a:p>
          <a:p>
            <a:r>
              <a:rPr lang="hr-HR" sz="1600" dirty="0"/>
              <a:t> </a:t>
            </a:r>
            <a:r>
              <a:rPr lang="hr-HR" sz="1600" dirty="0" smtClean="0"/>
              <a:t>je cijela  vječnost!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5" y="5330259"/>
            <a:ext cx="1311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Novi tip me pozvao na dejt.</a:t>
            </a:r>
            <a:endParaRPr lang="en-US" sz="1600" dirty="0"/>
          </a:p>
        </p:txBody>
      </p:sp>
      <p:pic>
        <p:nvPicPr>
          <p:cNvPr id="21" name="Picture 7" descr="C:\Users\Paola\AppData\Local\Microsoft\Windows\Temporary Internet Files\Content.IE5\7DNQA45I\400px-Regular_quadrilateral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65" y="5268821"/>
            <a:ext cx="2621640" cy="95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88274" y="5426497"/>
            <a:ext cx="201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To je iz sažaljenja jer zna da mi se sviđa.</a:t>
            </a:r>
            <a:endParaRPr lang="en-US" sz="1400" dirty="0"/>
          </a:p>
        </p:txBody>
      </p:sp>
      <p:pic>
        <p:nvPicPr>
          <p:cNvPr id="23" name="Picture 7" descr="C:\Users\Paola\AppData\Local\Microsoft\Windows\Temporary Internet Files\Content.IE5\7DNQA45I\400px-Regular_quadrilateral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5617337"/>
            <a:ext cx="2489553" cy="112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14045" y="5838090"/>
            <a:ext cx="145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 ide mi talijanski.</a:t>
            </a:r>
            <a:endParaRPr lang="en-US" dirty="0"/>
          </a:p>
        </p:txBody>
      </p:sp>
      <p:pic>
        <p:nvPicPr>
          <p:cNvPr id="3082" name="Picture 10" descr="C:\Users\Paola\AppData\Local\Microsoft\Windows\Temporary Internet Files\Content.IE5\50W0GT0N\primary-line-line-arrow-en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5535">
            <a:off x="2217084" y="4867284"/>
            <a:ext cx="187555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Paola\AppData\Local\Microsoft\Windows\Temporary Internet Files\Content.IE5\50W0GT0N\primary-line-line-arrow-en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39752" y="3926191"/>
            <a:ext cx="2767354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Paola\AppData\Local\Microsoft\Windows\Temporary Internet Files\Content.IE5\50W0GT0N\primary-line-line-arrow-en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3136">
            <a:off x="2627784" y="3345619"/>
            <a:ext cx="2767354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Paola\AppData\Local\Microsoft\Windows\Temporary Internet Files\Content.IE5\50W0GT0N\primary-line-line-arrow-end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0239">
            <a:off x="2512256" y="2840849"/>
            <a:ext cx="1783075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Users\Paola\AppData\Local\Microsoft\Windows\Temporary Internet Files\Content.IE5\50W0GT0N\primary-line-line-arrow-end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18907">
            <a:off x="2564753" y="4641966"/>
            <a:ext cx="2517038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Paola\AppData\Local\Microsoft\Windows\Temporary Internet Files\Content.IE5\50W0GT0N\primary-line-line-arrow-end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2217">
            <a:off x="6733705" y="2726222"/>
            <a:ext cx="609601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Paola\AppData\Local\Microsoft\Windows\Temporary Internet Files\Content.IE5\50W0GT0N\primary-line-line-arrow-end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3493">
            <a:off x="6395540" y="4086100"/>
            <a:ext cx="609601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C:\Users\Paola\AppData\Local\Microsoft\Windows\Temporary Internet Files\Content.IE5\50W0GT0N\primary-line-line-arrow-end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3493">
            <a:off x="6595823" y="5499513"/>
            <a:ext cx="609601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Paola\AppData\Local\Microsoft\Windows\Temporary Internet Files\Content.IE5\50W0GT0N\200px-Ambox_emblem_minus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54" y="2174822"/>
            <a:ext cx="453429" cy="4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C:\Users\Paola\AppData\Local\Microsoft\Windows\Temporary Internet Files\Content.IE5\50W0GT0N\200px-Ambox_emblem_minus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67" y="5949717"/>
            <a:ext cx="453429" cy="4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C:\Users\Paola\AppData\Local\Microsoft\Windows\Temporary Internet Files\Content.IE5\50W0GT0N\200px-Ambox_emblem_minus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26" y="3208104"/>
            <a:ext cx="453429" cy="4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C:\Users\Paola\AppData\Local\Microsoft\Windows\Temporary Internet Files\Content.IE5\50W0GT0N\200px-Ambox_emblem_minus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11" y="4129290"/>
            <a:ext cx="453429" cy="4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C:\Users\Paola\AppData\Local\Microsoft\Windows\Temporary Internet Files\Content.IE5\50W0GT0N\200px-Ambox_emblem_minus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33" y="5852584"/>
            <a:ext cx="453429" cy="4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Paola\AppData\Local\Microsoft\Windows\Temporary Internet Files\Content.IE5\7DNQA45I\Ambox_emblem_plus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518" y="5800204"/>
            <a:ext cx="598392" cy="59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Paola\AppData\Local\Microsoft\Windows\Temporary Internet Files\Content.IE5\7DNQA45I\Ambox_emblem_plus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448" y="4356004"/>
            <a:ext cx="598392" cy="59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Paola\AppData\Local\Microsoft\Windows\Temporary Internet Files\Content.IE5\7DNQA45I\Ambox_emblem_plus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89" y="2509941"/>
            <a:ext cx="598392" cy="59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Kognitivne distorzije (NAM)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658823"/>
            <a:ext cx="1190313" cy="1183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75260"/>
            <a:ext cx="3242625" cy="243196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86" y="4797152"/>
            <a:ext cx="2472268" cy="185420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88575"/>
            <a:ext cx="2216824" cy="147823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614682" y="6187878"/>
            <a:ext cx="1963308" cy="559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9344" y="6298359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Čitanje misli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408847" y="2553801"/>
            <a:ext cx="188763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50035" y="2657167"/>
            <a:ext cx="183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Katastrofiziranje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495605" y="3341771"/>
            <a:ext cx="255263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51564" y="3563724"/>
            <a:ext cx="255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Proricanje budućnosti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48064" y="1844824"/>
            <a:ext cx="2448272" cy="576064"/>
          </a:xfrm>
          <a:prstGeom prst="ellipse">
            <a:avLst/>
          </a:prstGeom>
          <a:solidFill>
            <a:srgbClr val="58C07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21943" y="194819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Etiketiranje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397807" y="2987660"/>
            <a:ext cx="2448272" cy="576064"/>
          </a:xfrm>
          <a:prstGeom prst="ellipse">
            <a:avLst/>
          </a:prstGeom>
          <a:solidFill>
            <a:srgbClr val="58C07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42338" y="2987660"/>
            <a:ext cx="1526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Umanjivanje pozitivnog</a:t>
            </a:r>
            <a:endParaRPr lang="en-US" sz="1600" dirty="0"/>
          </a:p>
        </p:txBody>
      </p:sp>
      <p:sp>
        <p:nvSpPr>
          <p:cNvPr id="23" name="Oval 22"/>
          <p:cNvSpPr/>
          <p:nvPr/>
        </p:nvSpPr>
        <p:spPr>
          <a:xfrm>
            <a:off x="6404735" y="4107229"/>
            <a:ext cx="2448272" cy="689923"/>
          </a:xfrm>
          <a:prstGeom prst="ellipse">
            <a:avLst/>
          </a:prstGeom>
          <a:solidFill>
            <a:srgbClr val="58C07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70531" y="4302839"/>
            <a:ext cx="220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Negativno filtriranje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-108520" y="3913778"/>
            <a:ext cx="2448272" cy="576064"/>
          </a:xfrm>
          <a:prstGeom prst="ellipse">
            <a:avLst/>
          </a:prstGeom>
          <a:solidFill>
            <a:srgbClr val="58C07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3528" y="4000481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Generaliziranje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115616" y="5310583"/>
            <a:ext cx="2952328" cy="66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44323" y="547190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Dihotomno mišljenje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851920" y="5229200"/>
            <a:ext cx="25202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391324" y="534453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Okrivljavanje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915816" y="1844824"/>
            <a:ext cx="202652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76156" y="195282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Trebanja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421396" y="4302839"/>
            <a:ext cx="2294126" cy="557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" name="TextBox 4095"/>
          <p:cNvSpPr txBox="1"/>
          <p:nvPr/>
        </p:nvSpPr>
        <p:spPr>
          <a:xfrm>
            <a:off x="1703180" y="4396687"/>
            <a:ext cx="177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Personaliziranje</a:t>
            </a:r>
            <a:endParaRPr lang="en-US" dirty="0"/>
          </a:p>
        </p:txBody>
      </p:sp>
      <p:sp>
        <p:nvSpPr>
          <p:cNvPr id="4097" name="Oval 4096"/>
          <p:cNvSpPr/>
          <p:nvPr/>
        </p:nvSpPr>
        <p:spPr>
          <a:xfrm>
            <a:off x="3851920" y="2420889"/>
            <a:ext cx="2376264" cy="566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0" name="TextBox 4099"/>
          <p:cNvSpPr txBox="1"/>
          <p:nvPr/>
        </p:nvSpPr>
        <p:spPr>
          <a:xfrm>
            <a:off x="4031940" y="248789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Nepravedne usporedbe</a:t>
            </a:r>
            <a:endParaRPr lang="en-US" sz="1600" dirty="0"/>
          </a:p>
        </p:txBody>
      </p:sp>
      <p:sp>
        <p:nvSpPr>
          <p:cNvPr id="37" name="Oval 36"/>
          <p:cNvSpPr/>
          <p:nvPr/>
        </p:nvSpPr>
        <p:spPr>
          <a:xfrm>
            <a:off x="120187" y="4724801"/>
            <a:ext cx="2470722" cy="686486"/>
          </a:xfrm>
          <a:prstGeom prst="ellipse">
            <a:avLst/>
          </a:prstGeom>
          <a:solidFill>
            <a:srgbClr val="58C07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TextBox 4100"/>
          <p:cNvSpPr txBox="1"/>
          <p:nvPr/>
        </p:nvSpPr>
        <p:spPr>
          <a:xfrm>
            <a:off x="755576" y="482557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Orijentacija</a:t>
            </a:r>
          </a:p>
          <a:p>
            <a:r>
              <a:rPr lang="hr-HR" dirty="0" smtClean="0"/>
              <a:t>žaljenja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12545" y="5805264"/>
            <a:ext cx="2470722" cy="686486"/>
          </a:xfrm>
          <a:prstGeom prst="ellipse">
            <a:avLst/>
          </a:prstGeom>
          <a:solidFill>
            <a:srgbClr val="58C07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TextBox 4101"/>
          <p:cNvSpPr txBox="1"/>
          <p:nvPr/>
        </p:nvSpPr>
        <p:spPr>
          <a:xfrm>
            <a:off x="567043" y="586471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Emocionalno rezoniranje</a:t>
            </a:r>
            <a:endParaRPr lang="en-US" dirty="0"/>
          </a:p>
        </p:txBody>
      </p:sp>
      <p:sp>
        <p:nvSpPr>
          <p:cNvPr id="4103" name="Oval 4102"/>
          <p:cNvSpPr/>
          <p:nvPr/>
        </p:nvSpPr>
        <p:spPr>
          <a:xfrm>
            <a:off x="2740885" y="3073078"/>
            <a:ext cx="1475508" cy="675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4" name="TextBox 4103"/>
          <p:cNvSpPr txBox="1"/>
          <p:nvPr/>
        </p:nvSpPr>
        <p:spPr>
          <a:xfrm>
            <a:off x="2915816" y="328004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Što ako...</a:t>
            </a:r>
            <a:endParaRPr lang="en-US" dirty="0"/>
          </a:p>
        </p:txBody>
      </p:sp>
      <p:sp>
        <p:nvSpPr>
          <p:cNvPr id="4105" name="Oval 4104"/>
          <p:cNvSpPr/>
          <p:nvPr/>
        </p:nvSpPr>
        <p:spPr>
          <a:xfrm>
            <a:off x="1928004" y="6187877"/>
            <a:ext cx="2476564" cy="559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6" name="TextBox 4105"/>
          <p:cNvSpPr txBox="1"/>
          <p:nvPr/>
        </p:nvSpPr>
        <p:spPr>
          <a:xfrm>
            <a:off x="2433599" y="6187877"/>
            <a:ext cx="157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Nesposobnost odbacivanja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929077" y="5841234"/>
            <a:ext cx="2852028" cy="734938"/>
          </a:xfrm>
          <a:prstGeom prst="ellipse">
            <a:avLst/>
          </a:prstGeom>
          <a:solidFill>
            <a:srgbClr val="58C07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TextBox 4106"/>
          <p:cNvSpPr txBox="1"/>
          <p:nvPr/>
        </p:nvSpPr>
        <p:spPr>
          <a:xfrm>
            <a:off x="4451463" y="5885537"/>
            <a:ext cx="177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Usmjerenost na prosuđivanje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Opći BK koncept tretmana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definiranje problema/smetnji (što preciznije, glavni problemi, kontekst) + definicija ciljeva + primjena specifičnih bihevioralnih i kognitivnih intervencija.</a:t>
            </a:r>
          </a:p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CILJEVI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smanjiti ili ukloniti rizik od samoozljeđivanja /samoubojstva,bihevioralnom aktivacijom povećati broj pozitivnih potkrepljenja, rad na socijalnim vještinama i samopoštivanju, smanjenje razine samokritičnosti, pomoći pacijentu u kreiranju kratkoročnih i dugoročnih pozitivnih perspektiva (Leahy, Holland i McGinn, 2014).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Primjeri ciljeva</a:t>
            </a:r>
            <a:r>
              <a:rPr lang="hr-HR" dirty="0" smtClean="0">
                <a:solidFill>
                  <a:schemeClr val="tx1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hr-HR" sz="1700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Angažman u ranije ugodnoj aktivnosti, svakodnevno,</a:t>
            </a:r>
          </a:p>
          <a:p>
            <a:pPr>
              <a:buFontTx/>
              <a:buChar char="-"/>
            </a:pPr>
            <a:r>
              <a:rPr lang="hr-HR" sz="1700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Povećati broj druženja, na triput tjedno,</a:t>
            </a:r>
          </a:p>
          <a:p>
            <a:pPr>
              <a:buFontTx/>
              <a:buChar char="-"/>
            </a:pPr>
            <a:r>
              <a:rPr lang="hr-HR" sz="1700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Vjerovanje </a:t>
            </a:r>
            <a:r>
              <a:rPr lang="hr-HR" sz="1700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 će se </a:t>
            </a:r>
            <a:r>
              <a:rPr lang="hr-HR" sz="1700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 smanjiti na 40%,</a:t>
            </a:r>
          </a:p>
          <a:p>
            <a:pPr>
              <a:buFontTx/>
              <a:buChar char="-"/>
            </a:pPr>
            <a:r>
              <a:rPr lang="hr-HR" sz="1700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Smanjiti samokritičnst i perfekcionizam,</a:t>
            </a:r>
          </a:p>
          <a:p>
            <a:pPr>
              <a:buFontTx/>
              <a:buChar char="-"/>
            </a:pPr>
            <a:r>
              <a:rPr lang="hr-HR" sz="1700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Smanjiti skor na upitniku depresije,</a:t>
            </a:r>
          </a:p>
          <a:p>
            <a:pPr>
              <a:buFontTx/>
              <a:buChar char="-"/>
            </a:pPr>
            <a:r>
              <a:rPr lang="hr-HR" sz="1700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Poraditi na asertivnosti i socijalnim vještinama,</a:t>
            </a:r>
          </a:p>
          <a:p>
            <a:pPr>
              <a:buFontTx/>
              <a:buChar char="-"/>
            </a:pPr>
            <a:r>
              <a:rPr lang="hr-HR" sz="1700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Naučiti sebe više cijeniti i hvaliti  se za dobre stvari koje učinim. </a:t>
            </a:r>
            <a:r>
              <a:rPr lang="hr-HR" sz="1700" dirty="0" smtClean="0">
                <a:solidFill>
                  <a:schemeClr val="tx1"/>
                </a:solidFill>
              </a:rPr>
              <a:t>                                                               (Barbarić, 2012)</a:t>
            </a:r>
          </a:p>
          <a:p>
            <a:endParaRPr lang="hr-HR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Kognitivno-bihevioralni tretman depresije</a:t>
            </a:r>
            <a:r>
              <a:rPr lang="de-AT" dirty="0"/>
              <a:t/>
            </a:r>
            <a:br>
              <a:rPr lang="de-A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Procjena: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Testovi i klinički intervju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Evaluacija rizika od samoubojstva,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Razmatranje lijekova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Upoznavanje s tretmanom;</a:t>
            </a:r>
          </a:p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Utvrđivanje ciljeva;</a:t>
            </a:r>
          </a:p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Bihevioralna aktivacija i druge </a:t>
            </a:r>
            <a:endParaRPr lang="hr-H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bih.tehnike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Kognitivne intervencije;</a:t>
            </a:r>
          </a:p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Cijepljenje (inokulacija) protiv budućih </a:t>
            </a:r>
            <a:endParaRPr lang="hr-H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depresivnih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epizoda;</a:t>
            </a:r>
          </a:p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Prorijeđivanje terapije i kraj tretmana;</a:t>
            </a:r>
          </a:p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Tretman ojačavanja.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Opći plan tretmana depresije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67240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02229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hr-HR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Klinički intervju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Heteropodaci, povijest bolesti, hospitalizacije, terapija, definiranje problema, definicija specifičnih ciljeva tretmana (potrebno i za motivaciju klijenta) →</a:t>
            </a:r>
          </a:p>
          <a:p>
            <a:pPr marL="45720" indent="0" algn="just">
              <a:lnSpc>
                <a:spcPct val="110000"/>
              </a:lnSpc>
              <a:buNone/>
            </a:pP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smtClean="0">
                <a:solidFill>
                  <a:schemeClr val="tx1"/>
                </a:solidFill>
              </a:rPr>
              <a:t>  </a:t>
            </a:r>
            <a:r>
              <a:rPr lang="hr-HR" sz="1800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„Zato sada razmislite, što biste željeli postići radom na sebi? Kako biste željeli promijeniti svoj život?” </a:t>
            </a:r>
          </a:p>
          <a:p>
            <a:pPr marL="45720" indent="0" algn="just">
              <a:lnSpc>
                <a:spcPct val="110000"/>
              </a:lnSpc>
              <a:buNone/>
            </a:pPr>
            <a:r>
              <a:rPr lang="hr-HR" sz="18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(Barbarić, 2012, str.64)   </a:t>
            </a:r>
          </a:p>
          <a:p>
            <a:pPr marL="45720" indent="0" algn="just">
              <a:lnSpc>
                <a:spcPct val="110000"/>
              </a:lnSpc>
              <a:buNone/>
            </a:pPr>
            <a:endParaRPr lang="hr-HR" sz="1800" dirty="0" smtClean="0">
              <a:solidFill>
                <a:schemeClr val="tx1"/>
              </a:solidFill>
              <a:latin typeface="+mj-lt"/>
              <a:cs typeface="Consolas" panose="020B0609020204030204" pitchFamily="49" charset="0"/>
            </a:endParaRPr>
          </a:p>
          <a:p>
            <a:pPr algn="just">
              <a:lnSpc>
                <a:spcPct val="110000"/>
              </a:lnSpc>
            </a:pPr>
            <a:r>
              <a:rPr lang="hr-HR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Pomoć pri definiciji ciljeva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literatura o poremećaju i BKT tretmanu, motrenje razine aktivnosti i raspoloženja, praćenje NAM-i, preslušavanje audio zapisa seanse.</a:t>
            </a:r>
          </a:p>
          <a:p>
            <a:pPr marL="45720" indent="0" algn="just">
              <a:buNone/>
            </a:pPr>
            <a:endParaRPr lang="hr-H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hr-HR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Testovi za screening depresije 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radi evaluacije početne razine depresivne simptomatologije samoprocjenom (npr. </a:t>
            </a:r>
            <a:r>
              <a:rPr lang="hr-HR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QIDS-SR16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Rush i sur., 2003 iz Leahy; </a:t>
            </a:r>
            <a:r>
              <a:rPr lang="hr-HR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BDI-II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Beck, Steer i Brown, 1996; Beckov inventar anksioznosti - BAI; Beck i Steer, 1993; </a:t>
            </a:r>
            <a:r>
              <a:rPr lang="hr-HR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Hamiltonova skala depresije- 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HDRS; Hamilton, 1960; GDS - </a:t>
            </a:r>
            <a:r>
              <a:rPr lang="hr-HR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Gerijatrijska skala depresije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Yesavage i sur, 1982; </a:t>
            </a:r>
            <a:r>
              <a:rPr lang="hr-HR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SCID-II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Strukturirani klinički intervju; </a:t>
            </a:r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Spitzer, Gibbon i Williams, 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1995).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hr-HR" sz="19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      </a:t>
            </a:r>
            <a:endParaRPr lang="en-US" sz="1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Klinička procjena, utvrđivanje ciljeva i upoznavanje s tretmanom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Upoznati klijenta s njegovom </a:t>
            </a: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konceptualizacijom slučaja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bihevioralni deficiti, kognitivna iskrivljenja u mišljenju.</a:t>
            </a:r>
          </a:p>
          <a:p>
            <a:pPr>
              <a:lnSpc>
                <a:spcPct val="110000"/>
              </a:lnSpc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Predstaviti informacije o 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trajanju i učestalosti tretmana 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(20-tak seansi 1 x tjedno, iako se svaki tretman na koncu individualno oblikuje prema konceptualizaciji slučaja), </a:t>
            </a:r>
            <a:endParaRPr lang="hr-H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važnost 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svrha 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domaćih </a:t>
            </a: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zadaća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razmotriti potencijalne razloge za neodlučnost ili odbijanje DZ,</a:t>
            </a:r>
          </a:p>
          <a:p>
            <a:pPr>
              <a:lnSpc>
                <a:spcPct val="110000"/>
              </a:lnSpc>
            </a:pP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nužnost 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ostvarivanja 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suradničkog odnosa 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(ispitati resurse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klijenta + resursi za suočavanja). </a:t>
            </a:r>
          </a:p>
          <a:p>
            <a:pPr>
              <a:lnSpc>
                <a:spcPct val="110000"/>
              </a:lnSpc>
            </a:pP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Istaknuti važnost </a:t>
            </a: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predanosti klijenta ka njegovoj samopomoći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Upoznavanje klijenta s </a:t>
            </a: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prirodom BKT Terapije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letak (obrazac 10.1; Leahy, Holland i McGinn, 2014).</a:t>
            </a:r>
          </a:p>
          <a:p>
            <a:pPr>
              <a:lnSpc>
                <a:spcPct val="110000"/>
              </a:lnSpc>
            </a:pP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Psihoedukacija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depresivnom poremećaju.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Klinička procjena, utvrđivanje ciljeva i upoznavanje s tretmanom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492967"/>
              </p:ext>
            </p:extLst>
          </p:nvPr>
        </p:nvGraphicFramePr>
        <p:xfrm>
          <a:off x="381000" y="1719263"/>
          <a:ext cx="8407400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/>
                <a:gridCol w="42037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Ciljevi tretmana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Intervencije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Eliminacija misli o samoubojstvu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Kognitivna restrukturacija, onemogućavanje pristupa sredstvima, sklapanje ugovora o kontaktiranju terapeuta, razvoj strategija suočavanja sa suicidalnim impulsima, razvoj kratkoročnih i dugoročnih ciljeva.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Umanjivanje osjećaja beznađa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Ispitati razloge za beznađe,</a:t>
                      </a:r>
                      <a:r>
                        <a:rPr lang="hr-HR" baseline="0" dirty="0" smtClean="0"/>
                        <a:t> ispitivanje dokaza „za” i „protiv”, bihevioralni eksperimenti, raspored aktivnosti.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Uključivanje</a:t>
                      </a:r>
                      <a:r>
                        <a:rPr lang="hr-HR" baseline="0" dirty="0" smtClean="0"/>
                        <a:t> u jednu ugodnu aktivnost dnevno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Planiranje pozitivnih</a:t>
                      </a:r>
                      <a:r>
                        <a:rPr lang="hr-HR" baseline="0" dirty="0" smtClean="0"/>
                        <a:t> potkrepljenja, planiranje aktivnosti, postupni zadaci.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Smanjenje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Kognitivno restrukturiranje, distrakcija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Spavanje 7-8 sati noću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Relaksacija, plan tretmana za insomniju.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(Leahy, Holland i McGinn,</a:t>
                      </a:r>
                      <a:r>
                        <a:rPr lang="hr-HR" baseline="0" dirty="0" smtClean="0"/>
                        <a:t> 2014, str.56)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ciljeva tretmana i intervencija za depresiju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BIHEVIORALNE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povećavaju razinu potkrepljenja i produktivnog ponašanja putem BIHEVIORALNE AKTIVACIJE koja koristi planiranje potkrepljenja i raspored aktivnosti.</a:t>
            </a:r>
          </a:p>
          <a:p>
            <a:pPr>
              <a:lnSpc>
                <a:spcPct val="120000"/>
              </a:lnSpc>
            </a:pP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Samomotrenje aktivnosti dnevnikom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uvid u klijentove svakodnevne aktivnosti, razinu aktivnosti, vrstu, frekvenciju i sl. Bilježi se stupanj raspoloženja pri aktivnosti, razina procijenjenog zadovoljstva i postignuća za svaku odrađenu aktivnost. Omogućava praćenje mijenjanja raspoloženja tijekom tjedna, koje aktivnosti su bolje/lošije utjecale, što bi se moglo raditi drugačije da se osoba bolje osjeća?</a:t>
            </a:r>
          </a:p>
          <a:p>
            <a:pPr>
              <a:lnSpc>
                <a:spcPct val="120000"/>
              </a:lnSpc>
            </a:pP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Planiranje ugodnih aktivnosti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procjena pretpostavljenog užitka + stvarni stupanj užitka kojeg je donijela aktivnost. Uključene su aktivnosti koje nam trenutačno izazivaju ugodu + u kojima smo ranije uživali + za koje pretpostavljamo da bi nam bile ugodne (prethodno učinjena </a:t>
            </a:r>
            <a:r>
              <a:rPr lang="hr-H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aktivnosti koje podižu raspoloženje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Svrha: povećanje razine aktivacije i pozitivnog potkrepljenja.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KBT strategije u tretmanu depresije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567283"/>
              </p:ext>
            </p:extLst>
          </p:nvPr>
        </p:nvGraphicFramePr>
        <p:xfrm>
          <a:off x="381000" y="1719263"/>
          <a:ext cx="84074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688"/>
                <a:gridCol w="2448272"/>
                <a:gridCol w="1728192"/>
                <a:gridCol w="2848248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Vrijeme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Aktivnost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Raspoloženje</a:t>
                      </a:r>
                      <a:r>
                        <a:rPr lang="hr-HR" baseline="0" dirty="0" smtClean="0"/>
                        <a:t> (0-10)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Zadovoljstvo/Postignuće (0-10)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6-7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Ležim u krevetu i ne da mi se ustati. Gledam iz kreveta kroz prozor. Razmišljam o glupostima.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0-1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Z= 1; P=0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7-8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Gledam TV iz kreveta. Ustajanje. Kupatilo.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0-2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Z= 2; P=0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8-9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Doručak. Pospremanje.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2-3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Z= 3; P=3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Šetnja</a:t>
                      </a:r>
                      <a:r>
                        <a:rPr lang="hr-HR" baseline="0" dirty="0" smtClean="0"/>
                        <a:t> kvartom. Odlazak u trgovinu.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 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Z= 5; P=6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10-11</a:t>
                      </a:r>
                    </a:p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    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Pospremam stan. Priprema za kuhanje ručka...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5-6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Z= 5; P=6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Dnevnika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>
            <a:normAutofit/>
          </a:bodyPr>
          <a:lstStyle/>
          <a:p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Depresija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poremećaj raspoloženja, poprima nekoliko oblika.</a:t>
            </a:r>
          </a:p>
          <a:p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Osnovna podjela 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 odsutnosti ili prisutnosti manične epizode: Depresivni poremećaji (Veliki depresivni / unipolarni i distimični poremećaj) te Bipolarni poremećaji.</a:t>
            </a:r>
          </a:p>
          <a:p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Sekundarne depresije; 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Psihotična 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depresija.</a:t>
            </a:r>
          </a:p>
          <a:p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Veliki depresivni poremećaj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 jednom ili rekurentnim epizodama te atipični.</a:t>
            </a:r>
          </a:p>
          <a:p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SIMPTOMI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ključni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(sniženo raspoloženje/tuga + smanjeno uživanje/zanimanje za većinu aktivnsti); </a:t>
            </a:r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ostali simptomi 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(nesanica/hipersomnija, redukcija/povećanje tjelesne težine, osjećaj krivnje/bezvrijednosti, umor, smanjena koncentracija, neodlučnost, psihomotorička retardacija/agitacija, rekurentne misli o smrti/samoubojstvu).</a:t>
            </a:r>
          </a:p>
          <a:p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ključni + 4 ostalih simptoma, svakodnevno tijekom 2 tjedna, uvelike otežavajući funkcionalnost osobe.</a:t>
            </a: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 i dijagnoza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363380"/>
              </p:ext>
            </p:extLst>
          </p:nvPr>
        </p:nvGraphicFramePr>
        <p:xfrm>
          <a:off x="381000" y="1719263"/>
          <a:ext cx="8407400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/>
                <a:gridCol w="42037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TEHNIKA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OPIS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Popis primjera depresivnih ponašanja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Tipični primjeri: izolacija, pasivnost, žaljenje, ruminiranje i sl.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Istraživanje</a:t>
                      </a:r>
                      <a:r>
                        <a:rPr lang="hr-HR" sz="1600" baseline="0" dirty="0" smtClean="0"/>
                        <a:t> okidača za depresivno raspoloženje ili ponašanje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Pomoći</a:t>
                      </a:r>
                      <a:r>
                        <a:rPr lang="hr-HR" sz="1600" baseline="0" dirty="0" smtClean="0"/>
                        <a:t> klijentu da utvrdi koji podražaji prethode depresivnim odgovorima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Istraživanje posljedica depresivnog ponašanja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Tipičan primjer: izbjegavanje vodi do redukcije anksioznosti.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Identificiranje ciljeva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Pomoći pacijentu da razvije kratkoročne i dugoročne bihevioralne ciljeve</a:t>
                      </a:r>
                      <a:r>
                        <a:rPr lang="hr-HR" sz="1600" baseline="0" dirty="0" smtClean="0"/>
                        <a:t> koje želi postići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Planiranje potkrepljenja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Klijent navodi pozitivna ponašanja u kojima je uživao u prošlosti ili to očekuje</a:t>
                      </a:r>
                      <a:r>
                        <a:rPr lang="hr-HR" sz="1600" baseline="0" dirty="0" smtClean="0"/>
                        <a:t> u budućnosti.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Postupni zadaci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Potaknuti klijenta da si zadaje sve teže i izazovnije zadatke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Samopotkrepljivanje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Pomoći</a:t>
                      </a:r>
                      <a:r>
                        <a:rPr lang="hr-HR" sz="1600" baseline="0" dirty="0" smtClean="0"/>
                        <a:t> klijentu da poveća uporabu pozitivnih izjava o sebi i utvrdi opipljiva potkrepljenja koja mogu biti povezana s pozitivnim ponašanjem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BIHEVIORALNE TEHNIKE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511481" cy="4950289"/>
          </a:xfrm>
        </p:spPr>
        <p:txBody>
          <a:bodyPr>
            <a:normAutofit lnSpcReduction="10000"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primjenjuju se nakon što je klijent upoznat s konceptom svojih NAM-i te s njihovom identifikacijom i kategorizacijom, a svrha im je propitati </a:t>
            </a:r>
            <a:r>
              <a:rPr lang="hr-H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NAM-i, disfunkcionalne pretpostavke i negativne sheme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 koje je potrebno više terapeutovog vođenja jer se radi o dubljim kognitivnim razinama. Svrha: smanjivanje učestalosti depresivnih misli + bolje raspoloženje kao posljedica.</a:t>
            </a:r>
          </a:p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Tehnike za „prvu pomoć” kod NAMI-i: STOP tehnika i distrakcija</a:t>
            </a:r>
          </a:p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tehnika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osvjestimo lanac NAM-i, verbalno ili misaono si ga objasnimo, npr</a:t>
            </a:r>
            <a:r>
              <a:rPr lang="hr-HR" sz="1800" dirty="0" smtClean="0">
                <a:solidFill>
                  <a:schemeClr val="tx1"/>
                </a:solidFill>
              </a:rPr>
              <a:t>. </a:t>
            </a:r>
            <a:r>
              <a:rPr lang="hr-HR" sz="1800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„To su moje negativne misli zbog kojih se osjećam loše, normalno je kad sam depresivna da mi se to dešava, no one nisu korisne i ja ću ih pokušati zaustaviti.” 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 toga glasno viknemo /pomislimo „STOP” i pljesnemo rukama + predočimo si znak STOP. Efekt je kratkotrajan stoga je poželjno nastaviti tehnikom distrakcije. Nije adekvatan za OPK poremećaj.</a:t>
            </a:r>
            <a:endPara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KBT strategije u tretmanu depresije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3786"/>
              </p:ext>
            </p:extLst>
          </p:nvPr>
        </p:nvGraphicFramePr>
        <p:xfrm>
          <a:off x="381000" y="1628801"/>
          <a:ext cx="8407400" cy="5373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/>
                <a:gridCol w="4203700"/>
              </a:tblGrid>
              <a:tr h="377190">
                <a:tc>
                  <a:txBody>
                    <a:bodyPr/>
                    <a:lstStyle/>
                    <a:p>
                      <a:r>
                        <a:rPr lang="hr-HR" dirty="0" smtClean="0"/>
                        <a:t>TEHNIKA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OPIS</a:t>
                      </a:r>
                      <a:endParaRPr lang="en-US" dirty="0"/>
                    </a:p>
                  </a:txBody>
                  <a:tcPr/>
                </a:tc>
              </a:tr>
              <a:tr h="589036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Razlikovanje misli, osjećaja i stvarnosti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Upoznati klijenta s razlikom između misli i stvarnosti i povezanošću misli i osjećaja</a:t>
                      </a:r>
                      <a:endParaRPr lang="en-US" sz="1600" dirty="0"/>
                    </a:p>
                  </a:txBody>
                  <a:tcPr/>
                </a:tc>
              </a:tr>
              <a:tr h="837051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Opažanje NAM-i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Potaknuti klijenta</a:t>
                      </a:r>
                      <a:r>
                        <a:rPr lang="hr-HR" sz="1600" baseline="0" dirty="0" smtClean="0"/>
                        <a:t> na praćenje situacija, misli, osjećaja, stupnja vjerovanja u misli; stupnja emocije</a:t>
                      </a:r>
                      <a:endParaRPr lang="en-US" sz="1600" dirty="0"/>
                    </a:p>
                  </a:txBody>
                  <a:tcPr/>
                </a:tc>
              </a:tr>
              <a:tr h="589036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Identifikacija NAM-i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Naučiti klijenta da prepoznaje i kategorizira različite vrste NAM-i ili</a:t>
                      </a:r>
                      <a:r>
                        <a:rPr lang="hr-HR" sz="1600" baseline="0" dirty="0" smtClean="0"/>
                        <a:t> kogitivnih distorzija</a:t>
                      </a:r>
                      <a:endParaRPr lang="en-US" sz="1600" dirty="0"/>
                    </a:p>
                  </a:txBody>
                  <a:tcPr/>
                </a:tc>
              </a:tr>
              <a:tr h="37719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Istraživanje cijene i dobrobiti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Procijenjivanje cijene i dobrobiti od vjerovanja</a:t>
                      </a:r>
                      <a:endParaRPr lang="en-US" sz="1600" dirty="0"/>
                    </a:p>
                  </a:txBody>
                  <a:tcPr/>
                </a:tc>
              </a:tr>
              <a:tr h="589036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Istraživanje dokaza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Vrednovanje kvalitete dokaza za i protiv negativnog vjerovanja, kao i ravnoteže dokaza</a:t>
                      </a:r>
                      <a:endParaRPr lang="en-US" sz="1600" dirty="0"/>
                    </a:p>
                  </a:txBody>
                  <a:tcPr/>
                </a:tc>
              </a:tr>
              <a:tr h="589036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Tehnika</a:t>
                      </a:r>
                      <a:r>
                        <a:rPr lang="hr-HR" sz="1600" baseline="0" dirty="0" smtClean="0"/>
                        <a:t> silazne strelice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Pitati:” Što bi vam smetalo kada bi X bilo istinito? Što bi se zatim dogodilo?”</a:t>
                      </a:r>
                      <a:endParaRPr lang="en-US" sz="1600" dirty="0"/>
                    </a:p>
                  </a:txBody>
                  <a:tcPr/>
                </a:tc>
              </a:tr>
              <a:tr h="589036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Eksternalizacija glasova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Pacijent odgovara na svoje NAM-i, korištenjem igra uloga</a:t>
                      </a:r>
                      <a:endParaRPr lang="en-US" sz="1600" dirty="0"/>
                    </a:p>
                  </a:txBody>
                  <a:tcPr/>
                </a:tc>
              </a:tr>
              <a:tr h="837051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Dvostruki standardi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Pitati klijenta da li bi te iste kriterije koje nameće sebi primijenio na druge? Zašto da/ne</a:t>
                      </a:r>
                      <a:r>
                        <a:rPr lang="hr-HR" sz="1200" dirty="0" smtClean="0"/>
                        <a:t>?               (Leahy, Holland i McGinn, 2014, str.29)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Kognitivne tehnike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/>
          </a:bodyPr>
          <a:lstStyle/>
          <a:p>
            <a:pPr algn="just"/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Tehnika distrakcije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prebacivanje pozornosti s NAM-i kroz angažman u neku zaokupljujuću aktivnost. Npr. Brojati od 100 unatrag po 3 ili oduzimajući po 7, tjelesno vježbanje i sl. Moguće je vraćanje misli tijekom distrakcije no treba ih prihvatiti kao normalnost i mirno se vratiti distrakciji. S vremenom će misli popustiti. Uvježbavanjem distrakcije se i povečava njena učinkovitost.</a:t>
            </a:r>
          </a:p>
          <a:p>
            <a:pPr algn="just"/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OPAŽANJE NAM-i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NAM-i su brze, kratke misli na granici svjesnog i podsvjesnog, obično smo svjesniji emocije koju izazivaju nego li same misli. Bilježimo ih u obrazac koji navodi situaciju, emociju (promjene u tijelu), NAM, Dokaze ZA i PROTIV ključne NAM-i, Racionalan odgovor na ključnu misao, Postotak promjene u vjerovanju u NAM-o, Intenzitet emocija i stupanj poboljšanja raspoloženja. Identifikacija NAM-i nastavlja s njihovim propitkivanjem i „pobijanjem” npr. Bihevioralnim eksperimentom.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KBT strategije u tretmanu depresije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449908"/>
              </p:ext>
            </p:extLst>
          </p:nvPr>
        </p:nvGraphicFramePr>
        <p:xfrm>
          <a:off x="381000" y="1719263"/>
          <a:ext cx="84074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68"/>
                <a:gridCol w="1152128"/>
                <a:gridCol w="1152128"/>
                <a:gridCol w="1224136"/>
                <a:gridCol w="1152128"/>
                <a:gridCol w="1080120"/>
                <a:gridCol w="1080120"/>
                <a:gridCol w="1264072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Emocija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Situacija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NAM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Dokazi  koji podržavaju ključnu misao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Dokazi koji  NE</a:t>
                      </a:r>
                      <a:r>
                        <a:rPr lang="hr-HR" sz="1600" baseline="0" dirty="0" smtClean="0"/>
                        <a:t> podržavaju ključnu misao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Racional-ni odgovor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Ishod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Koje</a:t>
                      </a:r>
                      <a:r>
                        <a:rPr lang="hr-HR" sz="1600" baseline="0" dirty="0" smtClean="0"/>
                        <a:t> sve emocije </a:t>
                      </a:r>
                      <a:r>
                        <a:rPr lang="hr-HR" sz="1600" dirty="0" smtClean="0"/>
                        <a:t>osjećate?</a:t>
                      </a:r>
                    </a:p>
                    <a:p>
                      <a:r>
                        <a:rPr lang="hr-HR" sz="1600" dirty="0" smtClean="0"/>
                        <a:t>Koliko su</a:t>
                      </a:r>
                      <a:r>
                        <a:rPr lang="hr-HR" sz="1600" baseline="0" dirty="0" smtClean="0"/>
                        <a:t> jake</a:t>
                      </a:r>
                      <a:endParaRPr lang="hr-HR" sz="1600" dirty="0" smtClean="0"/>
                    </a:p>
                    <a:p>
                      <a:r>
                        <a:rPr lang="hr-HR" sz="1600" dirty="0" smtClean="0"/>
                        <a:t>(0-100%)?</a:t>
                      </a:r>
                      <a:endParaRPr lang="de-AT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Kada, gdje, tko, što? Što</a:t>
                      </a:r>
                      <a:r>
                        <a:rPr lang="hr-HR" sz="1600" baseline="0" dirty="0" smtClean="0"/>
                        <a:t> ste radili ili o čemu ste mislili?</a:t>
                      </a:r>
                      <a:endParaRPr lang="de-AT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Sadržaj misli? Koliko ste vjerovali u svaku od njih? (0-100%)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Zaokružite</a:t>
                      </a:r>
                      <a:r>
                        <a:rPr lang="hr-HR" sz="1600" baseline="0" dirty="0" smtClean="0"/>
                        <a:t> KLJUČNU misao.</a:t>
                      </a:r>
                      <a:endParaRPr lang="de-AT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Dokazi ZA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Dokazi PROTIV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Kakvi su vaši raciona-lni</a:t>
                      </a:r>
                      <a:r>
                        <a:rPr lang="hr-HR" sz="1600" baseline="0" dirty="0" smtClean="0"/>
                        <a:t> </a:t>
                      </a:r>
                      <a:r>
                        <a:rPr lang="hr-HR" sz="1600" dirty="0" smtClean="0"/>
                        <a:t>dgovori na njih? Koliko vjerujete u svaki od njih?</a:t>
                      </a:r>
                      <a:endParaRPr lang="de-A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r-HR" sz="1600" dirty="0" smtClean="0"/>
                        <a:t>Koliko</a:t>
                      </a:r>
                      <a:r>
                        <a:rPr lang="hr-HR" sz="1600" baseline="0" dirty="0" smtClean="0"/>
                        <a:t> sada vjerujte u te misli (0-100%)?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sz="1600" baseline="0" dirty="0" smtClean="0"/>
                        <a:t>Kako se osjećate (0-100%)?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sz="1600" baseline="0" dirty="0" smtClean="0"/>
                        <a:t>Što sada možete učiniti?</a:t>
                      </a:r>
                      <a:endParaRPr lang="de-AT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obrazac samoopažanja nam-i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4832277" cy="4878281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Neugoda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klijentu je neugodno, stresno fokusirati se na NAM-o i bilježiti ju → ograničiti im vrijeme fokusiranja na NAM-o. </a:t>
            </a:r>
            <a:endParaRPr lang="hr-HR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Nemogućnost uočavanja ključnih i/ili dodatnih misli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 se fokusirati na onu koja najviše uznemiruje klijenta. Za uočavanje dodatnih misli pomaže postavljanje </a:t>
            </a: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dodatnih pitanja tipa</a:t>
            </a:r>
            <a:r>
              <a:rPr lang="hr-HR" dirty="0" smtClean="0">
                <a:solidFill>
                  <a:schemeClr val="tx1"/>
                </a:solidFill>
              </a:rPr>
              <a:t>: </a:t>
            </a:r>
            <a:r>
              <a:rPr lang="hr-HR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„Što je tako strašno u toj misli? Što ta misao govori o meni, o mom životu, budućnosti? Što je najgore što se može dogoditi ako je misao točna? </a:t>
            </a:r>
            <a:r>
              <a:rPr lang="hr-HR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hr-HR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td.” </a:t>
            </a:r>
            <a:endParaRPr lang="hr-HR" i="1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(</a:t>
            </a:r>
            <a:r>
              <a:rPr lang="hr-HR" dirty="0" smtClean="0">
                <a:solidFill>
                  <a:schemeClr val="tx1"/>
                </a:solidFill>
              </a:rPr>
              <a:t>Barbarić, 2012, </a:t>
            </a:r>
            <a:r>
              <a:rPr lang="hr-HR" dirty="0" smtClean="0">
                <a:solidFill>
                  <a:srgbClr val="FF0000"/>
                </a:solidFill>
              </a:rPr>
              <a:t>str.113-114</a:t>
            </a:r>
            <a:r>
              <a:rPr lang="hr-HR" dirty="0" smtClean="0">
                <a:solidFill>
                  <a:schemeClr val="tx1"/>
                </a:solidFill>
              </a:rPr>
              <a:t>)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Problemi s identifikacijom nam-i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393072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30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utvrđivanju iskrivljenosti negativne misli možemo uvidjeti da je ona u </a:t>
            </a:r>
            <a:r>
              <a:rPr lang="hr-H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potpunosti ili djelomično netočna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nastavljamo s propitkivanjem NAM-i te davanjem racionalnog odgovora na nju te ih time zamijenjujemo točnijim, realističnijim i funkcionalnijim mislima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Dokazi ZA i PROTIV NAM-i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dokazi ZA se moraju bazirati na činjenicama i objektivnim podacima, </a:t>
            </a:r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okazi PROTIV također. Pomoć pri preispitivanju realističnosti NAM-i </a:t>
            </a:r>
            <a:r>
              <a:rPr lang="hr-H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tehnika Sokratovskog preispitivanja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pitanja postepeno vode do odgovora. (Barbarić, 2012, str.</a:t>
            </a:r>
            <a:r>
              <a:rPr lang="hr-H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130-131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Racionalan odgovor na NAM-i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 prikupljanja dokaza u korist i protiv NAM-i, potrebno ih je dobro izanalizirati i donijeti racionalan, alternativan ili uravnotežen odgovor. </a:t>
            </a:r>
          </a:p>
          <a:p>
            <a:pPr algn="just"/>
            <a:r>
              <a:rPr lang="hr-H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Ponekad izostane bolji osjećaj 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 zapisivanja racionalnih odgovora – jer se uvidjelo da su neke </a:t>
            </a:r>
            <a:r>
              <a:rPr lang="hr-H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NAM-i istinite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</a:t>
            </a:r>
            <a:r>
              <a:rPr lang="hr-H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zahtijeva rješavanje problema i razvijanje plana djelovanja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realizaciju donešene odluke. </a:t>
            </a:r>
          </a:p>
          <a:p>
            <a:pPr algn="just"/>
            <a:r>
              <a:rPr lang="hr-H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cilj testiranja NAM-i 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nije eliminacija negativnog osjećaja već stjecanje šire perspektive s ciljem adekvatnije emocionalne reakcije kao odgovor na životne situacije.</a:t>
            </a:r>
          </a:p>
          <a:p>
            <a:pPr algn="just"/>
            <a:r>
              <a:rPr lang="hr-H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Ponekad je razlog izostanka boljeg osjećaja 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upravo to što je NAM zapravo bazično vjerovanje klijenta (potrebno njegovo mijenjanje).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Testiranje nam-i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se nakon rada na NAM-i klijent ne osjeća bolje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Moramo provjeriti je li klijent dobro izabrao </a:t>
            </a:r>
            <a:r>
              <a:rPr lang="hr-H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problematičnu situaciju </a:t>
            </a: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koja ga je uzrujala? Je li uspio točno opisati </a:t>
            </a:r>
            <a:r>
              <a:rPr lang="hr-H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popratne emocije</a:t>
            </a: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Je li doista uspio identificirati </a:t>
            </a:r>
            <a:r>
              <a:rPr lang="hr-H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ključnu misao </a:t>
            </a: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nju testirati? Je li uspio navesti sve </a:t>
            </a:r>
            <a:r>
              <a:rPr lang="hr-H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dokaze protiv </a:t>
            </a: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NAM-i? (Barbarić, 2012, str.146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" indent="0">
              <a:lnSpc>
                <a:spcPct val="110000"/>
              </a:lnSpc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BIHEVIORALNI EKSPERIMENT</a:t>
            </a:r>
            <a:r>
              <a:rPr lang="hr-H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tehnika za mijenjanje negativnih misli i iracionalnih vjerovanja. Mogu se testirati </a:t>
            </a:r>
            <a:r>
              <a:rPr lang="hr-H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zadana i vlastita vjerovanja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npr. Ako se pri dokazu dobivenim bih.eksperimentom klijent i dalje nije previše uvjerio u argument protiv NAM-i, provodi se testiranje vlastitog vjerovanja. </a:t>
            </a:r>
            <a:r>
              <a:rPr lang="hr-H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 vlastitog vjerovanja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„Nije moguće biti sretan ako si sam”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isplanirati aktivnosti koje uobičajeno radimo sami i nakon toga isplaniramo aktivnosti koje provodimo u društvu te pokušamo predvidjeti (%) koliko će nam zadovoljstva donijeti. Nakon provedbe procijenimo stvarni stupanj zadovoljstva za aktivnosti koje smo provodili sami i u društvu (Barbarić, 2012).</a:t>
            </a:r>
            <a:endParaRPr lang="hr-HR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Testiranje nam-i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655497" cy="4806273"/>
          </a:xfrm>
        </p:spPr>
        <p:txBody>
          <a:bodyPr>
            <a:normAutofit/>
          </a:bodyPr>
          <a:lstStyle/>
          <a:p>
            <a:pPr algn="just"/>
            <a:r>
              <a:rPr lang="hr-H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Depresivni klijenti 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u riziku od ponovnih depresivnih epizoda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Priprema za ponovne epizode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pregledom precipitirajućih faktora (okidača) sadašnjih i/ili prošlih epizoda, ispitujući postoji li obrazac pojavljivanja, </a:t>
            </a: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pr. neki klijenti mogu posebice biti osjetljivi na interpersonalne gubitke (prekid veze, raskid prijateljstva) koji mogu aktivirati osjećaj bespomoćnosti i bezvrijednosti (aktivacija shema).</a:t>
            </a:r>
          </a:p>
          <a:p>
            <a:pPr algn="just"/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Inokulacija: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Osamostaljivanje klijenta u prepoznavanju ponovne pojave simptoma (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izrađuje listu </a:t>
            </a: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simptoma) i 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zadaje si zadaće. Terapeut radi s klijentom na učenju kognitivnih strategija za svaki skup simptoma, npr.klijent koji se počinje izolirati i pasivizirati tijekom rane faze depresije, može prihvatiti da mu strategija suočavanja sa simptomima bude upravo bihevioralna aktivacija (Leahey, Holland i McGinn, 2012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r-H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Cijepljenje (inokulacija) protiv budućih depresivnih </a:t>
            </a:r>
            <a:r>
              <a:rPr lang="hr-HR" dirty="0" smtClean="0"/>
              <a:t>epizoda</a:t>
            </a:r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291064"/>
            <a:ext cx="3096344" cy="148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3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4911081" cy="4806273"/>
          </a:xfrm>
        </p:spPr>
        <p:txBody>
          <a:bodyPr>
            <a:normAutofit fontScale="92500" lnSpcReduction="20000"/>
          </a:bodyPr>
          <a:lstStyle/>
          <a:p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uobičajen</a:t>
            </a:r>
            <a:r>
              <a:rPr lang="hr-HR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</a:t>
            </a:r>
            <a:r>
              <a:rPr lang="hr-HR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mogu biti povezani s 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depresijom 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</a:t>
            </a:r>
            <a:r>
              <a:rPr lang="vi-VN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trebalo kroz terapiju </a:t>
            </a:r>
            <a:r>
              <a:rPr lang="vi-VN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provjeriti i </a:t>
            </a:r>
            <a:r>
              <a:rPr lang="hr-HR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vi-VN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pokriti</a:t>
            </a:r>
            <a:r>
              <a:rPr lang="hr-HR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primjerice</a:t>
            </a:r>
            <a:r>
              <a:rPr lang="vi-VN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hr-HR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deficiti </a:t>
            </a:r>
            <a:r>
              <a:rPr lang="vi-VN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rješavanju 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insomnija/hipersomnija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bazično </a:t>
            </a:r>
            <a:r>
              <a:rPr lang="vi-VN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održavanje 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zdravlja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komunikacijske </a:t>
            </a:r>
            <a:r>
              <a:rPr lang="vi-VN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socijalne 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vještine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neslaganje </a:t>
            </a:r>
            <a:r>
              <a:rPr lang="vi-VN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braku ili 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odnosu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eznađe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samokritičnost </a:t>
            </a:r>
            <a:r>
              <a:rPr lang="vi-VN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zbog 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depresije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opća </a:t>
            </a:r>
            <a:r>
              <a:rPr lang="vi-VN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samokritičnost / sklonost 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samokažnjavanju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nedostatak motivacije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strah </a:t>
            </a:r>
            <a:r>
              <a:rPr lang="vi-VN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pogrešaka / 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perfekcionizam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neizvršavanje </a:t>
            </a:r>
            <a:r>
              <a:rPr lang="vi-VN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domaćih 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zadaća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ruminacije i sl.</a:t>
            </a:r>
          </a:p>
          <a:p>
            <a:pPr algn="just"/>
            <a:endParaRPr lang="hr-HR" sz="1800" dirty="0">
              <a:solidFill>
                <a:srgbClr val="FF0000"/>
              </a:solidFill>
            </a:endParaRPr>
          </a:p>
          <a:p>
            <a:pPr algn="just"/>
            <a:endParaRPr lang="hr-HR" sz="1800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Cijepljenje (inokulacija) protiv budućih depresivnih </a:t>
            </a:r>
            <a:r>
              <a:rPr lang="hr-HR" dirty="0" smtClean="0"/>
              <a:t>epizoda</a:t>
            </a:r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1628800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tretmana: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pripremanje 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budućnost,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sastavljanje lista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tehnika i savjeta koje su klijentu pomogle u terapiji te koji je njemu i njemu bliskim osobama na dostupnom mjestu ukoliko dođe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relapsa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21088"/>
            <a:ext cx="374441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4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 lnSpcReduction="10000"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Prevalencija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17% (Kessler i sur., 2003), 10-25% (Patten, 2009) </a:t>
            </a:r>
          </a:p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(14,2%), </a:t>
            </a: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(24,2%) (Kessler i sur., 2003) – žene dvostruko više pogođenije – hormonalne promjene tijekom biološki kriznih razdoblja + kod muškaraca ostaje neotkrivena/ zamaskirana kroz zloporabu opijata (Barbarić,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r-H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UZROCI:</a:t>
            </a:r>
          </a:p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35-70% (Sullivan, Neale i Kendler, 2000); Rana pojava depresije tipična za veću proporciju utjecaja genetike (Nierenberg i sur., 2007). Stres kao trigger – interakcija genetike i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socijalizacije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(Kendler, Walters i sur., 1995).</a:t>
            </a:r>
          </a:p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Komorbiditet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drugim poremećajima – visok (poremećaji iz anksioznog spektra i poremećaj uporabe psihoaktivnih tvari, 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A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oremećaj ličnosti,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de-A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hizoafektivni </a:t>
            </a:r>
            <a:r>
              <a:rPr lang="de-A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poremećaj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organski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poremećaji 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CNS-a, e</a:t>
            </a:r>
            <a:r>
              <a:rPr lang="de-A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ndokri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poremećaji, dijebetes, i dr.).</a:t>
            </a:r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Opis i dijagnoza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Nagli prekid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tjedne terapije je nepoželjan, nosi rizike;</a:t>
            </a:r>
          </a:p>
          <a:p>
            <a:pPr>
              <a:lnSpc>
                <a:spcPct val="120000"/>
              </a:lnSpc>
            </a:pP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Postupno prorjeđivanje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manje češće ali redovite seanse (1 x 2 tjedna; 1 x mjesečno; 1 x 3 mjeseca);</a:t>
            </a:r>
          </a:p>
          <a:p>
            <a:pPr>
              <a:lnSpc>
                <a:spcPct val="120000"/>
              </a:lnSpc>
            </a:pP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Potaknuti klijenta da si sam zadaje zadaće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nastavak izvođenja zadaća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dobar prediktor održavanja poboljšanja;</a:t>
            </a:r>
          </a:p>
          <a:p>
            <a:pPr>
              <a:lnSpc>
                <a:spcPct val="120000"/>
              </a:lnSpc>
            </a:pP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 omogućiti i obznaniti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nastavak tretmana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slučaju povratka depresije;</a:t>
            </a:r>
          </a:p>
          <a:p>
            <a:pPr>
              <a:lnSpc>
                <a:spcPct val="120000"/>
              </a:lnSpc>
            </a:pP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Klijentu se mogu dati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skale samoprocjene </a:t>
            </a: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depresije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po potrebi samoopaža svoje razine depresivne simptomatologije;</a:t>
            </a:r>
          </a:p>
          <a:p>
            <a:pPr>
              <a:lnSpc>
                <a:spcPct val="120000"/>
              </a:lnSpc>
            </a:pP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alternative: 1) antidepresivi; 2) povremene KBT boost seanse; 3) MBCT –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Mindfulness / </a:t>
            </a:r>
            <a:r>
              <a:rPr lang="en-US" sz="2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usredotočena</a:t>
            </a:r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svjesnost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je terapija antidepresivima bila prethodno uspješna, može se nastaviti smanjenom dozom lijeka radi prevencije relapsa. KBT boost sa svrhom periodičnog praćenja i rane detekcije prvih simptoma.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Usredotočena svjesnost trenira klijente da koriste istoimene tehnike 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mogu smanjiti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mogućnost relapsa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depresije (Segal i sur., 2002, prema Leahy, Holland i McGinn, 2012).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Prorijeđivanje terapije i kraj tretmana + tretman ojačanja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54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1400" dirty="0" smtClean="0"/>
          </a:p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Istraživanja ukazuju na efektivnost KBT u tretmanu depresije te je efekt usporediv s efektivnošću antidepresiva.</a:t>
            </a:r>
          </a:p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Kombinacija KBT tretmana i antidepresiva vrlo je uspješna u liječenju izrazito jake i kronične depresije.</a:t>
            </a:r>
          </a:p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BKT tretman pokazao se adekvatnim izborom za klijente kojima je liječenje antidepresivima samo djelomično pomoglo.</a:t>
            </a:r>
          </a:p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Dokazi ukazuju na činjenicu da je BKT tretmanom moguće utjecati na frekvenciju pojave ponovnih epizoda (Whitfield i Williams, 2003).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više informacija o podacima iz istraživanja: http</a:t>
            </a:r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://apt.rcpsych.org/content/aptrcpsych/9/1/21.full.pdf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Nalazi istraživanja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168789"/>
            <a:ext cx="1911663" cy="12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92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Leahy, R.L., Holland, S. J., i McGill, L. K. (2014). </a:t>
            </a:r>
            <a:r>
              <a:rPr lang="hr-HR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Planovi tretmana i intervencije za depresiju i anksiozne poremećaje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  Jastrebarsko : Naklada Slap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Beck, J. S. (2011). </a:t>
            </a:r>
            <a:r>
              <a:rPr lang="hr-HR" i="1" dirty="0" smtClean="0">
                <a:latin typeface="Arial" panose="020B0604020202020204" pitchFamily="34" charset="0"/>
                <a:cs typeface="Arial" panose="020B0604020202020204" pitchFamily="34" charset="0"/>
              </a:rPr>
              <a:t>Cognitive Bihevioral Therapy : Basics and Beyond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 New York : The Guilford Press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Hawton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Salkovskis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Kirk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Clark (2007).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Kognitivno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bihevioralna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terapija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psihijatrijske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probleme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Jastrebarsko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Naklada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Rehm, L. P. (1990). Cognitive and Behavioral Theories of Depression. Preuzeto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www.israpsych.org/books/wp-content/uploads/2015/07/cognitive_and_behavioral_54.pdf</a:t>
            </a:r>
            <a:endParaRPr lang="hr-H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00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4406900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KRAJ...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593467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“</a:t>
            </a:r>
            <a:r>
              <a:rPr lang="en-US" b="1" i="1" dirty="0">
                <a:latin typeface="Bookman Old Style" panose="02050604050505020204" pitchFamily="18" charset="0"/>
                <a:ea typeface="Adobe Myungjo Std M" pitchFamily="18" charset="-128"/>
              </a:rPr>
              <a:t>Noble deeds and hot baths are the best cures for depression</a:t>
            </a:r>
            <a:r>
              <a:rPr lang="en-US" dirty="0">
                <a:latin typeface="Bookman Old Style" panose="02050604050505020204" pitchFamily="18" charset="0"/>
              </a:rPr>
              <a:t>.” </a:t>
            </a:r>
            <a:r>
              <a:rPr lang="en-US" dirty="0">
                <a:latin typeface="Bookman Old Style" panose="02050604050505020204" pitchFamily="18" charset="0"/>
              </a:rPr>
              <a:t/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― </a:t>
            </a:r>
            <a:r>
              <a:rPr lang="en-US" b="1" dirty="0">
                <a:latin typeface="Bookman Old Style" panose="02050604050505020204" pitchFamily="18" charset="0"/>
                <a:hlinkClick r:id="rId3"/>
              </a:rPr>
              <a:t>Dodie </a:t>
            </a:r>
            <a:r>
              <a:rPr lang="en-US" b="1" dirty="0" smtClean="0">
                <a:latin typeface="Bookman Old Style" panose="02050604050505020204" pitchFamily="18" charset="0"/>
                <a:hlinkClick r:id="rId3"/>
              </a:rPr>
              <a:t>Smith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8262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9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glavna teorijska modela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Operantni model depresije (Ferster, 1973); Model naučene bespomoćnosti (Seligman, 1974); Model samoefikasnosti u depresiji (Bandura, 1992); Kognitivna teorija depresije (Beck, 1967; 1979).</a:t>
            </a:r>
          </a:p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Operantni model (Ferster, 1973):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depresija kao posljedica gubitka, smanjivanja ili nepostojanja/nesposobnosti dobivanja pozitivnih potkrepljenja/nagrada (Leahy, Holland i McGinn, 2014).</a:t>
            </a:r>
          </a:p>
          <a:p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odel naučene bespomoćnosti (Seligman, 1974):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 eksperimentalne psihologije → životinjska pasivnost u izbjegavanju negativnog potkrepljenja nakon onemogućenog izbjegavanja istog 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analogija s ljudskom depresijom 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simptomi slični kao i kod ljudi (gubitak težine, gubitak teka i sl.)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BKT teorije depresije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271121" cy="243000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Atribucija odgovornosti u okviru naučene bespomoćnosti (Abramson, Seligman i Teasdale, 1978): </a:t>
            </a:r>
          </a:p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Adaptacija Teorije atribucije; uzroci = stabilni/nestabilni; vanjski/unutarnji;</a:t>
            </a:r>
          </a:p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 dodali i treću dimenziju: uzroci životnih događaja – globalni ili specifični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BKT teorije depresije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35" y="1777186"/>
            <a:ext cx="3115731" cy="216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790" y="4003511"/>
            <a:ext cx="76826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Atribucijski stil tipičan za osobe sklone depresivnom poremećaju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Negativni </a:t>
            </a:r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ishodi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: unutarnji + stabilni + globalni (prihvaćanje krivnje za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neuspjeh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, uzrok je opći i perzistirajući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Pozitivni ishodi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: vanjski + nestabilni + specifični (neprihvaćanje zasluge za uspjeh, ono nema utjecaja na trenutačno ili buduće ponašanje osobe).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10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Depresivni atribucijski stil (je vulnerabilnost)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depresivna atribucija uzroka pri averzivnom potkrepljenju (neugodan, stresan životni događaj, prepreka i sl). Osoba se percipira </a:t>
            </a: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Bespomoćnom.</a:t>
            </a:r>
          </a:p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Unutarnja atribucija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samopoštivanje,</a:t>
            </a:r>
          </a:p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Stabilna atribucija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kroničnost tijeka depresije,</a:t>
            </a:r>
          </a:p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Globalna/opća atribucija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opseg depresivnog raspoloženja</a:t>
            </a:r>
            <a:r>
              <a:rPr lang="hr-HR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BKT teorije depresije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509120"/>
            <a:ext cx="5796136" cy="21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Teorija samoefikasnosti depresije (Bandura 1977; 1992):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proizlazi iz Socijalno kognitivne teorije – 3 faktora recipročno povezanih: ponašanje + okolina + kognicija. Promjena u jednom utječe na promjenu u drugom faktoru.</a:t>
            </a:r>
          </a:p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Samoefikasnost + depresivno raspoloženje + dostignuće u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izvedbi/aktivnosti = vjerovanja o samoefikasnosti utječu na raspoloženje i stupanj izvedbe.</a:t>
            </a:r>
          </a:p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vjerovanja o samoefikasnosti, utječu na pojavu depresije: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Osjećaj nekompetencije umanjuje stupanj osobnog zadovoljstva;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Osjećaj osobne neadekvatnosti u međuljudskim odnosima;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Nemogućnost kontrole ometajućih depresivnih ruminacija.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samoefikasnosti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tumači da loše vještine samokontrole izlažu ljude riziku od depresije pri susretu s negativnim vanjskim potkrepljenjima.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BKT teorije depresije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662258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Kognitivna teorija depresije (Beck,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1967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uvodi teorijski konstrukt Shema – strukturirane jedinice pohranjenih informacija za interpretaciju novih podražaja, iskustvenih događaja. Odraz bazičnih vjerovanja o sebi i drugima.</a:t>
            </a:r>
          </a:p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 definira depresiju u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kognitivnim terminima (sheme) → negativna trijada: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pogled na sebe + svijet + budućnost.</a:t>
            </a:r>
          </a:p>
          <a:p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Organizirani set shema koje iskrivljuju iskustveni doživljaj sebe, svijeta i budućnosti, u negativnom smjeru.</a:t>
            </a:r>
          </a:p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Kognitivne distorzije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„iskrivljenja” u mišljenju, uzrokuju, povećavaju ili održavaju kognitivne, motivacijske i vegetativne simptome depresije (Beck i Alford, 2008 u Leahy).</a:t>
            </a:r>
          </a:p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Negativne automatske misli (NAM): 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srž su distorzija u mišljenju, karakterizira ih pretjerano negativna, distorzirana interpretacija npr.neugodnog događaja. Posljedično, osoba je deprimirana, doživljava negativnost, demotivirana u traženju pozitivnog potkrepljenja.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BKT teorije depresije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091778"/>
              </p:ext>
            </p:extLst>
          </p:nvPr>
        </p:nvGraphicFramePr>
        <p:xfrm>
          <a:off x="381000" y="1719263"/>
          <a:ext cx="8407401" cy="4590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467"/>
                <a:gridCol w="2802467"/>
                <a:gridCol w="2802467"/>
              </a:tblGrid>
              <a:tr h="408651">
                <a:tc>
                  <a:txBody>
                    <a:bodyPr/>
                    <a:lstStyle/>
                    <a:p>
                      <a:r>
                        <a:rPr lang="hr-HR" dirty="0" smtClean="0"/>
                        <a:t>BIHEVIORALNI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INTERPERSONALNI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KOGNITIVNI</a:t>
                      </a:r>
                      <a:endParaRPr lang="en-US" dirty="0"/>
                    </a:p>
                  </a:txBody>
                  <a:tcPr/>
                </a:tc>
              </a:tr>
              <a:tr h="4181407">
                <a:tc>
                  <a:txBody>
                    <a:bodyPr/>
                    <a:lstStyle/>
                    <a:p>
                      <a:pPr marL="45720" indent="0">
                        <a:buNone/>
                      </a:pPr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Nedovoljno ugodnih iskustava/pozitivnih potkrepljenja;</a:t>
                      </a:r>
                    </a:p>
                    <a:p>
                      <a:pPr marL="45720" indent="0">
                        <a:buNone/>
                      </a:pPr>
                      <a:endParaRPr lang="hr-H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" indent="0">
                        <a:buNone/>
                      </a:pPr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Neugodni, stresni životni događaji;</a:t>
                      </a:r>
                    </a:p>
                    <a:p>
                      <a:pPr marL="45720" indent="0">
                        <a:buNone/>
                      </a:pPr>
                      <a:endParaRPr lang="hr-H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" indent="0">
                        <a:buNone/>
                      </a:pPr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Neadekvatnost određenih vještina: suočavanje, samokontrola, socijalne vještine i sl.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hr-H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</a:rPr>
                        <a:t>Nefunkcionalni, neadekvatni interpersonalni odnosi, npr. rani gubici  u djetinjstvu, roditeljska nebriga, neadekvatna podrška, disfunkcionalna komunikacija, obiteljske svađe, zlostavljanja, zanemarivanja i sl.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NAM su nosioci kognitivnih distorzija,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koje su uzrok i/ili podržavajući faktor kognitivnih simptoma depresije.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Depresija – u BKT terminima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2723</TotalTime>
  <Words>3631</Words>
  <Application>Microsoft Office PowerPoint</Application>
  <PresentationFormat>On-screen Show (4:3)</PresentationFormat>
  <Paragraphs>325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Grid</vt:lpstr>
      <vt:lpstr>BKT DEPRESIJE</vt:lpstr>
      <vt:lpstr>Opis i dijagnoza</vt:lpstr>
      <vt:lpstr>Opis i dijagnoza</vt:lpstr>
      <vt:lpstr>BKT teorije depresije</vt:lpstr>
      <vt:lpstr>BKT teorije depresije</vt:lpstr>
      <vt:lpstr>BKT teorije depresije</vt:lpstr>
      <vt:lpstr>BKT teorije depresije</vt:lpstr>
      <vt:lpstr>BKT teorije depresije</vt:lpstr>
      <vt:lpstr>Depresija – u BKT terminima</vt:lpstr>
      <vt:lpstr>Kognitivni model depresije</vt:lpstr>
      <vt:lpstr>Model procesiranja informacija pri negativnoj shemi (Beck,2011)</vt:lpstr>
      <vt:lpstr>Kognitivne distorzije (NAM)                      </vt:lpstr>
      <vt:lpstr>Kognitivno-bihevioralni tretman depresije </vt:lpstr>
      <vt:lpstr>Opći plan tretmana depresije</vt:lpstr>
      <vt:lpstr>Klinička procjena, utvrđivanje ciljeva i upoznavanje s tretmanom</vt:lpstr>
      <vt:lpstr>Klinička procjena, utvrđivanje ciljeva i upoznavanje s tretmanom</vt:lpstr>
      <vt:lpstr>Primjeri ciljeva tretmana i intervencija za depresiju</vt:lpstr>
      <vt:lpstr>KBT strategije u tretmanu depresije</vt:lpstr>
      <vt:lpstr>Primjer Dnevnika aktivnosti</vt:lpstr>
      <vt:lpstr>BIHEVIORALNE TEHNIKE</vt:lpstr>
      <vt:lpstr>KBT strategije u tretmanu depresije</vt:lpstr>
      <vt:lpstr>Kognitivne tehnike</vt:lpstr>
      <vt:lpstr>KBT strategije u tretmanu depresije</vt:lpstr>
      <vt:lpstr>obrazac samoopažanja nam-i</vt:lpstr>
      <vt:lpstr>Problemi s identifikacijom nam-i</vt:lpstr>
      <vt:lpstr>Testiranje nam-i</vt:lpstr>
      <vt:lpstr>Testiranje nam-i</vt:lpstr>
      <vt:lpstr>Cijepljenje (inokulacija) protiv budućih depresivnih epizoda </vt:lpstr>
      <vt:lpstr>Cijepljenje (inokulacija) protiv budućih depresivnih epizoda </vt:lpstr>
      <vt:lpstr>Prorijeđivanje terapije i kraj tretmana + tretman ojačanja</vt:lpstr>
      <vt:lpstr>Nalazi istraživanja</vt:lpstr>
      <vt:lpstr>literatura</vt:lpstr>
      <vt:lpstr>KRAJ...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</dc:creator>
  <cp:lastModifiedBy>Paola</cp:lastModifiedBy>
  <cp:revision>97</cp:revision>
  <dcterms:created xsi:type="dcterms:W3CDTF">2016-10-08T14:04:20Z</dcterms:created>
  <dcterms:modified xsi:type="dcterms:W3CDTF">2016-10-11T17:01:09Z</dcterms:modified>
</cp:coreProperties>
</file>