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38"/>
  </p:handoutMasterIdLst>
  <p:sldIdLst>
    <p:sldId id="275" r:id="rId3"/>
    <p:sldId id="257" r:id="rId4"/>
    <p:sldId id="258" r:id="rId5"/>
    <p:sldId id="259" r:id="rId6"/>
    <p:sldId id="299" r:id="rId7"/>
    <p:sldId id="260" r:id="rId8"/>
    <p:sldId id="276" r:id="rId9"/>
    <p:sldId id="262" r:id="rId10"/>
    <p:sldId id="277" r:id="rId11"/>
    <p:sldId id="278" r:id="rId12"/>
    <p:sldId id="264" r:id="rId13"/>
    <p:sldId id="279" r:id="rId14"/>
    <p:sldId id="281" r:id="rId15"/>
    <p:sldId id="282" r:id="rId16"/>
    <p:sldId id="283" r:id="rId17"/>
    <p:sldId id="284" r:id="rId18"/>
    <p:sldId id="285" r:id="rId19"/>
    <p:sldId id="265" r:id="rId20"/>
    <p:sldId id="266" r:id="rId21"/>
    <p:sldId id="287" r:id="rId22"/>
    <p:sldId id="286" r:id="rId23"/>
    <p:sldId id="297" r:id="rId24"/>
    <p:sldId id="298" r:id="rId25"/>
    <p:sldId id="267" r:id="rId26"/>
    <p:sldId id="288" r:id="rId27"/>
    <p:sldId id="296" r:id="rId28"/>
    <p:sldId id="271" r:id="rId29"/>
    <p:sldId id="289" r:id="rId30"/>
    <p:sldId id="295" r:id="rId31"/>
    <p:sldId id="291" r:id="rId32"/>
    <p:sldId id="292" r:id="rId33"/>
    <p:sldId id="293" r:id="rId34"/>
    <p:sldId id="294" r:id="rId35"/>
    <p:sldId id="272" r:id="rId36"/>
    <p:sldId id="300" r:id="rId3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F657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EF6C8-90FD-4B60-8EE4-D070D2920111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79A9F-8931-46BA-8E10-C0E9C86F07D6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4524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416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2885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1763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114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4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201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457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92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308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6648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4343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6173A-0235-4EB7-A725-0C3A3E62727E}" type="datetimeFigureOut">
              <a:rPr lang="en-US" smtClean="0"/>
              <a:pPr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A35CE-EA07-4B09-A433-671DDF932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258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BCFA62-D678-470B-9D20-E3EA378559B6}" type="datetimeFigureOut">
              <a:rPr lang="sr-Latn-CS" smtClean="0"/>
              <a:pPr/>
              <a:t>3.5.2017.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2BD8E0-CCCF-47C1-9C6D-63E9FFC21C9A}" type="slidenum">
              <a:rPr lang="hr-HR" smtClean="0"/>
              <a:pPr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88640"/>
            <a:ext cx="8964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hr-HR" sz="6000" dirty="0" smtClean="0"/>
              <a:t>	</a:t>
            </a:r>
            <a:endParaRPr kumimoji="0" lang="en-US" sz="5600" b="1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414908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188640"/>
            <a:ext cx="424847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000" b="1" dirty="0" smtClean="0">
                <a:latin typeface="Constantia" pitchFamily="18" charset="0"/>
              </a:rPr>
              <a:t>Maja Škrinjar</a:t>
            </a:r>
          </a:p>
          <a:p>
            <a:endParaRPr lang="hr-HR" sz="3000" dirty="0" smtClean="0">
              <a:latin typeface="Constantia" pitchFamily="18" charset="0"/>
            </a:endParaRPr>
          </a:p>
          <a:p>
            <a:r>
              <a:rPr lang="hr-HR" sz="2500" dirty="0" smtClean="0">
                <a:latin typeface="Constantia" pitchFamily="18" charset="0"/>
              </a:rPr>
              <a:t>Praktikum 2, svibanj 2017.</a:t>
            </a:r>
          </a:p>
        </p:txBody>
      </p:sp>
      <p:sp>
        <p:nvSpPr>
          <p:cNvPr id="7" name="Rectangle 6"/>
          <p:cNvSpPr/>
          <p:nvPr/>
        </p:nvSpPr>
        <p:spPr>
          <a:xfrm>
            <a:off x="755576" y="3717032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hr-HR" sz="6000" b="1" dirty="0" smtClean="0">
                <a:latin typeface="Constantia" pitchFamily="18" charset="0"/>
              </a:rPr>
              <a:t>BKT AGRESIVNOSTI KOD DJECE</a:t>
            </a:r>
          </a:p>
        </p:txBody>
      </p:sp>
    </p:spTree>
    <p:extLst>
      <p:ext uri="{BB962C8B-B14F-4D97-AF65-F5344CB8AC3E}">
        <p14:creationId xmlns="" xmlns:p14="http://schemas.microsoft.com/office/powerpoint/2010/main" val="9541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	Djeca s izraženim agresivnim ponašanjem nisu usvojila samokontrolu uobičajenu za dob. </a:t>
            </a:r>
          </a:p>
          <a:p>
            <a:pPr>
              <a:buNone/>
            </a:pPr>
            <a:endParaRPr lang="hr-HR" altLang="zh-CN" sz="2500" dirty="0" smtClean="0">
              <a:ea typeface="SimSun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	Za razvoj kognitivne kontrole ponašanja nužan je unutrašnji govor, koji se formira internalizacijom roditeljskih uputa. </a:t>
            </a:r>
          </a:p>
          <a:p>
            <a:pPr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	Unutrašnji govor je mehanizam samoregulacije koji djeca razvijaju od 6 do 7 godina. </a:t>
            </a:r>
          </a:p>
          <a:p>
            <a:pPr>
              <a:buNone/>
            </a:pPr>
            <a:endParaRPr lang="hr-HR" altLang="zh-CN" sz="2500" dirty="0" smtClean="0">
              <a:ea typeface="SimSun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	S vremenom dijete ne treba vanjske upute, već ih samo daje sebi.</a:t>
            </a:r>
            <a:endParaRPr lang="hr-H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>
                <a:latin typeface="+mn-lt"/>
              </a:rPr>
              <a:t>BKT procjena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2900" dirty="0" smtClean="0"/>
              <a:t>koriste </a:t>
            </a:r>
            <a:r>
              <a:rPr lang="hr-HR" sz="2900" dirty="0"/>
              <a:t>se uobičajene BKT metode </a:t>
            </a:r>
            <a:r>
              <a:rPr lang="hr-HR" sz="2900" dirty="0" smtClean="0"/>
              <a:t>procjene</a:t>
            </a:r>
          </a:p>
          <a:p>
            <a:endParaRPr lang="hr-HR" sz="2900" dirty="0"/>
          </a:p>
          <a:p>
            <a:pPr lvl="0"/>
            <a:r>
              <a:rPr lang="hr-HR" sz="2900" dirty="0"/>
              <a:t>pri korištenju metoda posebno se mora voditi računa na nagle i neujednačene razvojne promjene kod </a:t>
            </a:r>
            <a:r>
              <a:rPr lang="hr-HR" sz="2900" dirty="0" smtClean="0"/>
              <a:t>djece -</a:t>
            </a:r>
            <a:r>
              <a:rPr lang="hr-HR" sz="2900" dirty="0"/>
              <a:t>ponašanje djece varira s uzrastom, ali je neujednačeno i unutar dobnih </a:t>
            </a:r>
            <a:r>
              <a:rPr lang="hr-HR" sz="2900" dirty="0" smtClean="0"/>
              <a:t>skupina</a:t>
            </a:r>
          </a:p>
          <a:p>
            <a:pPr lvl="0"/>
            <a:endParaRPr lang="hr-HR" sz="2900" dirty="0"/>
          </a:p>
          <a:p>
            <a:pPr lvl="0"/>
            <a:r>
              <a:rPr lang="hr-HR" sz="2900" dirty="0"/>
              <a:t>ponašanje djece, za razliku od ponašanja odraslih, u snažnoj je ovisnosti o socijalnom </a:t>
            </a:r>
            <a:r>
              <a:rPr lang="hr-HR" sz="2900" dirty="0" smtClean="0"/>
              <a:t>okruženju - zato </a:t>
            </a:r>
            <a:r>
              <a:rPr lang="hr-HR" sz="2900" dirty="0"/>
              <a:t>je važno procjenjivati relevantna socijalna okruženja</a:t>
            </a:r>
          </a:p>
          <a:p>
            <a:pPr>
              <a:buNone/>
            </a:pPr>
            <a:r>
              <a:rPr lang="hr-HR" sz="2900" dirty="0"/>
              <a:t> </a:t>
            </a:r>
          </a:p>
          <a:p>
            <a:pPr>
              <a:buNone/>
            </a:pPr>
            <a:r>
              <a:rPr lang="hr-HR" dirty="0"/>
              <a:t>	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5"/>
            <a:ext cx="8229600" cy="576064"/>
          </a:xfrm>
        </p:spPr>
        <p:txBody>
          <a:bodyPr>
            <a:normAutofit/>
          </a:bodyPr>
          <a:lstStyle/>
          <a:p>
            <a:pPr algn="l"/>
            <a:r>
              <a:rPr lang="hr-HR" sz="3000" b="1" u="sng" dirty="0" smtClean="0">
                <a:solidFill>
                  <a:schemeClr val="accent1"/>
                </a:solidFill>
                <a:latin typeface="+mn-lt"/>
              </a:rPr>
              <a:t>Metode procjene:</a:t>
            </a:r>
            <a:endParaRPr lang="hr-HR" sz="3000" u="sng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hr-HR" sz="11200" b="1" dirty="0" smtClean="0">
                <a:solidFill>
                  <a:srgbClr val="00B0F0"/>
                </a:solidFill>
              </a:rPr>
              <a:t>Intervju</a:t>
            </a:r>
          </a:p>
          <a:p>
            <a:pPr>
              <a:buFont typeface="Wingdings" pitchFamily="2" charset="2"/>
              <a:buChar char="ü"/>
            </a:pPr>
            <a:endParaRPr lang="hr-HR" sz="6400" b="1" dirty="0" smtClean="0"/>
          </a:p>
          <a:p>
            <a:pPr lvl="0"/>
            <a:r>
              <a:rPr lang="hr-HR" sz="10000" dirty="0" smtClean="0"/>
              <a:t>intervju s važnim odraslim osobama i s djecom - važno zbog utvrđivanja situacijskih varijabli</a:t>
            </a:r>
          </a:p>
          <a:p>
            <a:pPr lvl="0"/>
            <a:r>
              <a:rPr lang="hr-HR" sz="10000" dirty="0" smtClean="0"/>
              <a:t>Child Assesment Schedule (CAS, Hodges, 1987)</a:t>
            </a:r>
          </a:p>
          <a:p>
            <a:pPr lvl="0"/>
            <a:r>
              <a:rPr lang="hr-HR" sz="10000" dirty="0" smtClean="0"/>
              <a:t>Diagnostic Interwiev Schedule for Children (DISC, Costello, Edelbrock, Dulcan i Kalas, 1984)</a:t>
            </a:r>
          </a:p>
          <a:p>
            <a:pPr lvl="0"/>
            <a:r>
              <a:rPr lang="hr-HR" sz="10000" dirty="0" smtClean="0"/>
              <a:t>važna pitanja za intervju roditelja: koja ponašanja, u kojim situacijama, s kojim </a:t>
            </a:r>
            <a:r>
              <a:rPr lang="hr-HR" sz="10000" dirty="0" smtClean="0"/>
              <a:t>posljedicama</a:t>
            </a:r>
            <a:endParaRPr lang="hr-HR" sz="10000" dirty="0" smtClean="0"/>
          </a:p>
          <a:p>
            <a:pPr lvl="0"/>
            <a:endParaRPr lang="hr-HR" sz="10000" dirty="0" smtClean="0">
              <a:solidFill>
                <a:srgbClr val="00B0F0"/>
              </a:solidFill>
            </a:endParaRPr>
          </a:p>
          <a:p>
            <a:pPr lvl="0">
              <a:buNone/>
            </a:pPr>
            <a:r>
              <a:rPr lang="hr-HR" sz="10000" dirty="0" smtClean="0">
                <a:solidFill>
                  <a:srgbClr val="00B0F0"/>
                </a:solidFill>
              </a:rPr>
              <a:t>	</a:t>
            </a:r>
            <a:r>
              <a:rPr lang="hr-HR" sz="10000" b="1" dirty="0" smtClean="0">
                <a:solidFill>
                  <a:srgbClr val="00B0F0"/>
                </a:solidFill>
              </a:rPr>
              <a:t>Intervju kod djece predškolskog uzrasta</a:t>
            </a:r>
          </a:p>
          <a:p>
            <a:pPr lvl="1"/>
            <a:r>
              <a:rPr lang="hr-HR" sz="9600" dirty="0" smtClean="0"/>
              <a:t>negativno: brkaju vremenski slijed, miješaju želje i činjenice</a:t>
            </a:r>
          </a:p>
          <a:p>
            <a:pPr lvl="1"/>
            <a:r>
              <a:rPr lang="hr-HR" sz="9600" dirty="0" smtClean="0"/>
              <a:t>pozitivno: otvoreno pričaju o obiteljskim odnosima</a:t>
            </a:r>
          </a:p>
          <a:p>
            <a:pPr>
              <a:buNone/>
            </a:pPr>
            <a:endParaRPr lang="hr-HR" sz="6400" dirty="0" smtClean="0">
              <a:latin typeface="+mj-lt"/>
            </a:endParaRPr>
          </a:p>
          <a:p>
            <a:pPr>
              <a:buNone/>
            </a:pPr>
            <a:r>
              <a:rPr lang="hr-HR" sz="6400" dirty="0" smtClean="0">
                <a:latin typeface="+mj-lt"/>
              </a:rPr>
              <a:t>	</a:t>
            </a:r>
            <a:endParaRPr lang="hr-HR" sz="6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hr-HR" sz="3000" b="1" dirty="0" smtClean="0">
                <a:solidFill>
                  <a:srgbClr val="00B0F0"/>
                </a:solidFill>
              </a:rPr>
              <a:t>Skale procjene</a:t>
            </a:r>
          </a:p>
          <a:p>
            <a:pPr>
              <a:buNone/>
            </a:pPr>
            <a:endParaRPr lang="hr-HR" sz="3000" b="1" dirty="0" smtClean="0">
              <a:solidFill>
                <a:srgbClr val="00B0F0"/>
              </a:solidFill>
            </a:endParaRPr>
          </a:p>
          <a:p>
            <a:pPr lvl="0"/>
            <a:r>
              <a:rPr lang="hr-HR" sz="2500" dirty="0" smtClean="0"/>
              <a:t>Conner’s Parent Rating Scale, Conner’s Teacher Rating Scale</a:t>
            </a:r>
          </a:p>
          <a:p>
            <a:pPr lvl="0"/>
            <a:r>
              <a:rPr lang="hr-HR" sz="2500" dirty="0" smtClean="0"/>
              <a:t>Achenbch Child Behavior Cheklist</a:t>
            </a:r>
          </a:p>
          <a:p>
            <a:pPr lvl="0"/>
            <a:r>
              <a:rPr lang="hr-HR" sz="2500" dirty="0" smtClean="0"/>
              <a:t>The Preschool Behaviour Questionnaire</a:t>
            </a:r>
          </a:p>
          <a:p>
            <a:pPr lvl="0"/>
            <a:r>
              <a:rPr lang="hr-HR" sz="2500" dirty="0" smtClean="0"/>
              <a:t>Skala agresivnosti i hiperaktivnosti (Živčić, Bezinović, 1987)</a:t>
            </a:r>
          </a:p>
          <a:p>
            <a:pPr lvl="0"/>
            <a:endParaRPr lang="hr-HR" sz="25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Samoprocjena</a:t>
            </a:r>
            <a:endParaRPr lang="hr-HR" altLang="zh-CN" sz="3000" b="1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ü"/>
            </a:pPr>
            <a:endParaRPr lang="hr-HR" altLang="zh-CN" sz="2500" dirty="0" smtClean="0">
              <a:ea typeface="SimSun" pitchFamily="2" charset="-122"/>
              <a:cs typeface="Times New Roman" pitchFamily="18" charset="0"/>
            </a:endParaRPr>
          </a:p>
          <a:p>
            <a:pPr lvl="0"/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postoje konstruirane skale samoprocjene</a:t>
            </a:r>
            <a:endParaRPr lang="hr-HR" altLang="zh-CN" sz="2500" dirty="0" smtClean="0">
              <a:cs typeface="Arial" pitchFamily="34" charset="0"/>
            </a:endParaRPr>
          </a:p>
          <a:p>
            <a:pPr lvl="0"/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za manju djecu koriste se skale samoprocjene sa slikovnim opisima na skali:</a:t>
            </a:r>
            <a:endParaRPr lang="hr-HR" altLang="zh-CN" sz="2500" dirty="0" smtClean="0"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upitnik za ispitivanje bijesa (Nelson, Finch)</a:t>
            </a:r>
            <a:endParaRPr lang="hr-HR" altLang="zh-CN" sz="2500" dirty="0" smtClean="0">
              <a:cs typeface="Arial" pitchFamily="34" charset="0"/>
            </a:endParaRPr>
          </a:p>
          <a:p>
            <a:pPr marL="400050" lvl="1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termometar sreće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hr-HR" sz="3000" b="1" dirty="0" smtClean="0">
                <a:solidFill>
                  <a:srgbClr val="00B0F0"/>
                </a:solidFill>
              </a:rPr>
              <a:t> Samomotrenje</a:t>
            </a:r>
          </a:p>
          <a:p>
            <a:pPr>
              <a:buNone/>
            </a:pPr>
            <a:endParaRPr lang="hr-HR" sz="3000" b="1" dirty="0" smtClean="0">
              <a:solidFill>
                <a:srgbClr val="00B0F0"/>
              </a:solidFill>
            </a:endParaRPr>
          </a:p>
          <a:p>
            <a:r>
              <a:rPr lang="hr-HR" sz="2500" dirty="0" smtClean="0"/>
              <a:t>opažanje i sistematsko bilježenje klinički relevantnog vlastitog ponašanja</a:t>
            </a:r>
          </a:p>
          <a:p>
            <a:r>
              <a:rPr lang="hr-HR" sz="2500" dirty="0" smtClean="0"/>
              <a:t>unaprijed izrađene tablice</a:t>
            </a:r>
          </a:p>
          <a:p>
            <a:r>
              <a:rPr lang="hr-HR" sz="2500" dirty="0" smtClean="0"/>
              <a:t>kod mlađe djece se koriste crteži lica, dijete bilježi frekvenciju</a:t>
            </a:r>
          </a:p>
          <a:p>
            <a:pPr>
              <a:buFont typeface="Wingdings" pitchFamily="2" charset="2"/>
              <a:buChar char="ü"/>
            </a:pPr>
            <a:endParaRPr lang="hr-HR" sz="2800" b="1" dirty="0">
              <a:solidFill>
                <a:srgbClr val="00B0F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Neposredno opažanje</a:t>
            </a: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hr-HR" altLang="zh-CN" dirty="0" smtClean="0">
              <a:cs typeface="Arial" pitchFamily="34" charset="0"/>
            </a:endParaRP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glavni doprinos BKT-a u procjeni i tretmanu djece</a:t>
            </a:r>
            <a:endParaRPr lang="hr-HR" altLang="zh-CN" sz="2500" dirty="0" smtClean="0">
              <a:cs typeface="Arial" pitchFamily="34" charset="0"/>
            </a:endParaRP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nužna dobra operacionalizacija ponašanja</a:t>
            </a:r>
            <a:endParaRPr lang="hr-HR" altLang="zh-CN" sz="2500" dirty="0" smtClean="0">
              <a:cs typeface="Arial" pitchFamily="34" charset="0"/>
            </a:endParaRP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opažanja se moraju vršiti više puta u različitim situacijama</a:t>
            </a:r>
            <a:endParaRPr lang="hr-HR" altLang="zh-CN" sz="2500" dirty="0" smtClean="0">
              <a:cs typeface="Arial" pitchFamily="34" charset="0"/>
            </a:endParaRP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ponašanje kod manje djece je manje povezano s prisunošću opažača</a:t>
            </a:r>
            <a:endParaRPr lang="hr-HR" altLang="zh-CN" sz="2500" dirty="0" smtClean="0">
              <a:cs typeface="Arial" pitchFamily="34" charset="0"/>
            </a:endParaRPr>
          </a:p>
          <a:p>
            <a:pPr marL="180975" lvl="0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opažanje je prisutno i tijekom npr. intervijua (odnos djeteta i roditelja)</a:t>
            </a:r>
            <a:endParaRPr lang="hr-HR" altLang="zh-CN" sz="2500" dirty="0" smtClean="0">
              <a:cs typeface="Arial" pitchFamily="34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lvl="6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Mjere </a:t>
            </a: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postignuća, </a:t>
            </a:r>
            <a:r>
              <a:rPr lang="hr-HR" altLang="zh-CN" sz="3000" b="1" dirty="0" err="1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Kendall</a:t>
            </a: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, 1981</a:t>
            </a:r>
            <a:endParaRPr lang="hr-HR" altLang="zh-CN" sz="3000" b="1" dirty="0" smtClean="0">
              <a:solidFill>
                <a:srgbClr val="00B0F0"/>
              </a:solidFill>
              <a:ea typeface="SimSun" pitchFamily="2" charset="-122"/>
              <a:cs typeface="Times New Roman" pitchFamily="18" charset="0"/>
            </a:endParaRPr>
          </a:p>
          <a:p>
            <a:pPr marL="0" lvl="6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hr-HR" altLang="zh-CN" sz="2500" dirty="0" smtClean="0">
                <a:cs typeface="Arial" pitchFamily="34" charset="0"/>
              </a:rPr>
              <a:t>opažanje načina na koji dijete dolazi do rješenja</a:t>
            </a:r>
          </a:p>
          <a:p>
            <a:pPr marL="0" lvl="6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procjene socijalnog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shvaćanja,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npr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. procjena empatije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procjene socijalnih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problema,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npr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., test generiranja  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alternativnih rješenja međuljudskih problema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procjene atribucija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djeteta,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npr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. test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lokusa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kontrole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procjena stila rješavanja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problema,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npr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., </a:t>
            </a:r>
            <a:r>
              <a:rPr lang="hr-HR" altLang="zh-CN" sz="2500" dirty="0" err="1" smtClean="0">
                <a:ea typeface="SimSun" pitchFamily="2" charset="-122"/>
                <a:cs typeface="Times New Roman" pitchFamily="18" charset="0"/>
              </a:rPr>
              <a:t>Porteusov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labirint</a:t>
            </a:r>
            <a:endParaRPr lang="hr-HR" altLang="zh-CN" sz="2500" dirty="0" smtClean="0">
              <a:ea typeface="SimSun" pitchFamily="2" charset="-122"/>
              <a:cs typeface="Times New Roman" pitchFamily="18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720254"/>
            <a:ext cx="824843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r-HR" altLang="zh-CN" sz="3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Sociometrijske </a:t>
            </a:r>
            <a:r>
              <a:rPr kumimoji="0" lang="hr-HR" altLang="zh-CN" sz="3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tehnike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lang="hr-HR" altLang="zh-CN" sz="3000" b="1" dirty="0" smtClean="0">
              <a:solidFill>
                <a:srgbClr val="00B0F0"/>
              </a:solidFill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i="0" u="none" strike="noStrike" cap="none" normalizeH="0" baseline="0" dirty="0" smtClean="0">
                <a:ln>
                  <a:noFill/>
                </a:ln>
                <a:effectLst/>
                <a:ea typeface="SimSun" pitchFamily="2" charset="-122"/>
                <a:cs typeface="Times New Roman" pitchFamily="18" charset="0"/>
              </a:rPr>
              <a:t>Važno je utvrditi status djeteta</a:t>
            </a:r>
            <a:endParaRPr kumimoji="0" lang="hr-HR" altLang="zh-CN" sz="2500" i="0" u="none" strike="noStrike" cap="none" normalizeH="0" baseline="0" dirty="0" smtClean="0">
              <a:ln>
                <a:noFill/>
              </a:ln>
              <a:effectLst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hr-HR" altLang="zh-CN" sz="30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metoda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biranja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metoda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usporedbe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skale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procjene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hr-HR" altLang="zh-CN" sz="1600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hr-HR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hr-HR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000" b="1" dirty="0">
                <a:latin typeface="+mn-lt"/>
              </a:rPr>
              <a:t>Tehnike u tretmanu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rmAutofit/>
          </a:bodyPr>
          <a:lstStyle/>
          <a:p>
            <a:pPr lvl="0"/>
            <a:r>
              <a:rPr lang="hr-HR" sz="2700" dirty="0"/>
              <a:t>koriste se </a:t>
            </a:r>
            <a:r>
              <a:rPr lang="hr-HR" sz="2700" dirty="0">
                <a:solidFill>
                  <a:srgbClr val="00B0F0"/>
                </a:solidFill>
              </a:rPr>
              <a:t>kognitivne</a:t>
            </a:r>
            <a:r>
              <a:rPr lang="hr-HR" sz="2700" dirty="0"/>
              <a:t> i </a:t>
            </a:r>
            <a:r>
              <a:rPr lang="hr-HR" sz="2700" dirty="0" smtClean="0">
                <a:solidFill>
                  <a:srgbClr val="00B0F0"/>
                </a:solidFill>
              </a:rPr>
              <a:t>bihevioralne</a:t>
            </a:r>
          </a:p>
          <a:p>
            <a:pPr lvl="0"/>
            <a:endParaRPr lang="hr-HR" sz="2700" dirty="0">
              <a:solidFill>
                <a:srgbClr val="00B0F0"/>
              </a:solidFill>
            </a:endParaRPr>
          </a:p>
          <a:p>
            <a:pPr lvl="0"/>
            <a:r>
              <a:rPr lang="hr-HR" sz="2700" dirty="0"/>
              <a:t>u radu s mlađom djecom tehnike se prilagođavaju, koriste se igračke, lutke, priče, oblačići</a:t>
            </a:r>
            <a:r>
              <a:rPr lang="hr-HR" sz="2700" dirty="0" smtClean="0"/>
              <a:t>...</a:t>
            </a:r>
          </a:p>
          <a:p>
            <a:pPr lvl="0">
              <a:buNone/>
            </a:pPr>
            <a:endParaRPr lang="hr-HR" sz="2500" b="1" dirty="0" smtClean="0">
              <a:latin typeface="+mj-lt"/>
            </a:endParaRPr>
          </a:p>
          <a:p>
            <a:pPr lvl="0">
              <a:buNone/>
            </a:pPr>
            <a:endParaRPr lang="hr-HR" sz="2500" b="1" dirty="0" smtClean="0">
              <a:latin typeface="+mj-lt"/>
            </a:endParaRPr>
          </a:p>
          <a:p>
            <a:pPr>
              <a:buNone/>
            </a:pPr>
            <a:r>
              <a:rPr lang="hr-HR" dirty="0">
                <a:latin typeface="+mj-lt"/>
              </a:rPr>
              <a:t> </a:t>
            </a:r>
          </a:p>
          <a:p>
            <a:pPr lvl="4">
              <a:buNone/>
            </a:pPr>
            <a:endParaRPr lang="hr-HR" sz="28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Specifičnosti i ograničenja BKT-a u radu s djecom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hr-HR" dirty="0"/>
              <a:t>prema teoriji  kognitivnog razvoja Jeana Piageta djeca od druge do sedme godine su u predoperacijskoj </a:t>
            </a:r>
            <a:r>
              <a:rPr lang="hr-HR" dirty="0" smtClean="0"/>
              <a:t>fazi - ograničenje </a:t>
            </a:r>
            <a:r>
              <a:rPr lang="hr-HR" dirty="0"/>
              <a:t>u razumijevanju tuđe perspektive, </a:t>
            </a:r>
            <a:r>
              <a:rPr lang="hr-HR" dirty="0" smtClean="0"/>
              <a:t>egocentrizam</a:t>
            </a:r>
          </a:p>
          <a:p>
            <a:pPr lvl="0"/>
            <a:endParaRPr lang="hr-HR" dirty="0"/>
          </a:p>
          <a:p>
            <a:pPr lvl="0"/>
            <a:r>
              <a:rPr lang="hr-HR" dirty="0"/>
              <a:t>mlađa djeca imaju poteškoće u sekvencijskom mišljenju pri rješavanju </a:t>
            </a:r>
            <a:r>
              <a:rPr lang="hr-HR" dirty="0" smtClean="0"/>
              <a:t>problema - nasumično </a:t>
            </a:r>
            <a:r>
              <a:rPr lang="hr-HR" dirty="0"/>
              <a:t>biranje sekvence rješenja, bez obzira na posljedice  </a:t>
            </a:r>
            <a:endParaRPr lang="hr-HR" dirty="0" smtClean="0"/>
          </a:p>
          <a:p>
            <a:pPr lvl="0">
              <a:buNone/>
            </a:pPr>
            <a:endParaRPr lang="hr-HR" dirty="0"/>
          </a:p>
          <a:p>
            <a:pPr lvl="0"/>
            <a:r>
              <a:rPr lang="hr-HR" dirty="0"/>
              <a:t>djeca ne uviđaju potrebu za tretmanom, pitanje </a:t>
            </a:r>
            <a:r>
              <a:rPr lang="hr-HR" dirty="0" smtClean="0"/>
              <a:t>motivacije</a:t>
            </a:r>
          </a:p>
          <a:p>
            <a:pPr lvl="0"/>
            <a:endParaRPr lang="hr-HR" dirty="0"/>
          </a:p>
          <a:p>
            <a:pPr lvl="0"/>
            <a:r>
              <a:rPr lang="hr-HR" dirty="0"/>
              <a:t>mehanizmi </a:t>
            </a:r>
            <a:r>
              <a:rPr lang="hr-HR" dirty="0" smtClean="0"/>
              <a:t>samoregulacije - </a:t>
            </a:r>
            <a:r>
              <a:rPr lang="hr-HR" dirty="0"/>
              <a:t>unutrašnji govor razvija se od </a:t>
            </a:r>
            <a:r>
              <a:rPr lang="hr-HR" dirty="0" smtClean="0"/>
              <a:t>6. </a:t>
            </a:r>
            <a:r>
              <a:rPr lang="hr-HR" dirty="0"/>
              <a:t>do </a:t>
            </a:r>
            <a:r>
              <a:rPr lang="hr-HR" dirty="0" smtClean="0"/>
              <a:t>7. </a:t>
            </a:r>
            <a:r>
              <a:rPr lang="hr-HR" dirty="0"/>
              <a:t>godine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hr-HR" sz="4000" b="1" u="sng" dirty="0" smtClean="0">
                <a:latin typeface="+mn-lt"/>
              </a:rPr>
              <a:t>Bihevioralne</a:t>
            </a:r>
            <a:r>
              <a:rPr lang="hr-HR" sz="4000" b="1" u="sng" dirty="0" smtClean="0"/>
              <a:t> tehnike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lvl="0">
              <a:buNone/>
            </a:pPr>
            <a:endParaRPr lang="hr-HR" b="1" u="sng" dirty="0" smtClean="0"/>
          </a:p>
          <a:p>
            <a:pPr lvl="0">
              <a:buNone/>
            </a:pPr>
            <a:endParaRPr lang="hr-HR" b="1" u="sng" dirty="0" smtClean="0"/>
          </a:p>
          <a:p>
            <a:pPr>
              <a:buFont typeface="Wingdings" pitchFamily="2" charset="2"/>
              <a:buChar char="q"/>
            </a:pPr>
            <a:r>
              <a:rPr lang="hr-HR" b="1" dirty="0" smtClean="0">
                <a:solidFill>
                  <a:srgbClr val="00B0F0"/>
                </a:solidFill>
              </a:rPr>
              <a:t> </a:t>
            </a:r>
            <a:r>
              <a:rPr lang="hr-HR" sz="3000" b="1" dirty="0" smtClean="0">
                <a:solidFill>
                  <a:srgbClr val="00B0F0"/>
                </a:solidFill>
              </a:rPr>
              <a:t>funkcionalna analiza ponašanja</a:t>
            </a:r>
          </a:p>
          <a:p>
            <a:pPr marL="722313" indent="-180975">
              <a:tabLst>
                <a:tab pos="541338" algn="l"/>
              </a:tabLst>
            </a:pPr>
            <a:r>
              <a:rPr lang="hr-HR" sz="2500" dirty="0" smtClean="0"/>
              <a:t>ponašanje se operacionalizira, procjenjuje se učestalost, trajanje, intenzitet, događaji netom prije ponašanja i posljedice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hr-HR" sz="3200" b="1" dirty="0" smtClean="0">
                <a:solidFill>
                  <a:srgbClr val="00B0F0"/>
                </a:solidFill>
              </a:rPr>
              <a:t> identifikacija emocija</a:t>
            </a:r>
          </a:p>
          <a:p>
            <a:pPr lvl="0">
              <a:buNone/>
            </a:pPr>
            <a:endParaRPr lang="hr-HR" sz="2400" dirty="0" smtClean="0"/>
          </a:p>
          <a:p>
            <a:r>
              <a:rPr lang="hr-HR" sz="2500" dirty="0" smtClean="0"/>
              <a:t>podučavanje djeteta i roditelja o </a:t>
            </a:r>
            <a:r>
              <a:rPr lang="hr-HR" sz="2500" dirty="0" smtClean="0"/>
              <a:t>emocijama</a:t>
            </a:r>
            <a:endParaRPr lang="hr-HR" sz="2500" dirty="0" smtClean="0"/>
          </a:p>
          <a:p>
            <a:endParaRPr lang="hr-HR" sz="2500" dirty="0" smtClean="0"/>
          </a:p>
          <a:p>
            <a:r>
              <a:rPr lang="hr-HR" sz="2500" dirty="0" smtClean="0"/>
              <a:t>djecu se podučava da samoopažanjem prepoznaju situacije u kojima se javlja osjećaj </a:t>
            </a:r>
            <a:r>
              <a:rPr lang="hr-HR" sz="2500" dirty="0" smtClean="0"/>
              <a:t>ljutnje – vodi ka samokontroli</a:t>
            </a:r>
            <a:endParaRPr lang="hr-HR" sz="2500" dirty="0" smtClean="0"/>
          </a:p>
          <a:p>
            <a:endParaRPr lang="hr-HR" sz="2500" dirty="0" smtClean="0"/>
          </a:p>
          <a:p>
            <a:r>
              <a:rPr lang="hr-HR" sz="2500" dirty="0" smtClean="0"/>
              <a:t>nakon osvješćivanja osjećaja, podučava ih se prepoznavanju fiziološkog uzbuđenja-crvenilo, ubrzano disanje i rad srca, mišićna napetost, napetost u glavi</a:t>
            </a:r>
          </a:p>
          <a:p>
            <a:pPr lvl="0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/>
          </a:bodyPr>
          <a:lstStyle/>
          <a:p>
            <a:r>
              <a:rPr lang="hr-HR" sz="2500" dirty="0" smtClean="0"/>
              <a:t>zajedno s djetetom se osmisli način procjene intenziteta osjećaja, npr. termometar ljutnje, na kojemu dijete pojedinom stupnju pridružuje određenu situaciju - ljutnja je kontinuum</a:t>
            </a:r>
          </a:p>
          <a:p>
            <a:pPr lvl="0">
              <a:buFontTx/>
              <a:buChar char="-"/>
            </a:pPr>
            <a:endParaRPr lang="hr-HR" sz="2500" dirty="0" smtClean="0"/>
          </a:p>
          <a:p>
            <a:r>
              <a:rPr lang="hr-HR" sz="2500" dirty="0" smtClean="0"/>
              <a:t>na kraju dijete može prepoznati ljutnju u nastajanju kada je može lakše kontrolirati</a:t>
            </a:r>
          </a:p>
          <a:p>
            <a:pPr lvl="0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hr-HR" sz="2500" dirty="0" smtClean="0"/>
              <a:t>osvješćivanjem emocija (ljutnje prvenstveno) i svega vezanog za njih na svom primjeru, dijete shvaća da drugi ljudi mogu ljutnju doživljavati i manifestirati drugačije</a:t>
            </a:r>
          </a:p>
          <a:p>
            <a:endParaRPr lang="hr-HR" sz="2500" dirty="0" smtClean="0"/>
          </a:p>
          <a:p>
            <a:r>
              <a:rPr lang="hr-HR" sz="2500" dirty="0" smtClean="0"/>
              <a:t>kod mlađe djece koriste se slikovnice o emocijama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00034" y="795906"/>
            <a:ext cx="8215370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2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hr-HR" altLang="zh-CN" sz="3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 trijada samokontrole</a:t>
            </a:r>
          </a:p>
          <a:p>
            <a:pPr marL="361950" marR="0" lvl="2" indent="-361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nakon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STOP-a umiruje se relaksacijom ili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 preusmjeravanjem pažnje</a:t>
            </a:r>
            <a:endParaRPr lang="hr-HR" altLang="zh-CN" sz="2500" dirty="0" smtClean="0">
              <a:cs typeface="Arial" pitchFamily="34" charset="0"/>
            </a:endParaRPr>
          </a:p>
          <a:p>
            <a:pPr marL="361950" marR="0" lvl="2" indent="-361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kada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dijete prepozna jačanje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ljutnje (1),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zamišlja znak STOP, ili kako viče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STOP!</a:t>
            </a:r>
            <a:endParaRPr lang="hr-HR" altLang="zh-CN" sz="2500" dirty="0">
              <a:cs typeface="Arial" pitchFamily="34" charset="0"/>
            </a:endParaRPr>
          </a:p>
          <a:p>
            <a:pPr marL="361950" marR="0" lvl="2" indent="-361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nakon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umirivanja (2) </a:t>
            </a:r>
            <a:r>
              <a:rPr kumimoji="0" lang="hr-HR" altLang="zh-CN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samonagrađuje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(</a:t>
            </a:r>
            <a:r>
              <a:rPr kumimoji="0" lang="hr-HR" altLang="zh-CN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3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)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se -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materijalno ili samopohvalom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		</a:t>
            </a:r>
            <a:endParaRPr kumimoji="0" lang="hr-HR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 </a:t>
            </a:r>
            <a:endParaRPr kumimoji="0" lang="hr-HR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hr-HR" altLang="zh-CN" sz="3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tehnike relaksacije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zh-CN" sz="2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0488" marR="0" lvl="0" indent="2714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abdominalno disanje – u trbuhu je balon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0488" marR="0" lvl="0" indent="2714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progresivna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mišićna relaksacija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- u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formi priče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</a:t>
            </a:r>
            <a:endParaRPr lang="hr-HR" altLang="zh-CN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SimSun" pitchFamily="2" charset="-122"/>
                <a:cs typeface="Arial" pitchFamily="34" charset="0"/>
              </a:rPr>
              <a:t>	</a:t>
            </a:r>
            <a:endParaRPr kumimoji="0" lang="hr-HR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modeliranje</a:t>
            </a:r>
          </a:p>
          <a:p>
            <a:pPr marL="180975" indent="-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terapeut na seansi, roditelji kod kuće demonstriraju  ponašanje, dijete ga opisuje i izvodi</a:t>
            </a:r>
            <a:endParaRPr lang="hr-HR" altLang="zh-CN" sz="2500" dirty="0" smtClean="0"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model može biti drugo dijete u stvarnoj situaciji</a:t>
            </a: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hr-HR" altLang="zh-CN" sz="2500" dirty="0" smtClean="0">
              <a:solidFill>
                <a:srgbClr val="00B0F0"/>
              </a:solidFill>
              <a:ea typeface="SimSun" pitchFamily="2" charset="-122"/>
              <a:cs typeface="Times New Roman" pitchFamily="18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hr-HR" altLang="zh-CN" sz="30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imaginacija</a:t>
            </a:r>
            <a:endParaRPr lang="hr-HR" altLang="zh-CN" sz="3000" b="1" dirty="0" smtClean="0">
              <a:solidFill>
                <a:srgbClr val="00B0F0"/>
              </a:solidFill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zamišljanje željenog ponašanja i njegovih posljedica</a:t>
            </a:r>
            <a:endParaRPr lang="hr-HR" altLang="zh-CN" sz="2500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hr-HR" altLang="zh-CN" sz="2500" b="1" dirty="0" smtClean="0">
              <a:solidFill>
                <a:srgbClr val="00B0F0"/>
              </a:solidFill>
              <a:ea typeface="SimSun" pitchFamily="2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hr-HR" altLang="zh-CN" sz="32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 </a:t>
            </a:r>
            <a:r>
              <a:rPr lang="hr-HR" altLang="zh-CN" sz="2500" b="1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potkrepljivanje</a:t>
            </a:r>
            <a:endParaRPr lang="hr-HR" altLang="zh-CN" sz="2500" b="1" dirty="0" smtClean="0">
              <a:solidFill>
                <a:srgbClr val="00B0F0"/>
              </a:solidFill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socijalni potkrepljivači - pohvale</a:t>
            </a:r>
            <a:endParaRPr lang="hr-HR" altLang="zh-CN" sz="2500" dirty="0" smtClean="0"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materijalni</a:t>
            </a:r>
            <a:endParaRPr lang="hr-HR" altLang="zh-CN" sz="2500" dirty="0" smtClean="0">
              <a:cs typeface="Arial" pitchFamily="34" charset="0"/>
            </a:endParaRPr>
          </a:p>
          <a:p>
            <a:pPr marL="180975" indent="-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potkrepljivano ponašanje se definira te se neposredno potkrepljuje definiranim potkrepljivačima - akumulacija ponašanja vodi do veće nagrade</a:t>
            </a:r>
            <a:endParaRPr lang="hr-HR" altLang="zh-CN" sz="2500" dirty="0" smtClean="0"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žetoniranje</a:t>
            </a:r>
            <a:endParaRPr lang="hr-HR" altLang="zh-CN" sz="2500" dirty="0" smtClean="0">
              <a:cs typeface="Arial" pitchFamily="34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24744"/>
            <a:ext cx="8329642" cy="5001419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hr-HR" sz="4300" b="1" dirty="0" smtClean="0">
                <a:solidFill>
                  <a:srgbClr val="0070C0"/>
                </a:solidFill>
              </a:rPr>
              <a:t>Kognitivne tehnike</a:t>
            </a:r>
          </a:p>
          <a:p>
            <a:pPr algn="ctr">
              <a:buFont typeface="Wingdings" pitchFamily="2" charset="2"/>
              <a:buChar char="Ø"/>
            </a:pPr>
            <a:endParaRPr lang="hr-HR" sz="3000" b="1" dirty="0"/>
          </a:p>
          <a:p>
            <a:pPr>
              <a:buFont typeface="Wingdings" pitchFamily="2" charset="2"/>
              <a:buChar char="q"/>
            </a:pPr>
            <a:r>
              <a:rPr lang="hr-HR" dirty="0">
                <a:solidFill>
                  <a:srgbClr val="00B0F0"/>
                </a:solidFill>
              </a:rPr>
              <a:t> </a:t>
            </a:r>
            <a:r>
              <a:rPr lang="hr-HR" b="1" dirty="0" smtClean="0">
                <a:solidFill>
                  <a:srgbClr val="00B0F0"/>
                </a:solidFill>
              </a:rPr>
              <a:t>psihoedukacija</a:t>
            </a:r>
            <a:endParaRPr lang="hr-HR" sz="2700" dirty="0" smtClean="0"/>
          </a:p>
          <a:p>
            <a:pPr lvl="0"/>
            <a:r>
              <a:rPr lang="hr-HR" sz="2700" dirty="0" smtClean="0"/>
              <a:t>djetetu se opisuje problematično ponašanje, ne dijagnoza</a:t>
            </a:r>
          </a:p>
          <a:p>
            <a:pPr lvl="0"/>
            <a:r>
              <a:rPr lang="hr-HR" sz="2700" dirty="0" smtClean="0"/>
              <a:t>smanjuje osjećaj krivnje kod djeteta (i roditelja)</a:t>
            </a:r>
          </a:p>
          <a:p>
            <a:pPr>
              <a:buNone/>
            </a:pPr>
            <a:endParaRPr lang="hr-HR" sz="3300" dirty="0"/>
          </a:p>
          <a:p>
            <a:endParaRPr lang="hr-HR" dirty="0"/>
          </a:p>
          <a:p>
            <a:pPr>
              <a:buNone/>
            </a:pPr>
            <a:r>
              <a:rPr lang="hr-HR" dirty="0"/>
              <a:t>		</a:t>
            </a:r>
            <a:endParaRPr lang="hr-HR" b="1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342900" lvl="3" indent="-342900">
              <a:buFont typeface="Wingdings" pitchFamily="2" charset="2"/>
              <a:buChar char="q"/>
            </a:pPr>
            <a:r>
              <a:rPr lang="hr-HR" sz="3000" b="1" dirty="0" smtClean="0">
                <a:solidFill>
                  <a:srgbClr val="00B0F0"/>
                </a:solidFill>
              </a:rPr>
              <a:t> identifikacija, evaluacija i restrukturacija negativnih automatskih misli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lvl="3" indent="0">
              <a:buFont typeface="Wingdings" pitchFamily="2" charset="2"/>
              <a:buChar char="q"/>
            </a:pPr>
            <a:r>
              <a:rPr lang="hr-HR" sz="3000" b="1" dirty="0" smtClean="0">
                <a:solidFill>
                  <a:srgbClr val="00B0F0"/>
                </a:solidFill>
              </a:rPr>
              <a:t> verbalne samoinstrukcije</a:t>
            </a:r>
          </a:p>
          <a:p>
            <a:pPr lvl="3" indent="-1600200">
              <a:buNone/>
            </a:pPr>
            <a:endParaRPr lang="hr-HR" sz="3300" b="1" dirty="0" smtClean="0"/>
          </a:p>
          <a:p>
            <a:pPr lvl="3" indent="-1600200">
              <a:buNone/>
            </a:pPr>
            <a:r>
              <a:rPr lang="hr-HR" sz="2500" b="1" dirty="0" smtClean="0"/>
              <a:t>Meichenbaumova tehnika samokontrole</a:t>
            </a:r>
          </a:p>
          <a:p>
            <a:pPr lvl="0"/>
            <a:r>
              <a:rPr lang="hr-HR" sz="2700" dirty="0" smtClean="0"/>
              <a:t>nastala 70-tih za rad s djecom s izraženom impulzivnošću</a:t>
            </a:r>
          </a:p>
          <a:p>
            <a:pPr lvl="0"/>
            <a:r>
              <a:rPr lang="hr-HR" sz="2700" dirty="0" smtClean="0"/>
              <a:t>model rješava zadatak glasno govoreći upute</a:t>
            </a:r>
          </a:p>
          <a:p>
            <a:pPr lvl="0"/>
            <a:r>
              <a:rPr lang="hr-HR" sz="2700" dirty="0" smtClean="0"/>
              <a:t>dijete izvršava zadatak, model daje upute</a:t>
            </a:r>
          </a:p>
          <a:p>
            <a:pPr lvl="0"/>
            <a:r>
              <a:rPr lang="hr-HR" sz="2700" dirty="0" smtClean="0"/>
              <a:t>dijete izvršava zadatak i daje si upute na glas</a:t>
            </a:r>
          </a:p>
          <a:p>
            <a:pPr lvl="0"/>
            <a:r>
              <a:rPr lang="hr-HR" sz="2700" dirty="0" smtClean="0"/>
              <a:t>dijete izvršava zadatak i šapuće upute</a:t>
            </a:r>
          </a:p>
          <a:p>
            <a:r>
              <a:rPr lang="hr-HR" sz="2700" dirty="0" smtClean="0"/>
              <a:t>dijete izvršava zadatak uz unutarnji govor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hr-HR" sz="4000" b="1" dirty="0"/>
              <a:t>Razlike u BKT-u djece i odraslih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6449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r-HR" dirty="0" smtClean="0"/>
              <a:t>BKT tretman </a:t>
            </a:r>
            <a:r>
              <a:rPr lang="hr-HR" dirty="0"/>
              <a:t>kod djece najčešće se primjenjuje kod pojedinaca s problemima koji podrazumijevaju ponašanja ometajuća za okolinu (agresija), a kod odraslih ponašanja ometajuća za samog pojedinca (depresija, anksioznost</a:t>
            </a:r>
            <a:r>
              <a:rPr lang="hr-HR" dirty="0" smtClean="0"/>
              <a:t>)</a:t>
            </a:r>
          </a:p>
          <a:p>
            <a:pPr lvl="0"/>
            <a:endParaRPr lang="hr-HR" dirty="0"/>
          </a:p>
          <a:p>
            <a:pPr lvl="0"/>
            <a:r>
              <a:rPr lang="hr-HR" dirty="0"/>
              <a:t>odrasli se mogu sami javiti na tretman, što uglavnom i </a:t>
            </a:r>
            <a:r>
              <a:rPr lang="hr-HR" dirty="0" smtClean="0"/>
              <a:t>čine</a:t>
            </a:r>
          </a:p>
          <a:p>
            <a:pPr lvl="0"/>
            <a:r>
              <a:rPr lang="hr-HR" dirty="0" smtClean="0"/>
              <a:t>djeca </a:t>
            </a:r>
            <a:r>
              <a:rPr lang="hr-HR" dirty="0"/>
              <a:t>ne uviđaju potrebu za tretmanom-dovode ih </a:t>
            </a:r>
            <a:r>
              <a:rPr lang="hr-HR" dirty="0" smtClean="0"/>
              <a:t>roditelji</a:t>
            </a:r>
          </a:p>
          <a:p>
            <a:pPr lvl="0"/>
            <a:endParaRPr lang="hr-HR" dirty="0"/>
          </a:p>
          <a:p>
            <a:pPr lvl="0"/>
            <a:r>
              <a:rPr lang="hr-HR" dirty="0"/>
              <a:t>kod odraslih se radi na mijenjanu neprimjerenih </a:t>
            </a:r>
            <a:r>
              <a:rPr lang="hr-HR" dirty="0" err="1"/>
              <a:t>kognicija</a:t>
            </a:r>
            <a:r>
              <a:rPr lang="hr-HR" dirty="0"/>
              <a:t>, a kod djece na učenju pravilne upotrebe kognitivnih procesa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lvl="2" indent="0">
              <a:buFont typeface="Wingdings" pitchFamily="2" charset="2"/>
              <a:buChar char="q"/>
            </a:pPr>
            <a:r>
              <a:rPr lang="hr-HR" sz="3000" dirty="0" smtClean="0">
                <a:solidFill>
                  <a:srgbClr val="00B0F0"/>
                </a:solidFill>
              </a:rPr>
              <a:t> </a:t>
            </a:r>
            <a:r>
              <a:rPr lang="hr-HR" sz="3000" b="1" dirty="0" smtClean="0">
                <a:solidFill>
                  <a:srgbClr val="00B0F0"/>
                </a:solidFill>
              </a:rPr>
              <a:t>samoumirujuće rečenice</a:t>
            </a:r>
          </a:p>
          <a:p>
            <a:r>
              <a:rPr lang="hr-HR" sz="2500" dirty="0" smtClean="0"/>
              <a:t> djecu se potiče da sama osmisle rečenice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4" indent="0">
              <a:buFont typeface="Wingdings" pitchFamily="2" charset="2"/>
              <a:buChar char="q"/>
            </a:pPr>
            <a:r>
              <a:rPr lang="hr-HR" sz="2500" b="1" dirty="0" smtClean="0">
                <a:solidFill>
                  <a:srgbClr val="00B0F0"/>
                </a:solidFill>
              </a:rPr>
              <a:t> </a:t>
            </a:r>
            <a:r>
              <a:rPr lang="hr-HR" sz="3000" b="1" dirty="0" smtClean="0">
                <a:solidFill>
                  <a:srgbClr val="00B0F0"/>
                </a:solidFill>
              </a:rPr>
              <a:t>tehnike rješavanja problema u socijalnim situacijama</a:t>
            </a:r>
          </a:p>
          <a:p>
            <a:r>
              <a:rPr lang="hr-HR" sz="2500" dirty="0" smtClean="0"/>
              <a:t>često kroz igranje uloga</a:t>
            </a:r>
          </a:p>
          <a:p>
            <a:r>
              <a:rPr lang="hr-HR" sz="2500" dirty="0" smtClean="0"/>
              <a:t>postupak: </a:t>
            </a:r>
          </a:p>
          <a:p>
            <a:pPr marL="631825" indent="169863">
              <a:buFont typeface="+mj-lt"/>
              <a:buAutoNum type="arabicPeriod"/>
            </a:pPr>
            <a:r>
              <a:rPr lang="hr-HR" sz="2500" dirty="0" smtClean="0"/>
              <a:t>	prepoznavanje postojanja problema</a:t>
            </a:r>
          </a:p>
          <a:p>
            <a:pPr marL="631825" indent="169863">
              <a:buFont typeface="+mj-lt"/>
              <a:buAutoNum type="arabicPeriod"/>
            </a:pPr>
            <a:r>
              <a:rPr lang="hr-HR" sz="2500" dirty="0" smtClean="0"/>
              <a:t>	generiranje alternativnih rješenja</a:t>
            </a:r>
          </a:p>
          <a:p>
            <a:pPr marL="631825" indent="169863">
              <a:buFont typeface="+mj-lt"/>
              <a:buAutoNum type="arabicPeriod"/>
            </a:pPr>
            <a:r>
              <a:rPr lang="hr-HR" sz="2500" dirty="0" smtClean="0"/>
              <a:t>	evaluacija posljedica različitih rješenja</a:t>
            </a:r>
          </a:p>
          <a:p>
            <a:pPr marL="631825" indent="169863">
              <a:buFont typeface="+mj-lt"/>
              <a:buAutoNum type="arabicPeriod"/>
            </a:pPr>
            <a:r>
              <a:rPr lang="hr-HR" sz="2500" dirty="0" smtClean="0"/>
              <a:t>	odabir alternativa</a:t>
            </a:r>
          </a:p>
          <a:p>
            <a:pPr marL="631825" indent="169863">
              <a:buFont typeface="+mj-lt"/>
              <a:buAutoNum type="arabicPeriod"/>
            </a:pPr>
            <a:r>
              <a:rPr lang="hr-HR" sz="2500" dirty="0" smtClean="0"/>
              <a:t>	osvrt na ishode odabrane alternative</a:t>
            </a:r>
          </a:p>
          <a:p>
            <a:pPr>
              <a:buNone/>
            </a:pPr>
            <a:r>
              <a:rPr lang="hr-HR" sz="2500" dirty="0" smtClean="0"/>
              <a:t>	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hr-HR" sz="3000" b="1" dirty="0" smtClean="0">
                <a:solidFill>
                  <a:srgbClr val="00B0F0"/>
                </a:solidFill>
              </a:rPr>
              <a:t> trening asertivnosti</a:t>
            </a:r>
          </a:p>
          <a:p>
            <a:r>
              <a:rPr lang="hr-HR" sz="2500" dirty="0" smtClean="0"/>
              <a:t>često kroz igranje uloga</a:t>
            </a:r>
          </a:p>
          <a:p>
            <a:endParaRPr lang="hr-HR" dirty="0" smtClean="0"/>
          </a:p>
          <a:p>
            <a:endParaRPr lang="hr-HR" dirty="0" smtClean="0"/>
          </a:p>
          <a:p>
            <a:pPr>
              <a:buNone/>
            </a:pPr>
            <a:r>
              <a:rPr lang="hr-HR" sz="1500" dirty="0" smtClean="0"/>
              <a:t>	</a:t>
            </a:r>
            <a:endParaRPr lang="hr-HR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hr-HR" sz="3000" b="1" dirty="0" smtClean="0">
                <a:solidFill>
                  <a:srgbClr val="00B0F0"/>
                </a:solidFill>
              </a:rPr>
              <a:t> još neke tehnike ...</a:t>
            </a:r>
            <a:endParaRPr lang="hr-HR" dirty="0" smtClean="0"/>
          </a:p>
          <a:p>
            <a:r>
              <a:rPr lang="hr-HR" sz="2500" dirty="0" smtClean="0"/>
              <a:t>s djecom korisno je koristiti aktivnosti koje su njima poznate i razvojno primjerene</a:t>
            </a:r>
          </a:p>
          <a:p>
            <a:endParaRPr lang="hr-HR" dirty="0" smtClean="0">
              <a:latin typeface="+mj-lt"/>
            </a:endParaRPr>
          </a:p>
          <a:p>
            <a:pPr>
              <a:buNone/>
            </a:pPr>
            <a:endParaRPr lang="hr-HR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68760"/>
            <a:ext cx="8186766" cy="4857403"/>
          </a:xfrm>
        </p:spPr>
        <p:txBody>
          <a:bodyPr>
            <a:normAutofit/>
          </a:bodyPr>
          <a:lstStyle/>
          <a:p>
            <a:pPr marL="0" lvl="2" indent="0">
              <a:buFont typeface="Wingdings" pitchFamily="2" charset="2"/>
              <a:buChar char="q"/>
            </a:pPr>
            <a:r>
              <a:rPr lang="hr-HR" sz="3500" b="1" dirty="0" smtClean="0">
                <a:solidFill>
                  <a:srgbClr val="00B0F0"/>
                </a:solidFill>
              </a:rPr>
              <a:t> </a:t>
            </a:r>
            <a:r>
              <a:rPr lang="hr-HR" sz="3000" b="1" dirty="0" smtClean="0">
                <a:solidFill>
                  <a:srgbClr val="00B0F0"/>
                </a:solidFill>
              </a:rPr>
              <a:t>igra kartama</a:t>
            </a:r>
          </a:p>
          <a:p>
            <a:pPr lvl="0"/>
            <a:r>
              <a:rPr lang="hr-HR" sz="2500" dirty="0" smtClean="0"/>
              <a:t>npr</a:t>
            </a:r>
            <a:r>
              <a:rPr lang="hr-HR" sz="2500" dirty="0"/>
              <a:t>. terapeut bilježi misli, osjećaje i situacije bitne djetetu i bitne za problemsko </a:t>
            </a:r>
            <a:r>
              <a:rPr lang="hr-HR" sz="2500" dirty="0" smtClean="0"/>
              <a:t>ponašanje </a:t>
            </a:r>
            <a:r>
              <a:rPr lang="hr-HR" sz="2500" dirty="0"/>
              <a:t>te ih </a:t>
            </a:r>
            <a:r>
              <a:rPr lang="hr-HR" sz="2500" dirty="0" smtClean="0"/>
              <a:t>dijete pokušava razvrstati - </a:t>
            </a:r>
            <a:r>
              <a:rPr lang="hr-HR" sz="2500" dirty="0"/>
              <a:t>vrsta psihoedukacije o razlikovanju navedenog</a:t>
            </a:r>
          </a:p>
          <a:p>
            <a:pPr>
              <a:buNone/>
            </a:pPr>
            <a:r>
              <a:rPr lang="hr-HR" dirty="0"/>
              <a:t> </a:t>
            </a:r>
          </a:p>
          <a:p>
            <a:pPr>
              <a:buNone/>
            </a:pPr>
            <a:r>
              <a:rPr lang="hr-HR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Autofit/>
          </a:bodyPr>
          <a:lstStyle/>
          <a:p>
            <a:r>
              <a:rPr lang="hr-HR" sz="4000" dirty="0" smtClean="0"/>
              <a:t>Literatura: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r>
              <a:rPr lang="hr-HR" sz="1800" dirty="0" smtClean="0"/>
              <a:t>Kendall, C.P. (2006). </a:t>
            </a:r>
            <a:r>
              <a:rPr lang="hr-HR" sz="1800" i="1" dirty="0" smtClean="0"/>
              <a:t>Child and Adolescent Therapy</a:t>
            </a:r>
            <a:r>
              <a:rPr lang="hr-HR" sz="1800" dirty="0" smtClean="0"/>
              <a:t>, </a:t>
            </a:r>
            <a:r>
              <a:rPr lang="hr-HR" sz="1800" i="1" dirty="0" smtClean="0"/>
              <a:t>Cognitive-Behavioral Procedures</a:t>
            </a:r>
            <a:r>
              <a:rPr lang="hr-HR" sz="1800" dirty="0" smtClean="0"/>
              <a:t>. New York: The Guilford Press. </a:t>
            </a:r>
          </a:p>
          <a:p>
            <a:r>
              <a:rPr lang="hr-HR" sz="1800" dirty="0" smtClean="0"/>
              <a:t>Boričević Maršanić, V., Zečević, I., Paradžik, Lj. (2015). Kognitivne tehnike u kognitivno-bihevioralnoj terapiji mlađe djece s eksternaliziranim poremećajima. </a:t>
            </a:r>
            <a:r>
              <a:rPr lang="hr-HR" sz="1800" i="1" dirty="0" smtClean="0"/>
              <a:t>Socijalna psihijatrija</a:t>
            </a:r>
            <a:r>
              <a:rPr lang="hr-HR" sz="1800" dirty="0" smtClean="0"/>
              <a:t>, 4, 183-190.</a:t>
            </a:r>
          </a:p>
          <a:p>
            <a:r>
              <a:rPr lang="hr-HR" sz="1800" dirty="0" smtClean="0"/>
              <a:t>Anić, N. (1990). Kognitivno-bihevioralne terapije u radu s djecom. U N. Anić (ur.), </a:t>
            </a:r>
            <a:r>
              <a:rPr lang="hr-HR" sz="1800" i="1" dirty="0" smtClean="0"/>
              <a:t>Kognitivno-bihevioralne terapije </a:t>
            </a:r>
            <a:r>
              <a:rPr lang="hr-HR" sz="1800" dirty="0" smtClean="0"/>
              <a:t>(103-111). Zagreb: Društvo psihologa Hrvatske.</a:t>
            </a:r>
          </a:p>
          <a:p>
            <a:r>
              <a:rPr lang="hr-HR" sz="1800" dirty="0" smtClean="0"/>
              <a:t>Živčić, I. (1990). Kognitivno-bihevioralna procjena djece. U N. Anić (ur.), </a:t>
            </a:r>
            <a:r>
              <a:rPr lang="hr-HR" sz="1800" i="1" dirty="0" smtClean="0"/>
              <a:t>Kognitivno-bihevioralne terapije </a:t>
            </a:r>
            <a:r>
              <a:rPr lang="hr-HR" sz="1800" dirty="0" smtClean="0"/>
              <a:t>(113-127). Zagreb: Društvo psihologa Hrvatske.</a:t>
            </a:r>
          </a:p>
          <a:p>
            <a:r>
              <a:rPr lang="hr-HR" sz="1800" dirty="0" smtClean="0"/>
              <a:t>Stallard, P. (2005). </a:t>
            </a:r>
            <a:r>
              <a:rPr lang="hr-HR" sz="1800" i="1" dirty="0" smtClean="0"/>
              <a:t>Think Good-Feel Good</a:t>
            </a:r>
            <a:r>
              <a:rPr lang="hr-HR" sz="1800" dirty="0" smtClean="0"/>
              <a:t>. Chichester: John Wiley &amp; Sons Ltd.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/>
          </a:bodyPr>
          <a:lstStyle/>
          <a:p>
            <a:r>
              <a:rPr lang="hr-HR" sz="4000" b="1" dirty="0">
                <a:latin typeface="+mn-lt"/>
              </a:rPr>
              <a:t>Roditelji u BKT-terapiji djece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845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hr-HR" sz="10000" dirty="0"/>
              <a:t>različite </a:t>
            </a:r>
            <a:r>
              <a:rPr lang="hr-HR" sz="10000" dirty="0" smtClean="0"/>
              <a:t>uloge: ograničena uloga</a:t>
            </a:r>
            <a:endParaRPr lang="hr-HR" sz="10000" dirty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hr-HR" sz="10000" dirty="0" smtClean="0"/>
              <a:t>roditelji </a:t>
            </a:r>
            <a:r>
              <a:rPr lang="hr-HR" sz="10000" dirty="0"/>
              <a:t>kao </a:t>
            </a:r>
            <a:r>
              <a:rPr lang="hr-HR" sz="10000" dirty="0" smtClean="0"/>
              <a:t>facilitator; radi </a:t>
            </a:r>
            <a:r>
              <a:rPr lang="hr-HR" sz="10000" dirty="0"/>
              <a:t>se neposredno s djetetom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hr-HR" sz="10000" dirty="0"/>
              <a:t>roditelj kao </a:t>
            </a:r>
            <a:r>
              <a:rPr lang="hr-HR" sz="10000" dirty="0" smtClean="0"/>
              <a:t>ko-terapeut; aktivna </a:t>
            </a:r>
            <a:r>
              <a:rPr lang="hr-HR" sz="10000" dirty="0"/>
              <a:t>uloga, nadgledaju i pomažu djetetu pri usvajanju </a:t>
            </a:r>
            <a:r>
              <a:rPr lang="hr-HR" sz="10000" dirty="0" smtClean="0"/>
              <a:t>vještina </a:t>
            </a:r>
            <a:r>
              <a:rPr lang="hr-HR" sz="10000" dirty="0"/>
              <a:t>poučavanih na tretmanu u svakodnevnom </a:t>
            </a:r>
            <a:r>
              <a:rPr lang="hr-HR" sz="10000" dirty="0" smtClean="0"/>
              <a:t>životu; </a:t>
            </a:r>
            <a:r>
              <a:rPr lang="hr-HR" sz="10000" dirty="0"/>
              <a:t>dijete je u fokusu </a:t>
            </a:r>
            <a:r>
              <a:rPr lang="hr-HR" sz="10000" dirty="0" smtClean="0"/>
              <a:t>tretmana</a:t>
            </a:r>
            <a:endParaRPr lang="hr-HR" sz="10000" dirty="0"/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hr-HR" sz="10000" dirty="0"/>
              <a:t>roditelji kao </a:t>
            </a:r>
            <a:r>
              <a:rPr lang="hr-HR" sz="10000" dirty="0" smtClean="0"/>
              <a:t>ko-klijenti; i </a:t>
            </a:r>
            <a:r>
              <a:rPr lang="hr-HR" sz="10000" dirty="0"/>
              <a:t>dijete i roditelji su u tretmanu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hr-HR" sz="10000" dirty="0"/>
              <a:t>roditelji kao </a:t>
            </a:r>
            <a:r>
              <a:rPr lang="hr-HR" sz="10000" dirty="0" smtClean="0"/>
              <a:t>klijenti; dijete </a:t>
            </a:r>
            <a:r>
              <a:rPr lang="hr-HR" sz="10000" dirty="0"/>
              <a:t>nije u tretmanu, samo </a:t>
            </a:r>
            <a:r>
              <a:rPr lang="hr-HR" sz="10000" dirty="0" smtClean="0"/>
              <a:t>roditelji</a:t>
            </a:r>
          </a:p>
          <a:p>
            <a:pPr>
              <a:lnSpc>
                <a:spcPct val="120000"/>
              </a:lnSpc>
              <a:buNone/>
            </a:pPr>
            <a:r>
              <a:rPr lang="hr-HR" sz="10000" dirty="0" smtClean="0"/>
              <a:t>Uključenost </a:t>
            </a:r>
            <a:r>
              <a:rPr lang="hr-HR" sz="10000" dirty="0"/>
              <a:t>roditelja u BKT djece </a:t>
            </a:r>
            <a:r>
              <a:rPr lang="hr-HR" sz="10000" dirty="0" smtClean="0"/>
              <a:t>s eksternaliziranim poremećajima povećava </a:t>
            </a:r>
            <a:r>
              <a:rPr lang="hr-HR" sz="10000" dirty="0"/>
              <a:t>uspješnost tretmana.</a:t>
            </a:r>
          </a:p>
          <a:p>
            <a:pPr>
              <a:buNone/>
            </a:pPr>
            <a:r>
              <a:rPr lang="hr-HR" dirty="0"/>
              <a:t> </a:t>
            </a:r>
          </a:p>
          <a:p>
            <a:endParaRPr lang="hr-HR" dirty="0"/>
          </a:p>
        </p:txBody>
      </p:sp>
      <p:sp>
        <p:nvSpPr>
          <p:cNvPr id="6" name="Rectangle 5"/>
          <p:cNvSpPr/>
          <p:nvPr/>
        </p:nvSpPr>
        <p:spPr>
          <a:xfrm>
            <a:off x="467544" y="5589240"/>
            <a:ext cx="7416824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ema maja kb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60648"/>
            <a:ext cx="8134935" cy="56166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1560" y="5949280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400" b="1" dirty="0" smtClean="0"/>
              <a:t>BKT model ljutnje i agresije</a:t>
            </a:r>
            <a:r>
              <a:rPr lang="hr-HR" sz="1400" dirty="0" smtClean="0"/>
              <a:t> prema Boričević Maršanić, V., Zečević, I., Paradžik, Lj., Šarić, D. i Karapetrić Bolfan, Lj. (2015)</a:t>
            </a:r>
            <a:endParaRPr lang="hr-HR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12168"/>
          </a:xfrm>
        </p:spPr>
        <p:txBody>
          <a:bodyPr>
            <a:noAutofit/>
          </a:bodyPr>
          <a:lstStyle/>
          <a:p>
            <a:r>
              <a:rPr lang="hr-HR" sz="4000" b="1" dirty="0"/>
              <a:t>Specifične kognitivne karakteristike djece s eksternaliziranim poremećajima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3924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800" b="1" u="sng" dirty="0" smtClean="0">
                <a:solidFill>
                  <a:srgbClr val="00B0F0"/>
                </a:solidFill>
              </a:rPr>
              <a:t>vezane </a:t>
            </a:r>
            <a:r>
              <a:rPr lang="hr-HR" sz="2800" b="1" u="sng" dirty="0">
                <a:solidFill>
                  <a:srgbClr val="00B0F0"/>
                </a:solidFill>
              </a:rPr>
              <a:t>uz procjenu socijalne </a:t>
            </a:r>
            <a:r>
              <a:rPr lang="hr-HR" sz="2800" b="1" u="sng" dirty="0" smtClean="0">
                <a:solidFill>
                  <a:srgbClr val="00B0F0"/>
                </a:solidFill>
              </a:rPr>
              <a:t>situacije</a:t>
            </a:r>
            <a:r>
              <a:rPr lang="hr-HR" sz="1400" dirty="0"/>
              <a:t>	</a:t>
            </a:r>
            <a:endParaRPr lang="hr-HR" sz="1400" dirty="0" smtClean="0"/>
          </a:p>
          <a:p>
            <a:pPr>
              <a:buFont typeface="Wingdings" pitchFamily="2" charset="2"/>
              <a:buChar char="ü"/>
            </a:pPr>
            <a:endParaRPr lang="hr-HR" sz="1400" dirty="0"/>
          </a:p>
          <a:p>
            <a:pPr lvl="0">
              <a:buFont typeface="Wingdings" pitchFamily="2" charset="2"/>
              <a:buChar char="q"/>
            </a:pPr>
            <a:r>
              <a:rPr lang="hr-HR" sz="2200" dirty="0"/>
              <a:t>agresivna djeca prisjećaju se manje bitnih podataka, a više zadnjih podataka u nizu u odnosu na </a:t>
            </a:r>
            <a:r>
              <a:rPr lang="hr-HR" sz="2200" dirty="0" smtClean="0"/>
              <a:t>neagresivnu</a:t>
            </a:r>
            <a:endParaRPr lang="hr-HR" sz="2200" dirty="0"/>
          </a:p>
          <a:p>
            <a:pPr lvl="0">
              <a:buFont typeface="Wingdings" pitchFamily="2" charset="2"/>
              <a:buChar char="q"/>
            </a:pPr>
            <a:r>
              <a:rPr lang="hr-HR" sz="2200" dirty="0"/>
              <a:t>agresivna djeca interpretiraju ponašanja drugih temeljem manje </a:t>
            </a:r>
            <a:r>
              <a:rPr lang="hr-HR" sz="2200" dirty="0" smtClean="0"/>
              <a:t>informacija</a:t>
            </a:r>
            <a:endParaRPr lang="hr-HR" sz="2200" dirty="0"/>
          </a:p>
          <a:p>
            <a:pPr lvl="0">
              <a:buFont typeface="Wingdings" pitchFamily="2" charset="2"/>
              <a:buChar char="q"/>
            </a:pPr>
            <a:r>
              <a:rPr lang="hr-HR" sz="2200" dirty="0"/>
              <a:t>prisjećaju se manje pozitivnih </a:t>
            </a:r>
            <a:r>
              <a:rPr lang="hr-HR" sz="2200" dirty="0" smtClean="0"/>
              <a:t>informacija</a:t>
            </a:r>
            <a:endParaRPr lang="hr-HR" sz="2200" dirty="0"/>
          </a:p>
          <a:p>
            <a:pPr lvl="0">
              <a:buFont typeface="Wingdings" pitchFamily="2" charset="2"/>
              <a:buChar char="q"/>
            </a:pPr>
            <a:r>
              <a:rPr lang="hr-HR" sz="2200" dirty="0"/>
              <a:t>agresivna djeca uočavaju više informacija koje imaju agresivnu konotaciju </a:t>
            </a:r>
            <a:r>
              <a:rPr lang="hr-HR" sz="2200" dirty="0" smtClean="0"/>
              <a:t>- atribucijska </a:t>
            </a:r>
            <a:r>
              <a:rPr lang="hr-HR" sz="2200" dirty="0"/>
              <a:t>pristranost</a:t>
            </a:r>
          </a:p>
          <a:p>
            <a:pPr lvl="0">
              <a:buFont typeface="Wingdings" pitchFamily="2" charset="2"/>
              <a:buChar char="q"/>
            </a:pPr>
            <a:r>
              <a:rPr lang="hr-HR" sz="2200" dirty="0"/>
              <a:t>precjenjuju agresivnost kod drugih, svoju </a:t>
            </a:r>
            <a:r>
              <a:rPr lang="hr-HR" sz="2200" dirty="0" smtClean="0"/>
              <a:t>podcjenjuju -</a:t>
            </a:r>
            <a:r>
              <a:rPr lang="hr-HR" sz="2200" dirty="0"/>
              <a:t>odgovornost za sukob pripisuju </a:t>
            </a:r>
            <a:r>
              <a:rPr lang="hr-HR" sz="2200" dirty="0" smtClean="0"/>
              <a:t>drugima - svoju </a:t>
            </a:r>
            <a:r>
              <a:rPr lang="hr-HR" sz="2200" dirty="0"/>
              <a:t>agresivnost opravdavaju (distorzije)</a:t>
            </a:r>
          </a:p>
          <a:p>
            <a:pPr>
              <a:buNone/>
            </a:pPr>
            <a:r>
              <a:rPr lang="hr-HR" sz="1400" dirty="0"/>
              <a:t>		</a:t>
            </a:r>
          </a:p>
          <a:p>
            <a:pPr>
              <a:buNone/>
            </a:pPr>
            <a:r>
              <a:rPr lang="hr-HR" sz="1400" dirty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800" b="1" u="sng" dirty="0" smtClean="0">
                <a:solidFill>
                  <a:srgbClr val="00B0F0"/>
                </a:solidFill>
              </a:rPr>
              <a:t>vezane uz rješavanje problema u socijalnoj situaciji</a:t>
            </a:r>
          </a:p>
          <a:p>
            <a:pPr>
              <a:buNone/>
            </a:pPr>
            <a:endParaRPr lang="hr-HR" sz="2200" dirty="0" smtClean="0"/>
          </a:p>
          <a:p>
            <a:pPr lvl="1">
              <a:buFont typeface="Wingdings" pitchFamily="2" charset="2"/>
              <a:buChar char="q"/>
            </a:pPr>
            <a:r>
              <a:rPr lang="hr-HR" sz="2500" dirty="0" smtClean="0"/>
              <a:t> suženi repertoar mogućih rješenja problema</a:t>
            </a:r>
          </a:p>
          <a:p>
            <a:pPr lvl="1">
              <a:buFont typeface="Wingdings" pitchFamily="2" charset="2"/>
              <a:buChar char="q"/>
            </a:pPr>
            <a:r>
              <a:rPr lang="hr-HR" sz="2500" dirty="0" smtClean="0"/>
              <a:t> manje verbalnih rješenja u problemskim situacijama</a:t>
            </a:r>
          </a:p>
          <a:p>
            <a:pPr lvl="1">
              <a:buFont typeface="Wingdings" pitchFamily="2" charset="2"/>
              <a:buChar char="q"/>
            </a:pPr>
            <a:r>
              <a:rPr lang="hr-HR" sz="2500" dirty="0" smtClean="0"/>
              <a:t> više neposredno djelujućih, neverbalnih rješenja</a:t>
            </a:r>
          </a:p>
          <a:p>
            <a:pPr lvl="1">
              <a:buFont typeface="Wingdings" pitchFamily="2" charset="2"/>
              <a:buChar char="q"/>
            </a:pPr>
            <a:r>
              <a:rPr lang="hr-HR" sz="2500" dirty="0" smtClean="0"/>
              <a:t> agresivno rješavanje problema procjenjuju pozitivnim - nagrađujućim i uspješnim, procjenjuju kako njihova rješenja neće naštetiti drugima</a:t>
            </a:r>
          </a:p>
          <a:p>
            <a:pPr lvl="1">
              <a:buFont typeface="Wingdings" pitchFamily="2" charset="2"/>
              <a:buChar char="q"/>
            </a:pPr>
            <a:r>
              <a:rPr lang="hr-HR" sz="2500" dirty="0" smtClean="0"/>
              <a:t> manje rješenja koja uključuju kooperaciju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446060"/>
            <a:ext cx="850112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0850" marR="0" lvl="0" indent="-450850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338" algn="l"/>
              </a:tabLst>
            </a:pPr>
            <a:r>
              <a:rPr kumimoji="0" lang="hr-HR" altLang="zh-CN" sz="2800" b="1" i="0" u="sng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vezane uz procjenu fiziološkog uzbuđenja</a:t>
            </a:r>
            <a:endParaRPr kumimoji="0" lang="hr-HR" altLang="zh-CN" sz="2800" b="1" i="0" u="sng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	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precjenjuju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fiziološko uzbuđenje kao ljutnju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niska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razina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empatije</a:t>
            </a: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41338" algn="l"/>
              </a:tabLst>
            </a:pP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338" algn="l"/>
              </a:tabLst>
            </a:pPr>
            <a:r>
              <a:rPr kumimoji="0" lang="hr-HR" altLang="zh-CN" sz="2800" b="1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vezane </a:t>
            </a:r>
            <a:r>
              <a:rPr kumimoji="0" lang="hr-HR" altLang="zh-CN" sz="2800" b="1" i="0" u="sng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ea typeface="SimSun" pitchFamily="2" charset="-122"/>
                <a:cs typeface="Times New Roman" pitchFamily="18" charset="0"/>
              </a:rPr>
              <a:t>uz kognitivne operacije</a:t>
            </a: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endParaRPr kumimoji="0" lang="hr-HR" altLang="zh-CN" sz="25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poteškoće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 održavanjem i fokusiranjem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pažnje (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Times New Roman" pitchFamily="18" charset="0"/>
              </a:rPr>
              <a:t>ADHD je</a:t>
            </a:r>
            <a:r>
              <a:rPr kumimoji="0" lang="hr-HR" altLang="zh-CN" sz="25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ea typeface="SimSun" pitchFamily="2" charset="-122"/>
                <a:cs typeface="Times New Roman" pitchFamily="18" charset="0"/>
              </a:rPr>
              <a:t> češće od drugih poremećaja, dijagnosticiran uz eksternalizirane poremećaje kod djece</a:t>
            </a:r>
            <a:r>
              <a:rPr kumimoji="0" lang="hr-HR" altLang="zh-CN" sz="2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)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poteškoće 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s kodiranjem informacija - ne uočavanje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bitnih</a:t>
            </a:r>
            <a:r>
              <a:rPr kumimoji="0" lang="hr-HR" altLang="zh-CN" sz="25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dijelova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informacije, uočavanje nepostojećih informacija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541338" algn="l"/>
              </a:tabLst>
            </a:pP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poteškoće </a:t>
            </a:r>
            <a:r>
              <a:rPr kumimoji="0" lang="hr-HR" altLang="zh-CN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u dosjećanju, naročito iz </a:t>
            </a:r>
            <a:r>
              <a:rPr kumimoji="0" lang="hr-HR" altLang="zh-CN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itchFamily="2" charset="-122"/>
                <a:cs typeface="Times New Roman" pitchFamily="18" charset="0"/>
              </a:rPr>
              <a:t>dugotrajnog pamćenja</a:t>
            </a:r>
            <a:endParaRPr kumimoji="0" lang="hr-HR" altLang="zh-CN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04925" algn="l"/>
              </a:tabLst>
            </a:pPr>
            <a:r>
              <a:rPr kumimoji="0" lang="hr-HR" altLang="zh-CN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		</a:t>
            </a:r>
            <a:endParaRPr kumimoji="0" lang="hr-HR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1304925" algn="l"/>
              </a:tabLst>
            </a:pPr>
            <a:r>
              <a:rPr lang="hr-HR" altLang="zh-CN" sz="2800" b="1" u="sng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vezane uz kognitivne sheme, propozicije </a:t>
            </a: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1304925" algn="l"/>
              </a:tabLst>
            </a:pPr>
            <a:r>
              <a:rPr lang="hr-HR" altLang="zh-CN" sz="2800" b="1" u="sng" dirty="0" smtClean="0">
                <a:solidFill>
                  <a:srgbClr val="00B0F0"/>
                </a:solidFill>
                <a:ea typeface="SimSun" pitchFamily="2" charset="-122"/>
                <a:cs typeface="Times New Roman" pitchFamily="18" charset="0"/>
              </a:rPr>
              <a:t>(opće pohranjeno znanje)</a:t>
            </a: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1304925" algn="l"/>
              </a:tabLst>
            </a:pPr>
            <a:endParaRPr lang="hr-HR" altLang="zh-CN" sz="2500" b="1" u="sng" dirty="0" smtClean="0">
              <a:solidFill>
                <a:srgbClr val="00B0F0"/>
              </a:solidFill>
              <a:cs typeface="Arial" pitchFamily="34" charset="0"/>
            </a:endParaRP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na socijalnom planu, više cijene dominaciju i osvetu nego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bliskost</a:t>
            </a: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moralno rezoniranje niže je od prosječnog</a:t>
            </a:r>
            <a:endParaRPr lang="hr-HR" altLang="zh-CN" sz="2500" dirty="0" smtClean="0">
              <a:cs typeface="Arial" pitchFamily="34" charset="0"/>
            </a:endParaRP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nisko vrednuju nečiju patnju i mogućnost da ih se odbaci iz vršnjačke skupine</a:t>
            </a:r>
            <a:endParaRPr lang="hr-HR" altLang="zh-CN" sz="2500" dirty="0" smtClean="0">
              <a:cs typeface="Arial" pitchFamily="34" charset="0"/>
            </a:endParaRP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vjeruju kako ih agresivno  ponašanje dovodi do nagrade</a:t>
            </a:r>
            <a:endParaRPr lang="hr-HR" altLang="zh-CN" sz="2500" dirty="0" smtClean="0">
              <a:cs typeface="Arial" pitchFamily="34" charset="0"/>
            </a:endParaRP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vjeruju kako su i drugi skloni agresiji</a:t>
            </a:r>
            <a:endParaRPr lang="hr-HR" altLang="zh-CN" sz="2500" dirty="0" smtClean="0">
              <a:cs typeface="Arial" pitchFamily="34" charset="0"/>
            </a:endParaRPr>
          </a:p>
          <a:p>
            <a:pPr marL="361950" lvl="0" indent="-3619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1304925" algn="l"/>
              </a:tabLst>
            </a:pP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nisko </a:t>
            </a:r>
            <a:r>
              <a:rPr lang="hr-HR" altLang="zh-CN" sz="2500" dirty="0" smtClean="0">
                <a:ea typeface="SimSun" pitchFamily="2" charset="-122"/>
                <a:cs typeface="Times New Roman" pitchFamily="18" charset="0"/>
              </a:rPr>
              <a:t>samopoštovanje (naročito kod nisko-rangiranih u relevantnoj skupini)</a:t>
            </a:r>
            <a:endParaRPr lang="hr-HR" altLang="zh-CN" sz="2500" dirty="0" smtClean="0"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1304925" algn="l"/>
              </a:tabLst>
            </a:pPr>
            <a:endParaRPr lang="hr-HR" altLang="zh-CN" sz="3600" dirty="0" smtClean="0">
              <a:latin typeface="+mj-lt"/>
              <a:cs typeface="Arial" pitchFamily="34" charset="0"/>
            </a:endParaRP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1283</Words>
  <Application>Microsoft Office PowerPoint</Application>
  <PresentationFormat>On-screen Show (4:3)</PresentationFormat>
  <Paragraphs>232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Tema sustava Office</vt:lpstr>
      <vt:lpstr>Flow</vt:lpstr>
      <vt:lpstr>Slide 1</vt:lpstr>
      <vt:lpstr>Specifičnosti i ograničenja BKT-a u radu s djecom</vt:lpstr>
      <vt:lpstr>Razlike u BKT-u djece i odraslih</vt:lpstr>
      <vt:lpstr>Roditelji u BKT-terapiji djece</vt:lpstr>
      <vt:lpstr>Slide 5</vt:lpstr>
      <vt:lpstr>Specifične kognitivne karakteristike djece s eksternaliziranim poremećajima</vt:lpstr>
      <vt:lpstr>Slide 7</vt:lpstr>
      <vt:lpstr>Slide 8</vt:lpstr>
      <vt:lpstr>Slide 9</vt:lpstr>
      <vt:lpstr>Slide 10</vt:lpstr>
      <vt:lpstr>BKT procjena</vt:lpstr>
      <vt:lpstr>Metode procjene:</vt:lpstr>
      <vt:lpstr>Slide 13</vt:lpstr>
      <vt:lpstr>Slide 14</vt:lpstr>
      <vt:lpstr>Slide 15</vt:lpstr>
      <vt:lpstr>Slide 16</vt:lpstr>
      <vt:lpstr>Slide 17</vt:lpstr>
      <vt:lpstr>Slide 18</vt:lpstr>
      <vt:lpstr>Tehnike u tretmanu</vt:lpstr>
      <vt:lpstr>Bihevioralne tehnike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Literatura: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AGRESIVNOSTI KOD DJECE</dc:title>
  <dc:creator>sandra</dc:creator>
  <cp:lastModifiedBy>sandra</cp:lastModifiedBy>
  <cp:revision>35</cp:revision>
  <dcterms:created xsi:type="dcterms:W3CDTF">2017-04-18T11:16:50Z</dcterms:created>
  <dcterms:modified xsi:type="dcterms:W3CDTF">2017-05-03T15:38:57Z</dcterms:modified>
</cp:coreProperties>
</file>