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5" r:id="rId17"/>
    <p:sldId id="276" r:id="rId18"/>
    <p:sldId id="278" r:id="rId19"/>
    <p:sldId id="288" r:id="rId20"/>
    <p:sldId id="280" r:id="rId21"/>
    <p:sldId id="289" r:id="rId22"/>
    <p:sldId id="279" r:id="rId23"/>
    <p:sldId id="285" r:id="rId24"/>
    <p:sldId id="282" r:id="rId25"/>
    <p:sldId id="270" r:id="rId26"/>
    <p:sldId id="283" r:id="rId27"/>
    <p:sldId id="284" r:id="rId28"/>
    <p:sldId id="286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684AB-C6BE-454D-88F7-CFE950FBD7FE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9B7EB50-C3E3-4065-AA1F-4AAF6AC87C09}">
      <dgm:prSet phldrT="[Text]"/>
      <dgm:spPr/>
      <dgm:t>
        <a:bodyPr/>
        <a:lstStyle/>
        <a:p>
          <a:r>
            <a:rPr lang="hr-HR" dirty="0" smtClean="0"/>
            <a:t>Depresija u djece i adolescenata</a:t>
          </a:r>
          <a:endParaRPr lang="hr-HR" dirty="0"/>
        </a:p>
      </dgm:t>
    </dgm:pt>
    <dgm:pt modelId="{78E585A8-2810-4DE2-AFF9-7ED8E5758C0F}" type="parTrans" cxnId="{BF208A14-07CF-4021-B80B-0B8D29090AB8}">
      <dgm:prSet/>
      <dgm:spPr/>
      <dgm:t>
        <a:bodyPr/>
        <a:lstStyle/>
        <a:p>
          <a:endParaRPr lang="hr-HR"/>
        </a:p>
      </dgm:t>
    </dgm:pt>
    <dgm:pt modelId="{C7A15E94-661E-40C1-8CA9-78AA5D4F0AF2}" type="sibTrans" cxnId="{BF208A14-07CF-4021-B80B-0B8D29090AB8}">
      <dgm:prSet/>
      <dgm:spPr/>
      <dgm:t>
        <a:bodyPr/>
        <a:lstStyle/>
        <a:p>
          <a:endParaRPr lang="hr-HR"/>
        </a:p>
      </dgm:t>
    </dgm:pt>
    <dgm:pt modelId="{98A75A2C-C9F0-4BE1-B566-0AEB2A53FA00}">
      <dgm:prSet phldrT="[Text]"/>
      <dgm:spPr/>
      <dgm:t>
        <a:bodyPr/>
        <a:lstStyle/>
        <a:p>
          <a:r>
            <a:rPr lang="hr-HR" dirty="0" smtClean="0"/>
            <a:t>tuga</a:t>
          </a:r>
          <a:endParaRPr lang="hr-HR" dirty="0"/>
        </a:p>
      </dgm:t>
    </dgm:pt>
    <dgm:pt modelId="{36776213-7399-4CE9-B1C1-FB13E326AC20}" type="parTrans" cxnId="{6CDF2117-11F8-462C-9F3D-F1A75E700D23}">
      <dgm:prSet/>
      <dgm:spPr/>
      <dgm:t>
        <a:bodyPr/>
        <a:lstStyle/>
        <a:p>
          <a:endParaRPr lang="hr-HR"/>
        </a:p>
      </dgm:t>
    </dgm:pt>
    <dgm:pt modelId="{8CB5FB96-913C-4195-977F-7EE14E869205}" type="sibTrans" cxnId="{6CDF2117-11F8-462C-9F3D-F1A75E700D23}">
      <dgm:prSet/>
      <dgm:spPr/>
      <dgm:t>
        <a:bodyPr/>
        <a:lstStyle/>
        <a:p>
          <a:endParaRPr lang="hr-HR"/>
        </a:p>
      </dgm:t>
    </dgm:pt>
    <dgm:pt modelId="{DE9D99A3-76D6-4ABE-A8BD-5A90C14EA386}">
      <dgm:prSet phldrT="[Text]"/>
      <dgm:spPr/>
      <dgm:t>
        <a:bodyPr/>
        <a:lstStyle/>
        <a:p>
          <a:r>
            <a:rPr lang="hr-HR" dirty="0" smtClean="0"/>
            <a:t>somatizacija</a:t>
          </a:r>
          <a:endParaRPr lang="hr-HR" dirty="0"/>
        </a:p>
      </dgm:t>
    </dgm:pt>
    <dgm:pt modelId="{7789FC1E-8DB2-4EF1-8840-A509F3C3B439}" type="parTrans" cxnId="{4C447D10-0F38-474C-96E2-DB104D26A27B}">
      <dgm:prSet/>
      <dgm:spPr/>
      <dgm:t>
        <a:bodyPr/>
        <a:lstStyle/>
        <a:p>
          <a:endParaRPr lang="hr-HR"/>
        </a:p>
      </dgm:t>
    </dgm:pt>
    <dgm:pt modelId="{AFA5FEED-F491-4BB1-BC5B-BB21F1FD549D}" type="sibTrans" cxnId="{4C447D10-0F38-474C-96E2-DB104D26A27B}">
      <dgm:prSet/>
      <dgm:spPr/>
      <dgm:t>
        <a:bodyPr/>
        <a:lstStyle/>
        <a:p>
          <a:endParaRPr lang="hr-HR"/>
        </a:p>
      </dgm:t>
    </dgm:pt>
    <dgm:pt modelId="{EFC0BF49-A781-4F61-8322-A2CFD104F5B7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 smtClean="0"/>
            <a:t>iritabilnost/</a:t>
          </a:r>
        </a:p>
        <a:p>
          <a:pPr>
            <a:lnSpc>
              <a:spcPct val="100000"/>
            </a:lnSpc>
          </a:pPr>
          <a:r>
            <a:rPr lang="hr-HR" dirty="0" smtClean="0"/>
            <a:t>agresivnost</a:t>
          </a:r>
          <a:endParaRPr lang="hr-HR" dirty="0"/>
        </a:p>
      </dgm:t>
    </dgm:pt>
    <dgm:pt modelId="{8FCC3A5F-D41C-453B-8060-CBDAFA833BB5}" type="parTrans" cxnId="{73D9B812-953E-4949-BE9A-3733A88CF6C8}">
      <dgm:prSet/>
      <dgm:spPr/>
      <dgm:t>
        <a:bodyPr/>
        <a:lstStyle/>
        <a:p>
          <a:endParaRPr lang="hr-HR"/>
        </a:p>
      </dgm:t>
    </dgm:pt>
    <dgm:pt modelId="{2F0605CF-CB2A-41F9-821A-821512EE51E5}" type="sibTrans" cxnId="{73D9B812-953E-4949-BE9A-3733A88CF6C8}">
      <dgm:prSet/>
      <dgm:spPr/>
      <dgm:t>
        <a:bodyPr/>
        <a:lstStyle/>
        <a:p>
          <a:endParaRPr lang="hr-HR"/>
        </a:p>
      </dgm:t>
    </dgm:pt>
    <dgm:pt modelId="{88001336-3755-46EB-87F7-5E9C204FE94F}" type="pres">
      <dgm:prSet presAssocID="{F36684AB-C6BE-454D-88F7-CFE950FBD7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6EDE071-CED2-49CB-BF9A-300C11B374F8}" type="pres">
      <dgm:prSet presAssocID="{79B7EB50-C3E3-4065-AA1F-4AAF6AC87C09}" presName="hierRoot1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504EB597-CABC-49E8-BBA1-3F861025B4E7}" type="pres">
      <dgm:prSet presAssocID="{79B7EB50-C3E3-4065-AA1F-4AAF6AC87C09}" presName="rootComposite1" presStyleCnt="0"/>
      <dgm:spPr/>
      <dgm:t>
        <a:bodyPr/>
        <a:lstStyle/>
        <a:p>
          <a:endParaRPr lang="hr-HR"/>
        </a:p>
      </dgm:t>
    </dgm:pt>
    <dgm:pt modelId="{38126001-2CE3-4EC7-8CF7-14AD8A8E73DF}" type="pres">
      <dgm:prSet presAssocID="{79B7EB50-C3E3-4065-AA1F-4AAF6AC87C0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7A25A89-AA37-4BDF-8B08-DAAC3AF29E29}" type="pres">
      <dgm:prSet presAssocID="{79B7EB50-C3E3-4065-AA1F-4AAF6AC87C09}" presName="rootConnector1" presStyleLbl="node1" presStyleIdx="0" presStyleCnt="0"/>
      <dgm:spPr/>
      <dgm:t>
        <a:bodyPr/>
        <a:lstStyle/>
        <a:p>
          <a:endParaRPr lang="hr-HR"/>
        </a:p>
      </dgm:t>
    </dgm:pt>
    <dgm:pt modelId="{3956DD74-F4DA-4002-9D44-5A76636EB5B1}" type="pres">
      <dgm:prSet presAssocID="{79B7EB50-C3E3-4065-AA1F-4AAF6AC87C09}" presName="hierChild2" presStyleCnt="0"/>
      <dgm:spPr/>
      <dgm:t>
        <a:bodyPr/>
        <a:lstStyle/>
        <a:p>
          <a:endParaRPr lang="hr-HR"/>
        </a:p>
      </dgm:t>
    </dgm:pt>
    <dgm:pt modelId="{3A744154-20BD-4EBA-998B-7C281F4FC7CE}" type="pres">
      <dgm:prSet presAssocID="{36776213-7399-4CE9-B1C1-FB13E326AC20}" presName="Name37" presStyleLbl="parChTrans1D2" presStyleIdx="0" presStyleCnt="3"/>
      <dgm:spPr/>
      <dgm:t>
        <a:bodyPr/>
        <a:lstStyle/>
        <a:p>
          <a:endParaRPr lang="hr-HR"/>
        </a:p>
      </dgm:t>
    </dgm:pt>
    <dgm:pt modelId="{9FC60B69-93E9-4AB9-9924-D854A27F0311}" type="pres">
      <dgm:prSet presAssocID="{98A75A2C-C9F0-4BE1-B566-0AEB2A53FA00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59496C62-82D5-4286-B0EB-44EE521FF550}" type="pres">
      <dgm:prSet presAssocID="{98A75A2C-C9F0-4BE1-B566-0AEB2A53FA00}" presName="rootComposite" presStyleCnt="0"/>
      <dgm:spPr/>
      <dgm:t>
        <a:bodyPr/>
        <a:lstStyle/>
        <a:p>
          <a:endParaRPr lang="hr-HR"/>
        </a:p>
      </dgm:t>
    </dgm:pt>
    <dgm:pt modelId="{23470409-995D-4DFF-8C93-A49B0951FC8B}" type="pres">
      <dgm:prSet presAssocID="{98A75A2C-C9F0-4BE1-B566-0AEB2A53FA0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9CBBC30-BD81-47EB-9C2D-8EDA7F8DE0A2}" type="pres">
      <dgm:prSet presAssocID="{98A75A2C-C9F0-4BE1-B566-0AEB2A53FA00}" presName="rootConnector" presStyleLbl="node2" presStyleIdx="0" presStyleCnt="3"/>
      <dgm:spPr/>
      <dgm:t>
        <a:bodyPr/>
        <a:lstStyle/>
        <a:p>
          <a:endParaRPr lang="hr-HR"/>
        </a:p>
      </dgm:t>
    </dgm:pt>
    <dgm:pt modelId="{78AF895D-10D0-403E-A8D2-44624B8E315E}" type="pres">
      <dgm:prSet presAssocID="{98A75A2C-C9F0-4BE1-B566-0AEB2A53FA00}" presName="hierChild4" presStyleCnt="0"/>
      <dgm:spPr/>
      <dgm:t>
        <a:bodyPr/>
        <a:lstStyle/>
        <a:p>
          <a:endParaRPr lang="hr-HR"/>
        </a:p>
      </dgm:t>
    </dgm:pt>
    <dgm:pt modelId="{AF82CBD5-DCD6-4136-A426-426F7CA2CD59}" type="pres">
      <dgm:prSet presAssocID="{98A75A2C-C9F0-4BE1-B566-0AEB2A53FA00}" presName="hierChild5" presStyleCnt="0"/>
      <dgm:spPr/>
      <dgm:t>
        <a:bodyPr/>
        <a:lstStyle/>
        <a:p>
          <a:endParaRPr lang="hr-HR"/>
        </a:p>
      </dgm:t>
    </dgm:pt>
    <dgm:pt modelId="{53738872-D87C-4F6F-A501-BAD8C0D54362}" type="pres">
      <dgm:prSet presAssocID="{7789FC1E-8DB2-4EF1-8840-A509F3C3B439}" presName="Name37" presStyleLbl="parChTrans1D2" presStyleIdx="1" presStyleCnt="3"/>
      <dgm:spPr/>
      <dgm:t>
        <a:bodyPr/>
        <a:lstStyle/>
        <a:p>
          <a:endParaRPr lang="hr-HR"/>
        </a:p>
      </dgm:t>
    </dgm:pt>
    <dgm:pt modelId="{1DD475CA-D49E-48D6-B4E9-79AFD43863C1}" type="pres">
      <dgm:prSet presAssocID="{DE9D99A3-76D6-4ABE-A8BD-5A90C14EA386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4D1A901A-8C27-43F5-AEF2-C2873AFE5FDC}" type="pres">
      <dgm:prSet presAssocID="{DE9D99A3-76D6-4ABE-A8BD-5A90C14EA386}" presName="rootComposite" presStyleCnt="0"/>
      <dgm:spPr/>
      <dgm:t>
        <a:bodyPr/>
        <a:lstStyle/>
        <a:p>
          <a:endParaRPr lang="hr-HR"/>
        </a:p>
      </dgm:t>
    </dgm:pt>
    <dgm:pt modelId="{89DEA5E4-7FC9-437E-8FDD-AABD31B522FF}" type="pres">
      <dgm:prSet presAssocID="{DE9D99A3-76D6-4ABE-A8BD-5A90C14EA38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1CE8A03-5080-4BE7-BEA2-61925D801A03}" type="pres">
      <dgm:prSet presAssocID="{DE9D99A3-76D6-4ABE-A8BD-5A90C14EA386}" presName="rootConnector" presStyleLbl="node2" presStyleIdx="1" presStyleCnt="3"/>
      <dgm:spPr/>
      <dgm:t>
        <a:bodyPr/>
        <a:lstStyle/>
        <a:p>
          <a:endParaRPr lang="hr-HR"/>
        </a:p>
      </dgm:t>
    </dgm:pt>
    <dgm:pt modelId="{BED35F1E-6E58-4942-A2BC-41CA07025E25}" type="pres">
      <dgm:prSet presAssocID="{DE9D99A3-76D6-4ABE-A8BD-5A90C14EA386}" presName="hierChild4" presStyleCnt="0"/>
      <dgm:spPr/>
      <dgm:t>
        <a:bodyPr/>
        <a:lstStyle/>
        <a:p>
          <a:endParaRPr lang="hr-HR"/>
        </a:p>
      </dgm:t>
    </dgm:pt>
    <dgm:pt modelId="{A7CE36A8-B556-43E6-87EB-4F2CE32D98B4}" type="pres">
      <dgm:prSet presAssocID="{DE9D99A3-76D6-4ABE-A8BD-5A90C14EA386}" presName="hierChild5" presStyleCnt="0"/>
      <dgm:spPr/>
      <dgm:t>
        <a:bodyPr/>
        <a:lstStyle/>
        <a:p>
          <a:endParaRPr lang="hr-HR"/>
        </a:p>
      </dgm:t>
    </dgm:pt>
    <dgm:pt modelId="{0DF1A0D4-12D3-48E3-B8DB-28594947D3B3}" type="pres">
      <dgm:prSet presAssocID="{8FCC3A5F-D41C-453B-8060-CBDAFA833BB5}" presName="Name37" presStyleLbl="parChTrans1D2" presStyleIdx="2" presStyleCnt="3"/>
      <dgm:spPr/>
      <dgm:t>
        <a:bodyPr/>
        <a:lstStyle/>
        <a:p>
          <a:endParaRPr lang="hr-HR"/>
        </a:p>
      </dgm:t>
    </dgm:pt>
    <dgm:pt modelId="{D9106C14-3757-4797-A32D-D8AB7FAF92BA}" type="pres">
      <dgm:prSet presAssocID="{EFC0BF49-A781-4F61-8322-A2CFD104F5B7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BC421929-E647-41DE-9539-1F964612E8A1}" type="pres">
      <dgm:prSet presAssocID="{EFC0BF49-A781-4F61-8322-A2CFD104F5B7}" presName="rootComposite" presStyleCnt="0"/>
      <dgm:spPr/>
      <dgm:t>
        <a:bodyPr/>
        <a:lstStyle/>
        <a:p>
          <a:endParaRPr lang="hr-HR"/>
        </a:p>
      </dgm:t>
    </dgm:pt>
    <dgm:pt modelId="{B25D09D3-CFF1-460D-A27B-C3D01E3D7CFD}" type="pres">
      <dgm:prSet presAssocID="{EFC0BF49-A781-4F61-8322-A2CFD104F5B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132ACFA-99C6-45BC-8E0B-A3B6CCC8547A}" type="pres">
      <dgm:prSet presAssocID="{EFC0BF49-A781-4F61-8322-A2CFD104F5B7}" presName="rootConnector" presStyleLbl="node2" presStyleIdx="2" presStyleCnt="3"/>
      <dgm:spPr/>
      <dgm:t>
        <a:bodyPr/>
        <a:lstStyle/>
        <a:p>
          <a:endParaRPr lang="hr-HR"/>
        </a:p>
      </dgm:t>
    </dgm:pt>
    <dgm:pt modelId="{0760F139-66B0-49A3-9EC6-1F6BB0CCA840}" type="pres">
      <dgm:prSet presAssocID="{EFC0BF49-A781-4F61-8322-A2CFD104F5B7}" presName="hierChild4" presStyleCnt="0"/>
      <dgm:spPr/>
      <dgm:t>
        <a:bodyPr/>
        <a:lstStyle/>
        <a:p>
          <a:endParaRPr lang="hr-HR"/>
        </a:p>
      </dgm:t>
    </dgm:pt>
    <dgm:pt modelId="{B5E50010-A072-4815-B1BB-0AF4FAA59CFD}" type="pres">
      <dgm:prSet presAssocID="{EFC0BF49-A781-4F61-8322-A2CFD104F5B7}" presName="hierChild5" presStyleCnt="0"/>
      <dgm:spPr/>
      <dgm:t>
        <a:bodyPr/>
        <a:lstStyle/>
        <a:p>
          <a:endParaRPr lang="hr-HR"/>
        </a:p>
      </dgm:t>
    </dgm:pt>
    <dgm:pt modelId="{E82C9937-0757-4029-BFD4-28E847162F7C}" type="pres">
      <dgm:prSet presAssocID="{79B7EB50-C3E3-4065-AA1F-4AAF6AC87C09}" presName="hierChild3" presStyleCnt="0"/>
      <dgm:spPr/>
      <dgm:t>
        <a:bodyPr/>
        <a:lstStyle/>
        <a:p>
          <a:endParaRPr lang="hr-HR"/>
        </a:p>
      </dgm:t>
    </dgm:pt>
  </dgm:ptLst>
  <dgm:cxnLst>
    <dgm:cxn modelId="{AA3DBD79-5750-4B9F-A54B-63D7807F3F59}" type="presOf" srcId="{98A75A2C-C9F0-4BE1-B566-0AEB2A53FA00}" destId="{23470409-995D-4DFF-8C93-A49B0951FC8B}" srcOrd="0" destOrd="0" presId="urn:microsoft.com/office/officeart/2005/8/layout/orgChart1"/>
    <dgm:cxn modelId="{A6C3F001-D8EF-4661-9085-726D9F5CBE5C}" type="presOf" srcId="{F36684AB-C6BE-454D-88F7-CFE950FBD7FE}" destId="{88001336-3755-46EB-87F7-5E9C204FE94F}" srcOrd="0" destOrd="0" presId="urn:microsoft.com/office/officeart/2005/8/layout/orgChart1"/>
    <dgm:cxn modelId="{E3281092-680D-4522-8615-A66557586F67}" type="presOf" srcId="{79B7EB50-C3E3-4065-AA1F-4AAF6AC87C09}" destId="{47A25A89-AA37-4BDF-8B08-DAAC3AF29E29}" srcOrd="1" destOrd="0" presId="urn:microsoft.com/office/officeart/2005/8/layout/orgChart1"/>
    <dgm:cxn modelId="{7E94DF60-FC6B-4C81-ABF4-3580AA813C4D}" type="presOf" srcId="{DE9D99A3-76D6-4ABE-A8BD-5A90C14EA386}" destId="{D1CE8A03-5080-4BE7-BEA2-61925D801A03}" srcOrd="1" destOrd="0" presId="urn:microsoft.com/office/officeart/2005/8/layout/orgChart1"/>
    <dgm:cxn modelId="{C9FDA54B-68BB-4D85-B768-0AFD27D04505}" type="presOf" srcId="{36776213-7399-4CE9-B1C1-FB13E326AC20}" destId="{3A744154-20BD-4EBA-998B-7C281F4FC7CE}" srcOrd="0" destOrd="0" presId="urn:microsoft.com/office/officeart/2005/8/layout/orgChart1"/>
    <dgm:cxn modelId="{6687F9EB-7D83-407D-BC69-48C3A68DB5FA}" type="presOf" srcId="{DE9D99A3-76D6-4ABE-A8BD-5A90C14EA386}" destId="{89DEA5E4-7FC9-437E-8FDD-AABD31B522FF}" srcOrd="0" destOrd="0" presId="urn:microsoft.com/office/officeart/2005/8/layout/orgChart1"/>
    <dgm:cxn modelId="{BF208A14-07CF-4021-B80B-0B8D29090AB8}" srcId="{F36684AB-C6BE-454D-88F7-CFE950FBD7FE}" destId="{79B7EB50-C3E3-4065-AA1F-4AAF6AC87C09}" srcOrd="0" destOrd="0" parTransId="{78E585A8-2810-4DE2-AFF9-7ED8E5758C0F}" sibTransId="{C7A15E94-661E-40C1-8CA9-78AA5D4F0AF2}"/>
    <dgm:cxn modelId="{80E17CE2-0F9D-4161-8121-D6290FA946D6}" type="presOf" srcId="{8FCC3A5F-D41C-453B-8060-CBDAFA833BB5}" destId="{0DF1A0D4-12D3-48E3-B8DB-28594947D3B3}" srcOrd="0" destOrd="0" presId="urn:microsoft.com/office/officeart/2005/8/layout/orgChart1"/>
    <dgm:cxn modelId="{EB354194-001D-4425-A967-629F68B97CB6}" type="presOf" srcId="{79B7EB50-C3E3-4065-AA1F-4AAF6AC87C09}" destId="{38126001-2CE3-4EC7-8CF7-14AD8A8E73DF}" srcOrd="0" destOrd="0" presId="urn:microsoft.com/office/officeart/2005/8/layout/orgChart1"/>
    <dgm:cxn modelId="{73D9B812-953E-4949-BE9A-3733A88CF6C8}" srcId="{79B7EB50-C3E3-4065-AA1F-4AAF6AC87C09}" destId="{EFC0BF49-A781-4F61-8322-A2CFD104F5B7}" srcOrd="2" destOrd="0" parTransId="{8FCC3A5F-D41C-453B-8060-CBDAFA833BB5}" sibTransId="{2F0605CF-CB2A-41F9-821A-821512EE51E5}"/>
    <dgm:cxn modelId="{6CDF2117-11F8-462C-9F3D-F1A75E700D23}" srcId="{79B7EB50-C3E3-4065-AA1F-4AAF6AC87C09}" destId="{98A75A2C-C9F0-4BE1-B566-0AEB2A53FA00}" srcOrd="0" destOrd="0" parTransId="{36776213-7399-4CE9-B1C1-FB13E326AC20}" sibTransId="{8CB5FB96-913C-4195-977F-7EE14E869205}"/>
    <dgm:cxn modelId="{A813C50F-53CD-4F87-B186-5EB87C762A76}" type="presOf" srcId="{EFC0BF49-A781-4F61-8322-A2CFD104F5B7}" destId="{6132ACFA-99C6-45BC-8E0B-A3B6CCC8547A}" srcOrd="1" destOrd="0" presId="urn:microsoft.com/office/officeart/2005/8/layout/orgChart1"/>
    <dgm:cxn modelId="{4C447D10-0F38-474C-96E2-DB104D26A27B}" srcId="{79B7EB50-C3E3-4065-AA1F-4AAF6AC87C09}" destId="{DE9D99A3-76D6-4ABE-A8BD-5A90C14EA386}" srcOrd="1" destOrd="0" parTransId="{7789FC1E-8DB2-4EF1-8840-A509F3C3B439}" sibTransId="{AFA5FEED-F491-4BB1-BC5B-BB21F1FD549D}"/>
    <dgm:cxn modelId="{3120D4FA-14CE-4286-886D-A1CC74B70B74}" type="presOf" srcId="{EFC0BF49-A781-4F61-8322-A2CFD104F5B7}" destId="{B25D09D3-CFF1-460D-A27B-C3D01E3D7CFD}" srcOrd="0" destOrd="0" presId="urn:microsoft.com/office/officeart/2005/8/layout/orgChart1"/>
    <dgm:cxn modelId="{67DB4727-9D73-41BC-AA96-127D2AABA475}" type="presOf" srcId="{7789FC1E-8DB2-4EF1-8840-A509F3C3B439}" destId="{53738872-D87C-4F6F-A501-BAD8C0D54362}" srcOrd="0" destOrd="0" presId="urn:microsoft.com/office/officeart/2005/8/layout/orgChart1"/>
    <dgm:cxn modelId="{B6F92EFA-2968-4DCF-9CB1-11A14D0FB841}" type="presOf" srcId="{98A75A2C-C9F0-4BE1-B566-0AEB2A53FA00}" destId="{79CBBC30-BD81-47EB-9C2D-8EDA7F8DE0A2}" srcOrd="1" destOrd="0" presId="urn:microsoft.com/office/officeart/2005/8/layout/orgChart1"/>
    <dgm:cxn modelId="{3A7036FA-083A-41CB-AA9D-0CE0DB5AB04D}" type="presParOf" srcId="{88001336-3755-46EB-87F7-5E9C204FE94F}" destId="{B6EDE071-CED2-49CB-BF9A-300C11B374F8}" srcOrd="0" destOrd="0" presId="urn:microsoft.com/office/officeart/2005/8/layout/orgChart1"/>
    <dgm:cxn modelId="{2BE987D6-27DD-4473-AE2D-19BEDFD25A8F}" type="presParOf" srcId="{B6EDE071-CED2-49CB-BF9A-300C11B374F8}" destId="{504EB597-CABC-49E8-BBA1-3F861025B4E7}" srcOrd="0" destOrd="0" presId="urn:microsoft.com/office/officeart/2005/8/layout/orgChart1"/>
    <dgm:cxn modelId="{CF13EF61-39A8-44AD-8B6C-095037A5EA9B}" type="presParOf" srcId="{504EB597-CABC-49E8-BBA1-3F861025B4E7}" destId="{38126001-2CE3-4EC7-8CF7-14AD8A8E73DF}" srcOrd="0" destOrd="0" presId="urn:microsoft.com/office/officeart/2005/8/layout/orgChart1"/>
    <dgm:cxn modelId="{4BC4EA53-D174-4406-96DC-3DEA890F89D1}" type="presParOf" srcId="{504EB597-CABC-49E8-BBA1-3F861025B4E7}" destId="{47A25A89-AA37-4BDF-8B08-DAAC3AF29E29}" srcOrd="1" destOrd="0" presId="urn:microsoft.com/office/officeart/2005/8/layout/orgChart1"/>
    <dgm:cxn modelId="{261FB060-68B6-4702-AC33-64A0721DA3CA}" type="presParOf" srcId="{B6EDE071-CED2-49CB-BF9A-300C11B374F8}" destId="{3956DD74-F4DA-4002-9D44-5A76636EB5B1}" srcOrd="1" destOrd="0" presId="urn:microsoft.com/office/officeart/2005/8/layout/orgChart1"/>
    <dgm:cxn modelId="{95484417-9744-408D-A3DB-A54082965564}" type="presParOf" srcId="{3956DD74-F4DA-4002-9D44-5A76636EB5B1}" destId="{3A744154-20BD-4EBA-998B-7C281F4FC7CE}" srcOrd="0" destOrd="0" presId="urn:microsoft.com/office/officeart/2005/8/layout/orgChart1"/>
    <dgm:cxn modelId="{84FCEABB-6EBB-4DC5-9575-BDBB5AE392FD}" type="presParOf" srcId="{3956DD74-F4DA-4002-9D44-5A76636EB5B1}" destId="{9FC60B69-93E9-4AB9-9924-D854A27F0311}" srcOrd="1" destOrd="0" presId="urn:microsoft.com/office/officeart/2005/8/layout/orgChart1"/>
    <dgm:cxn modelId="{223F0BD8-85EB-4B57-957A-B951F2FE5C01}" type="presParOf" srcId="{9FC60B69-93E9-4AB9-9924-D854A27F0311}" destId="{59496C62-82D5-4286-B0EB-44EE521FF550}" srcOrd="0" destOrd="0" presId="urn:microsoft.com/office/officeart/2005/8/layout/orgChart1"/>
    <dgm:cxn modelId="{C3C2007A-E05F-4B50-A979-6388A962B7D2}" type="presParOf" srcId="{59496C62-82D5-4286-B0EB-44EE521FF550}" destId="{23470409-995D-4DFF-8C93-A49B0951FC8B}" srcOrd="0" destOrd="0" presId="urn:microsoft.com/office/officeart/2005/8/layout/orgChart1"/>
    <dgm:cxn modelId="{683DA9E2-BCAC-4F6C-ABCB-FB37B87E1767}" type="presParOf" srcId="{59496C62-82D5-4286-B0EB-44EE521FF550}" destId="{79CBBC30-BD81-47EB-9C2D-8EDA7F8DE0A2}" srcOrd="1" destOrd="0" presId="urn:microsoft.com/office/officeart/2005/8/layout/orgChart1"/>
    <dgm:cxn modelId="{04B106E1-D170-4A91-B8F2-F628620EE651}" type="presParOf" srcId="{9FC60B69-93E9-4AB9-9924-D854A27F0311}" destId="{78AF895D-10D0-403E-A8D2-44624B8E315E}" srcOrd="1" destOrd="0" presId="urn:microsoft.com/office/officeart/2005/8/layout/orgChart1"/>
    <dgm:cxn modelId="{524A1889-D108-4D3A-B906-4E3B6E3AB212}" type="presParOf" srcId="{9FC60B69-93E9-4AB9-9924-D854A27F0311}" destId="{AF82CBD5-DCD6-4136-A426-426F7CA2CD59}" srcOrd="2" destOrd="0" presId="urn:microsoft.com/office/officeart/2005/8/layout/orgChart1"/>
    <dgm:cxn modelId="{AE23CE8B-11D7-413A-8B8A-560E8DD177C9}" type="presParOf" srcId="{3956DD74-F4DA-4002-9D44-5A76636EB5B1}" destId="{53738872-D87C-4F6F-A501-BAD8C0D54362}" srcOrd="2" destOrd="0" presId="urn:microsoft.com/office/officeart/2005/8/layout/orgChart1"/>
    <dgm:cxn modelId="{E4FC9F42-0DCB-4C02-8117-290FEA02F705}" type="presParOf" srcId="{3956DD74-F4DA-4002-9D44-5A76636EB5B1}" destId="{1DD475CA-D49E-48D6-B4E9-79AFD43863C1}" srcOrd="3" destOrd="0" presId="urn:microsoft.com/office/officeart/2005/8/layout/orgChart1"/>
    <dgm:cxn modelId="{8B58B275-0571-4704-91C3-0A125B224645}" type="presParOf" srcId="{1DD475CA-D49E-48D6-B4E9-79AFD43863C1}" destId="{4D1A901A-8C27-43F5-AEF2-C2873AFE5FDC}" srcOrd="0" destOrd="0" presId="urn:microsoft.com/office/officeart/2005/8/layout/orgChart1"/>
    <dgm:cxn modelId="{DF1B95D5-0537-4E48-B288-45871440E3C2}" type="presParOf" srcId="{4D1A901A-8C27-43F5-AEF2-C2873AFE5FDC}" destId="{89DEA5E4-7FC9-437E-8FDD-AABD31B522FF}" srcOrd="0" destOrd="0" presId="urn:microsoft.com/office/officeart/2005/8/layout/orgChart1"/>
    <dgm:cxn modelId="{E9FE3837-F252-4245-82C9-A8EDCEAA5B12}" type="presParOf" srcId="{4D1A901A-8C27-43F5-AEF2-C2873AFE5FDC}" destId="{D1CE8A03-5080-4BE7-BEA2-61925D801A03}" srcOrd="1" destOrd="0" presId="urn:microsoft.com/office/officeart/2005/8/layout/orgChart1"/>
    <dgm:cxn modelId="{D6117A1D-6B51-4BD6-B5F5-CF188DFCEAA0}" type="presParOf" srcId="{1DD475CA-D49E-48D6-B4E9-79AFD43863C1}" destId="{BED35F1E-6E58-4942-A2BC-41CA07025E25}" srcOrd="1" destOrd="0" presId="urn:microsoft.com/office/officeart/2005/8/layout/orgChart1"/>
    <dgm:cxn modelId="{CC156D24-2A39-460B-A5A0-7B23E6A781EA}" type="presParOf" srcId="{1DD475CA-D49E-48D6-B4E9-79AFD43863C1}" destId="{A7CE36A8-B556-43E6-87EB-4F2CE32D98B4}" srcOrd="2" destOrd="0" presId="urn:microsoft.com/office/officeart/2005/8/layout/orgChart1"/>
    <dgm:cxn modelId="{137A1536-3AC4-4DC4-8F8F-DA1E33D2BC48}" type="presParOf" srcId="{3956DD74-F4DA-4002-9D44-5A76636EB5B1}" destId="{0DF1A0D4-12D3-48E3-B8DB-28594947D3B3}" srcOrd="4" destOrd="0" presId="urn:microsoft.com/office/officeart/2005/8/layout/orgChart1"/>
    <dgm:cxn modelId="{F2A78CD2-D51F-4D12-89F0-A51EB3824A9A}" type="presParOf" srcId="{3956DD74-F4DA-4002-9D44-5A76636EB5B1}" destId="{D9106C14-3757-4797-A32D-D8AB7FAF92BA}" srcOrd="5" destOrd="0" presId="urn:microsoft.com/office/officeart/2005/8/layout/orgChart1"/>
    <dgm:cxn modelId="{80F66918-23FF-4F48-B7B1-DFB92C3B8E62}" type="presParOf" srcId="{D9106C14-3757-4797-A32D-D8AB7FAF92BA}" destId="{BC421929-E647-41DE-9539-1F964612E8A1}" srcOrd="0" destOrd="0" presId="urn:microsoft.com/office/officeart/2005/8/layout/orgChart1"/>
    <dgm:cxn modelId="{DC5654ED-7DE0-4F7E-81F2-CF78F8416244}" type="presParOf" srcId="{BC421929-E647-41DE-9539-1F964612E8A1}" destId="{B25D09D3-CFF1-460D-A27B-C3D01E3D7CFD}" srcOrd="0" destOrd="0" presId="urn:microsoft.com/office/officeart/2005/8/layout/orgChart1"/>
    <dgm:cxn modelId="{093D4B61-9CAF-4492-B044-8E1BE643A30F}" type="presParOf" srcId="{BC421929-E647-41DE-9539-1F964612E8A1}" destId="{6132ACFA-99C6-45BC-8E0B-A3B6CCC8547A}" srcOrd="1" destOrd="0" presId="urn:microsoft.com/office/officeart/2005/8/layout/orgChart1"/>
    <dgm:cxn modelId="{1052A729-FCAB-4FA3-BF21-716D34A597D1}" type="presParOf" srcId="{D9106C14-3757-4797-A32D-D8AB7FAF92BA}" destId="{0760F139-66B0-49A3-9EC6-1F6BB0CCA840}" srcOrd="1" destOrd="0" presId="urn:microsoft.com/office/officeart/2005/8/layout/orgChart1"/>
    <dgm:cxn modelId="{1D4F71A5-A946-43C8-B8A4-FC61A1CB8694}" type="presParOf" srcId="{D9106C14-3757-4797-A32D-D8AB7FAF92BA}" destId="{B5E50010-A072-4815-B1BB-0AF4FAA59CFD}" srcOrd="2" destOrd="0" presId="urn:microsoft.com/office/officeart/2005/8/layout/orgChart1"/>
    <dgm:cxn modelId="{C4D8FDFC-6E81-4235-B36E-661CF1FA7CE1}" type="presParOf" srcId="{B6EDE071-CED2-49CB-BF9A-300C11B374F8}" destId="{E82C9937-0757-4029-BFD4-28E847162F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E46B7-B311-4D37-AA96-BCDE132EB5A2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11F6AF7-83FF-4D9C-A50C-432ACAF90BB5}">
      <dgm:prSet phldrT="[Text]"/>
      <dgm:spPr/>
      <dgm:t>
        <a:bodyPr/>
        <a:lstStyle/>
        <a:p>
          <a:r>
            <a:rPr lang="hr-HR" b="1" dirty="0" smtClean="0"/>
            <a:t>Bihevioralne teorije</a:t>
          </a:r>
          <a:endParaRPr lang="hr-HR" b="1" dirty="0"/>
        </a:p>
      </dgm:t>
    </dgm:pt>
    <dgm:pt modelId="{6FE1A23B-A9DC-4355-931F-5A16BCBE9371}" type="parTrans" cxnId="{7DA01148-DFE6-42EB-8A40-C609C2AA7814}">
      <dgm:prSet/>
      <dgm:spPr/>
      <dgm:t>
        <a:bodyPr/>
        <a:lstStyle/>
        <a:p>
          <a:endParaRPr lang="hr-HR"/>
        </a:p>
      </dgm:t>
    </dgm:pt>
    <dgm:pt modelId="{5F55C8DB-2F66-41BB-BD05-3CF9E5D59EA3}" type="sibTrans" cxnId="{7DA01148-DFE6-42EB-8A40-C609C2AA7814}">
      <dgm:prSet/>
      <dgm:spPr/>
      <dgm:t>
        <a:bodyPr/>
        <a:lstStyle/>
        <a:p>
          <a:endParaRPr lang="hr-HR"/>
        </a:p>
      </dgm:t>
    </dgm:pt>
    <dgm:pt modelId="{D53D63FA-054C-423F-AF3B-B6298C03A32B}">
      <dgm:prSet phldrT="[Text]"/>
      <dgm:spPr/>
      <dgm:t>
        <a:bodyPr/>
        <a:lstStyle/>
        <a:p>
          <a:r>
            <a:rPr lang="hr-HR" b="1" dirty="0" smtClean="0"/>
            <a:t>FERSTEROVA BIHEVIORALNA ANALIZA </a:t>
          </a:r>
          <a:r>
            <a:rPr lang="hr-HR" dirty="0" smtClean="0"/>
            <a:t>- nedostatak pozitivnih potkrepljenja je posljedica toga što je ponašanje depresivne osobe negativno motivirano, a ne pozitivno</a:t>
          </a:r>
          <a:endParaRPr lang="hr-HR" dirty="0"/>
        </a:p>
      </dgm:t>
    </dgm:pt>
    <dgm:pt modelId="{9DD3DD39-98FD-446B-B79B-14FA9F0B14A9}" type="parTrans" cxnId="{FDDB315C-8D28-407C-86A9-AE9B89B2D567}">
      <dgm:prSet/>
      <dgm:spPr/>
      <dgm:t>
        <a:bodyPr/>
        <a:lstStyle/>
        <a:p>
          <a:endParaRPr lang="hr-HR"/>
        </a:p>
      </dgm:t>
    </dgm:pt>
    <dgm:pt modelId="{B2B611E0-4EBD-41ED-90B7-76A6E7472D84}" type="sibTrans" cxnId="{FDDB315C-8D28-407C-86A9-AE9B89B2D567}">
      <dgm:prSet/>
      <dgm:spPr/>
      <dgm:t>
        <a:bodyPr/>
        <a:lstStyle/>
        <a:p>
          <a:endParaRPr lang="hr-HR"/>
        </a:p>
      </dgm:t>
    </dgm:pt>
    <dgm:pt modelId="{2E0821B8-BCFD-4F40-AD87-62C62F108C3C}">
      <dgm:prSet phldrT="[Text]"/>
      <dgm:spPr/>
      <dgm:t>
        <a:bodyPr/>
        <a:lstStyle/>
        <a:p>
          <a:r>
            <a:rPr lang="hr-HR" b="1" dirty="0" smtClean="0"/>
            <a:t>Kognitivne teorije</a:t>
          </a:r>
          <a:endParaRPr lang="hr-HR" b="1" dirty="0"/>
        </a:p>
      </dgm:t>
    </dgm:pt>
    <dgm:pt modelId="{872C72EB-3B28-4B41-B7EC-C1C2D2B4EC00}" type="parTrans" cxnId="{6F93E4FB-45E1-4642-9607-468C4DBEEC86}">
      <dgm:prSet/>
      <dgm:spPr/>
      <dgm:t>
        <a:bodyPr/>
        <a:lstStyle/>
        <a:p>
          <a:endParaRPr lang="hr-HR"/>
        </a:p>
      </dgm:t>
    </dgm:pt>
    <dgm:pt modelId="{CB1E9C9A-F019-4FFB-8B0F-0E36330FE927}" type="sibTrans" cxnId="{6F93E4FB-45E1-4642-9607-468C4DBEEC86}">
      <dgm:prSet/>
      <dgm:spPr/>
      <dgm:t>
        <a:bodyPr/>
        <a:lstStyle/>
        <a:p>
          <a:endParaRPr lang="hr-HR"/>
        </a:p>
      </dgm:t>
    </dgm:pt>
    <dgm:pt modelId="{046F2AE4-D54B-4C55-B206-A27D33E76D1E}">
      <dgm:prSet phldrT="[Text]"/>
      <dgm:spPr/>
      <dgm:t>
        <a:bodyPr/>
        <a:lstStyle/>
        <a:p>
          <a:r>
            <a:rPr lang="hr-HR" b="1" dirty="0" smtClean="0"/>
            <a:t>SELIGMANOVA TEORIJA NAUČENE BESPOMOĆNOSTI </a:t>
          </a:r>
          <a:r>
            <a:rPr lang="hr-HR" dirty="0" smtClean="0"/>
            <a:t>- deficit kontrole nad pozitivnim potkrepljenjima</a:t>
          </a:r>
          <a:endParaRPr lang="hr-HR" dirty="0"/>
        </a:p>
      </dgm:t>
    </dgm:pt>
    <dgm:pt modelId="{70E70C04-84EA-4D33-A25B-F3A7D7CB2A6F}" type="parTrans" cxnId="{D92AA6A9-C5FD-47A3-808E-4F461D7BE653}">
      <dgm:prSet/>
      <dgm:spPr/>
      <dgm:t>
        <a:bodyPr/>
        <a:lstStyle/>
        <a:p>
          <a:endParaRPr lang="hr-HR"/>
        </a:p>
      </dgm:t>
    </dgm:pt>
    <dgm:pt modelId="{771DCE80-7D7A-44C1-9EC7-2E06C0058E59}" type="sibTrans" cxnId="{D92AA6A9-C5FD-47A3-808E-4F461D7BE653}">
      <dgm:prSet/>
      <dgm:spPr/>
      <dgm:t>
        <a:bodyPr/>
        <a:lstStyle/>
        <a:p>
          <a:endParaRPr lang="hr-HR"/>
        </a:p>
      </dgm:t>
    </dgm:pt>
    <dgm:pt modelId="{AA318D92-E7F6-4F8C-9F87-4EDF245244D8}">
      <dgm:prSet phldrT="[Text]"/>
      <dgm:spPr/>
      <dgm:t>
        <a:bodyPr/>
        <a:lstStyle/>
        <a:p>
          <a:r>
            <a:rPr lang="hr-HR" b="1" dirty="0" smtClean="0"/>
            <a:t>Bihevioralno kognitivne teorije</a:t>
          </a:r>
          <a:endParaRPr lang="hr-HR" b="1" dirty="0"/>
        </a:p>
      </dgm:t>
    </dgm:pt>
    <dgm:pt modelId="{522965BA-0BDE-4213-ADA2-618736BB5089}" type="parTrans" cxnId="{E4E282B4-319E-40A4-B7D2-D8CE03CBECE7}">
      <dgm:prSet/>
      <dgm:spPr/>
      <dgm:t>
        <a:bodyPr/>
        <a:lstStyle/>
        <a:p>
          <a:endParaRPr lang="hr-HR"/>
        </a:p>
      </dgm:t>
    </dgm:pt>
    <dgm:pt modelId="{FDC7C325-461E-4CFE-99AB-FB8C3BB81DE6}" type="sibTrans" cxnId="{E4E282B4-319E-40A4-B7D2-D8CE03CBECE7}">
      <dgm:prSet/>
      <dgm:spPr/>
      <dgm:t>
        <a:bodyPr/>
        <a:lstStyle/>
        <a:p>
          <a:endParaRPr lang="hr-HR"/>
        </a:p>
      </dgm:t>
    </dgm:pt>
    <dgm:pt modelId="{73FA1D7A-826B-4128-B0B9-4EE06B06DCAA}">
      <dgm:prSet phldrT="[Text]"/>
      <dgm:spPr/>
      <dgm:t>
        <a:bodyPr/>
        <a:lstStyle/>
        <a:p>
          <a:r>
            <a:rPr lang="hr-HR" b="1" dirty="0" smtClean="0"/>
            <a:t>REFORMULIRANA ATRIBUCIJSKA TEORIJA </a:t>
          </a:r>
          <a:r>
            <a:rPr lang="hr-HR" dirty="0" smtClean="0"/>
            <a:t>- posljedica kombinacije negativnih iskustava i negativnog atribucijskog stila (interpretacije događaja)</a:t>
          </a:r>
          <a:endParaRPr lang="hr-HR" dirty="0"/>
        </a:p>
      </dgm:t>
    </dgm:pt>
    <dgm:pt modelId="{1220EF5B-9791-4AB0-94BB-012E4E0CC1BD}" type="parTrans" cxnId="{599D95DB-2661-4212-A8BF-9FCF3F59FE73}">
      <dgm:prSet/>
      <dgm:spPr/>
      <dgm:t>
        <a:bodyPr/>
        <a:lstStyle/>
        <a:p>
          <a:endParaRPr lang="hr-HR"/>
        </a:p>
      </dgm:t>
    </dgm:pt>
    <dgm:pt modelId="{991904B7-BAF2-488A-ADE0-79265E13BB34}" type="sibTrans" cxnId="{599D95DB-2661-4212-A8BF-9FCF3F59FE73}">
      <dgm:prSet/>
      <dgm:spPr/>
      <dgm:t>
        <a:bodyPr/>
        <a:lstStyle/>
        <a:p>
          <a:endParaRPr lang="hr-HR"/>
        </a:p>
      </dgm:t>
    </dgm:pt>
    <dgm:pt modelId="{9A9F8F6A-864F-4669-BA28-4F0FB20B5C24}">
      <dgm:prSet/>
      <dgm:spPr/>
      <dgm:t>
        <a:bodyPr/>
        <a:lstStyle/>
        <a:p>
          <a:r>
            <a:rPr lang="en-GB" b="1" dirty="0" smtClean="0"/>
            <a:t>LEWINSOHNOVA BIHEVIORALNA TEORIJA</a:t>
          </a:r>
          <a:r>
            <a:rPr lang="hr-HR" b="1" dirty="0" smtClean="0"/>
            <a:t> </a:t>
          </a:r>
          <a:r>
            <a:rPr lang="hr-HR" dirty="0" smtClean="0"/>
            <a:t>- manjak izvora pozitivnog potkrepljenja u okolini, deficiti socijalne vještine i sposobnost da u socijalnim interakcijama doživi ugodu</a:t>
          </a:r>
        </a:p>
      </dgm:t>
    </dgm:pt>
    <dgm:pt modelId="{2427BE44-4B10-423A-BE50-D625395F7F1C}" type="parTrans" cxnId="{DA948227-9CF7-4D5F-83A2-11645AEAF175}">
      <dgm:prSet/>
      <dgm:spPr/>
      <dgm:t>
        <a:bodyPr/>
        <a:lstStyle/>
        <a:p>
          <a:endParaRPr lang="hr-HR"/>
        </a:p>
      </dgm:t>
    </dgm:pt>
    <dgm:pt modelId="{354FE2D4-F62A-4EA8-BE91-C5618BB339B4}" type="sibTrans" cxnId="{DA948227-9CF7-4D5F-83A2-11645AEAF175}">
      <dgm:prSet/>
      <dgm:spPr/>
      <dgm:t>
        <a:bodyPr/>
        <a:lstStyle/>
        <a:p>
          <a:endParaRPr lang="hr-HR"/>
        </a:p>
      </dgm:t>
    </dgm:pt>
    <dgm:pt modelId="{E9B9F504-9D25-4EC0-9A62-3BA286596A72}">
      <dgm:prSet/>
      <dgm:spPr/>
      <dgm:t>
        <a:bodyPr/>
        <a:lstStyle/>
        <a:p>
          <a:r>
            <a:rPr lang="hr-HR" b="1" dirty="0" smtClean="0"/>
            <a:t>BECKOVA KOGNITIVNA TEORIJA</a:t>
          </a:r>
        </a:p>
      </dgm:t>
    </dgm:pt>
    <dgm:pt modelId="{E38D2EF5-5DAD-41DF-943F-75B6E3F19D9C}" type="parTrans" cxnId="{408EA54C-5F59-44A2-98FB-1A3A7DA01A5E}">
      <dgm:prSet/>
      <dgm:spPr/>
      <dgm:t>
        <a:bodyPr/>
        <a:lstStyle/>
        <a:p>
          <a:endParaRPr lang="hr-HR"/>
        </a:p>
      </dgm:t>
    </dgm:pt>
    <dgm:pt modelId="{60652308-FF81-427C-A13A-0FDD880D0933}" type="sibTrans" cxnId="{408EA54C-5F59-44A2-98FB-1A3A7DA01A5E}">
      <dgm:prSet/>
      <dgm:spPr/>
      <dgm:t>
        <a:bodyPr/>
        <a:lstStyle/>
        <a:p>
          <a:endParaRPr lang="hr-HR"/>
        </a:p>
      </dgm:t>
    </dgm:pt>
    <dgm:pt modelId="{5D17CC64-7D12-4944-A020-C11C29978D29}">
      <dgm:prSet/>
      <dgm:spPr/>
      <dgm:t>
        <a:bodyPr/>
        <a:lstStyle/>
        <a:p>
          <a:r>
            <a:rPr lang="hr-HR" b="1" dirty="0" smtClean="0"/>
            <a:t>REHMOVA TEORIJA SAMOKONTROLE </a:t>
          </a:r>
          <a:r>
            <a:rPr lang="hr-HR" dirty="0" smtClean="0"/>
            <a:t>– deficiti samoregulacije- samoopažanja, samoevaluacije, samopotkrepljenja</a:t>
          </a:r>
          <a:endParaRPr lang="hr-HR" dirty="0"/>
        </a:p>
      </dgm:t>
    </dgm:pt>
    <dgm:pt modelId="{B3BF5344-379E-4790-B535-42957F372D12}" type="parTrans" cxnId="{4EDA66A8-630C-410C-8796-42C8C5B9AB82}">
      <dgm:prSet/>
      <dgm:spPr/>
      <dgm:t>
        <a:bodyPr/>
        <a:lstStyle/>
        <a:p>
          <a:endParaRPr lang="hr-HR"/>
        </a:p>
      </dgm:t>
    </dgm:pt>
    <dgm:pt modelId="{17D8AF31-C0DA-4C6E-9494-FE3A8711D388}" type="sibTrans" cxnId="{4EDA66A8-630C-410C-8796-42C8C5B9AB82}">
      <dgm:prSet/>
      <dgm:spPr/>
      <dgm:t>
        <a:bodyPr/>
        <a:lstStyle/>
        <a:p>
          <a:endParaRPr lang="hr-HR"/>
        </a:p>
      </dgm:t>
    </dgm:pt>
    <dgm:pt modelId="{CDBEAB3E-1928-44D1-A8DF-F776AE10555A}" type="pres">
      <dgm:prSet presAssocID="{D7EE46B7-B311-4D37-AA96-BCDE132EB5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DB3A522-E18F-4512-8078-D092A0BE2077}" type="pres">
      <dgm:prSet presAssocID="{511F6AF7-83FF-4D9C-A50C-432ACAF90BB5}" presName="composite" presStyleCnt="0"/>
      <dgm:spPr/>
    </dgm:pt>
    <dgm:pt modelId="{4052759C-68EA-4B14-B809-A3B72C491D09}" type="pres">
      <dgm:prSet presAssocID="{511F6AF7-83FF-4D9C-A50C-432ACAF90BB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E658FD-5401-4714-B4FB-A685135859A8}" type="pres">
      <dgm:prSet presAssocID="{511F6AF7-83FF-4D9C-A50C-432ACAF90BB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16129B-78B0-4A0D-BBD6-339CE98FD0F3}" type="pres">
      <dgm:prSet presAssocID="{5F55C8DB-2F66-41BB-BD05-3CF9E5D59EA3}" presName="space" presStyleCnt="0"/>
      <dgm:spPr/>
    </dgm:pt>
    <dgm:pt modelId="{275A019D-10BD-4911-A200-D896BACDDDBC}" type="pres">
      <dgm:prSet presAssocID="{2E0821B8-BCFD-4F40-AD87-62C62F108C3C}" presName="composite" presStyleCnt="0"/>
      <dgm:spPr/>
    </dgm:pt>
    <dgm:pt modelId="{34CBFFE5-3648-4F52-86F6-586AAD779692}" type="pres">
      <dgm:prSet presAssocID="{2E0821B8-BCFD-4F40-AD87-62C62F108C3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E1668B-4991-498D-ABED-099B828C4CA6}" type="pres">
      <dgm:prSet presAssocID="{2E0821B8-BCFD-4F40-AD87-62C62F108C3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DC50D0-8442-4287-8215-259D4F4AA3E3}" type="pres">
      <dgm:prSet presAssocID="{CB1E9C9A-F019-4FFB-8B0F-0E36330FE927}" presName="space" presStyleCnt="0"/>
      <dgm:spPr/>
    </dgm:pt>
    <dgm:pt modelId="{EBC8B69B-B39A-441F-8CD0-004E51DF083E}" type="pres">
      <dgm:prSet presAssocID="{AA318D92-E7F6-4F8C-9F87-4EDF245244D8}" presName="composite" presStyleCnt="0"/>
      <dgm:spPr/>
    </dgm:pt>
    <dgm:pt modelId="{F0D61E21-024D-409C-B3A1-98D09D01D880}" type="pres">
      <dgm:prSet presAssocID="{AA318D92-E7F6-4F8C-9F87-4EDF245244D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8887BC-37F8-4216-B305-28DA62E07698}" type="pres">
      <dgm:prSet presAssocID="{AA318D92-E7F6-4F8C-9F87-4EDF245244D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948227-9CF7-4D5F-83A2-11645AEAF175}" srcId="{511F6AF7-83FF-4D9C-A50C-432ACAF90BB5}" destId="{9A9F8F6A-864F-4669-BA28-4F0FB20B5C24}" srcOrd="1" destOrd="0" parTransId="{2427BE44-4B10-423A-BE50-D625395F7F1C}" sibTransId="{354FE2D4-F62A-4EA8-BE91-C5618BB339B4}"/>
    <dgm:cxn modelId="{FDDB315C-8D28-407C-86A9-AE9B89B2D567}" srcId="{511F6AF7-83FF-4D9C-A50C-432ACAF90BB5}" destId="{D53D63FA-054C-423F-AF3B-B6298C03A32B}" srcOrd="0" destOrd="0" parTransId="{9DD3DD39-98FD-446B-B79B-14FA9F0B14A9}" sibTransId="{B2B611E0-4EBD-41ED-90B7-76A6E7472D84}"/>
    <dgm:cxn modelId="{17634B76-16E1-4266-AEFC-EEE1122C6A7B}" type="presOf" srcId="{AA318D92-E7F6-4F8C-9F87-4EDF245244D8}" destId="{F0D61E21-024D-409C-B3A1-98D09D01D880}" srcOrd="0" destOrd="0" presId="urn:microsoft.com/office/officeart/2005/8/layout/hList1"/>
    <dgm:cxn modelId="{599D95DB-2661-4212-A8BF-9FCF3F59FE73}" srcId="{AA318D92-E7F6-4F8C-9F87-4EDF245244D8}" destId="{73FA1D7A-826B-4128-B0B9-4EE06B06DCAA}" srcOrd="0" destOrd="0" parTransId="{1220EF5B-9791-4AB0-94BB-012E4E0CC1BD}" sibTransId="{991904B7-BAF2-488A-ADE0-79265E13BB34}"/>
    <dgm:cxn modelId="{6F93E4FB-45E1-4642-9607-468C4DBEEC86}" srcId="{D7EE46B7-B311-4D37-AA96-BCDE132EB5A2}" destId="{2E0821B8-BCFD-4F40-AD87-62C62F108C3C}" srcOrd="1" destOrd="0" parTransId="{872C72EB-3B28-4B41-B7EC-C1C2D2B4EC00}" sibTransId="{CB1E9C9A-F019-4FFB-8B0F-0E36330FE927}"/>
    <dgm:cxn modelId="{ACC624F0-40E1-4C8B-89CD-DAEF7AD6837E}" type="presOf" srcId="{E9B9F504-9D25-4EC0-9A62-3BA286596A72}" destId="{13E1668B-4991-498D-ABED-099B828C4CA6}" srcOrd="0" destOrd="1" presId="urn:microsoft.com/office/officeart/2005/8/layout/hList1"/>
    <dgm:cxn modelId="{408EA54C-5F59-44A2-98FB-1A3A7DA01A5E}" srcId="{2E0821B8-BCFD-4F40-AD87-62C62F108C3C}" destId="{E9B9F504-9D25-4EC0-9A62-3BA286596A72}" srcOrd="1" destOrd="0" parTransId="{E38D2EF5-5DAD-41DF-943F-75B6E3F19D9C}" sibTransId="{60652308-FF81-427C-A13A-0FDD880D0933}"/>
    <dgm:cxn modelId="{C82AA2B8-4D6A-48AA-88A1-1D9453550205}" type="presOf" srcId="{511F6AF7-83FF-4D9C-A50C-432ACAF90BB5}" destId="{4052759C-68EA-4B14-B809-A3B72C491D09}" srcOrd="0" destOrd="0" presId="urn:microsoft.com/office/officeart/2005/8/layout/hList1"/>
    <dgm:cxn modelId="{57273061-66F9-4142-B79B-E0FA7D3F3FFD}" type="presOf" srcId="{D7EE46B7-B311-4D37-AA96-BCDE132EB5A2}" destId="{CDBEAB3E-1928-44D1-A8DF-F776AE10555A}" srcOrd="0" destOrd="0" presId="urn:microsoft.com/office/officeart/2005/8/layout/hList1"/>
    <dgm:cxn modelId="{7DA01148-DFE6-42EB-8A40-C609C2AA7814}" srcId="{D7EE46B7-B311-4D37-AA96-BCDE132EB5A2}" destId="{511F6AF7-83FF-4D9C-A50C-432ACAF90BB5}" srcOrd="0" destOrd="0" parTransId="{6FE1A23B-A9DC-4355-931F-5A16BCBE9371}" sibTransId="{5F55C8DB-2F66-41BB-BD05-3CF9E5D59EA3}"/>
    <dgm:cxn modelId="{5715F7E7-246E-4DDF-8CF7-255B992EEA1F}" type="presOf" srcId="{73FA1D7A-826B-4128-B0B9-4EE06B06DCAA}" destId="{2F8887BC-37F8-4216-B305-28DA62E07698}" srcOrd="0" destOrd="0" presId="urn:microsoft.com/office/officeart/2005/8/layout/hList1"/>
    <dgm:cxn modelId="{368D5AFA-FF99-49B3-9B38-D42A5F46309E}" type="presOf" srcId="{9A9F8F6A-864F-4669-BA28-4F0FB20B5C24}" destId="{67E658FD-5401-4714-B4FB-A685135859A8}" srcOrd="0" destOrd="1" presId="urn:microsoft.com/office/officeart/2005/8/layout/hList1"/>
    <dgm:cxn modelId="{D92AA6A9-C5FD-47A3-808E-4F461D7BE653}" srcId="{2E0821B8-BCFD-4F40-AD87-62C62F108C3C}" destId="{046F2AE4-D54B-4C55-B206-A27D33E76D1E}" srcOrd="0" destOrd="0" parTransId="{70E70C04-84EA-4D33-A25B-F3A7D7CB2A6F}" sibTransId="{771DCE80-7D7A-44C1-9EC7-2E06C0058E59}"/>
    <dgm:cxn modelId="{E4E282B4-319E-40A4-B7D2-D8CE03CBECE7}" srcId="{D7EE46B7-B311-4D37-AA96-BCDE132EB5A2}" destId="{AA318D92-E7F6-4F8C-9F87-4EDF245244D8}" srcOrd="2" destOrd="0" parTransId="{522965BA-0BDE-4213-ADA2-618736BB5089}" sibTransId="{FDC7C325-461E-4CFE-99AB-FB8C3BB81DE6}"/>
    <dgm:cxn modelId="{53B65BED-296E-41B1-9CC5-D208995D19D5}" type="presOf" srcId="{046F2AE4-D54B-4C55-B206-A27D33E76D1E}" destId="{13E1668B-4991-498D-ABED-099B828C4CA6}" srcOrd="0" destOrd="0" presId="urn:microsoft.com/office/officeart/2005/8/layout/hList1"/>
    <dgm:cxn modelId="{6A8390D8-F1D5-42AB-B9C2-6A10802CCFD6}" type="presOf" srcId="{D53D63FA-054C-423F-AF3B-B6298C03A32B}" destId="{67E658FD-5401-4714-B4FB-A685135859A8}" srcOrd="0" destOrd="0" presId="urn:microsoft.com/office/officeart/2005/8/layout/hList1"/>
    <dgm:cxn modelId="{078CB166-35B7-41E7-AD52-5AB5EE42B8C5}" type="presOf" srcId="{2E0821B8-BCFD-4F40-AD87-62C62F108C3C}" destId="{34CBFFE5-3648-4F52-86F6-586AAD779692}" srcOrd="0" destOrd="0" presId="urn:microsoft.com/office/officeart/2005/8/layout/hList1"/>
    <dgm:cxn modelId="{4EDA66A8-630C-410C-8796-42C8C5B9AB82}" srcId="{AA318D92-E7F6-4F8C-9F87-4EDF245244D8}" destId="{5D17CC64-7D12-4944-A020-C11C29978D29}" srcOrd="1" destOrd="0" parTransId="{B3BF5344-379E-4790-B535-42957F372D12}" sibTransId="{17D8AF31-C0DA-4C6E-9494-FE3A8711D388}"/>
    <dgm:cxn modelId="{05E38FBF-A08C-4E78-ACD3-87CD00203BBF}" type="presOf" srcId="{5D17CC64-7D12-4944-A020-C11C29978D29}" destId="{2F8887BC-37F8-4216-B305-28DA62E07698}" srcOrd="0" destOrd="1" presId="urn:microsoft.com/office/officeart/2005/8/layout/hList1"/>
    <dgm:cxn modelId="{F8961634-BD08-4CA0-BA12-FAE93ABA8754}" type="presParOf" srcId="{CDBEAB3E-1928-44D1-A8DF-F776AE10555A}" destId="{6DB3A522-E18F-4512-8078-D092A0BE2077}" srcOrd="0" destOrd="0" presId="urn:microsoft.com/office/officeart/2005/8/layout/hList1"/>
    <dgm:cxn modelId="{1CB66AC9-1696-4EFC-A7DE-F55AF3A7D7F7}" type="presParOf" srcId="{6DB3A522-E18F-4512-8078-D092A0BE2077}" destId="{4052759C-68EA-4B14-B809-A3B72C491D09}" srcOrd="0" destOrd="0" presId="urn:microsoft.com/office/officeart/2005/8/layout/hList1"/>
    <dgm:cxn modelId="{BAD3A155-C199-4002-BC49-F333C932F650}" type="presParOf" srcId="{6DB3A522-E18F-4512-8078-D092A0BE2077}" destId="{67E658FD-5401-4714-B4FB-A685135859A8}" srcOrd="1" destOrd="0" presId="urn:microsoft.com/office/officeart/2005/8/layout/hList1"/>
    <dgm:cxn modelId="{70DF575E-01FB-4A6E-9183-6CC0984ADE58}" type="presParOf" srcId="{CDBEAB3E-1928-44D1-A8DF-F776AE10555A}" destId="{F116129B-78B0-4A0D-BBD6-339CE98FD0F3}" srcOrd="1" destOrd="0" presId="urn:microsoft.com/office/officeart/2005/8/layout/hList1"/>
    <dgm:cxn modelId="{72E485D2-8B6B-4609-9B10-EF25D14CC6DA}" type="presParOf" srcId="{CDBEAB3E-1928-44D1-A8DF-F776AE10555A}" destId="{275A019D-10BD-4911-A200-D896BACDDDBC}" srcOrd="2" destOrd="0" presId="urn:microsoft.com/office/officeart/2005/8/layout/hList1"/>
    <dgm:cxn modelId="{0FAD309A-DC51-4D6E-9005-EC5DB4FA3F06}" type="presParOf" srcId="{275A019D-10BD-4911-A200-D896BACDDDBC}" destId="{34CBFFE5-3648-4F52-86F6-586AAD779692}" srcOrd="0" destOrd="0" presId="urn:microsoft.com/office/officeart/2005/8/layout/hList1"/>
    <dgm:cxn modelId="{EF60B851-E4B4-4E6B-BE82-DF13C2BD5B59}" type="presParOf" srcId="{275A019D-10BD-4911-A200-D896BACDDDBC}" destId="{13E1668B-4991-498D-ABED-099B828C4CA6}" srcOrd="1" destOrd="0" presId="urn:microsoft.com/office/officeart/2005/8/layout/hList1"/>
    <dgm:cxn modelId="{C36B6D1C-F3F7-48CE-8EF2-790D98F23246}" type="presParOf" srcId="{CDBEAB3E-1928-44D1-A8DF-F776AE10555A}" destId="{18DC50D0-8442-4287-8215-259D4F4AA3E3}" srcOrd="3" destOrd="0" presId="urn:microsoft.com/office/officeart/2005/8/layout/hList1"/>
    <dgm:cxn modelId="{753E2DEC-78D7-4CB9-BCB4-F4573D4FC081}" type="presParOf" srcId="{CDBEAB3E-1928-44D1-A8DF-F776AE10555A}" destId="{EBC8B69B-B39A-441F-8CD0-004E51DF083E}" srcOrd="4" destOrd="0" presId="urn:microsoft.com/office/officeart/2005/8/layout/hList1"/>
    <dgm:cxn modelId="{9EB0D37C-60E3-42DD-9F89-0DAFC76E2385}" type="presParOf" srcId="{EBC8B69B-B39A-441F-8CD0-004E51DF083E}" destId="{F0D61E21-024D-409C-B3A1-98D09D01D880}" srcOrd="0" destOrd="0" presId="urn:microsoft.com/office/officeart/2005/8/layout/hList1"/>
    <dgm:cxn modelId="{3E3370D7-4720-48F0-9193-F8D1740965B7}" type="presParOf" srcId="{EBC8B69B-B39A-441F-8CD0-004E51DF083E}" destId="{2F8887BC-37F8-4216-B305-28DA62E076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99671-25BC-4EF4-8971-7976307FDAD5}" type="doc">
      <dgm:prSet loTypeId="urn:microsoft.com/office/officeart/2005/8/layout/cycle2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00D4EBB1-C1E2-4D5C-A37F-A77E904AB982}">
      <dgm:prSet phldrT="[Text]"/>
      <dgm:spPr/>
      <dgm:t>
        <a:bodyPr/>
        <a:lstStyle/>
        <a:p>
          <a:r>
            <a:rPr lang="hr-HR" b="1" dirty="0" smtClean="0"/>
            <a:t>Misao</a:t>
          </a:r>
          <a:endParaRPr lang="hr-HR" b="1" dirty="0"/>
        </a:p>
      </dgm:t>
    </dgm:pt>
    <dgm:pt modelId="{8757C636-AA8B-41AA-9315-DD87DA193813}" type="parTrans" cxnId="{248BA65A-FA67-4BEF-A8E0-E0C8A4D10EC0}">
      <dgm:prSet/>
      <dgm:spPr/>
      <dgm:t>
        <a:bodyPr/>
        <a:lstStyle/>
        <a:p>
          <a:endParaRPr lang="hr-HR"/>
        </a:p>
      </dgm:t>
    </dgm:pt>
    <dgm:pt modelId="{3500A4E0-CA97-4933-9B95-0E78947E4939}" type="sibTrans" cxnId="{248BA65A-FA67-4BEF-A8E0-E0C8A4D10EC0}">
      <dgm:prSet/>
      <dgm:spPr/>
      <dgm:t>
        <a:bodyPr/>
        <a:lstStyle/>
        <a:p>
          <a:endParaRPr lang="hr-HR"/>
        </a:p>
      </dgm:t>
    </dgm:pt>
    <dgm:pt modelId="{C10945EB-8388-426A-B79F-C627224E3FD3}">
      <dgm:prSet phldrT="[Text]"/>
      <dgm:spPr/>
      <dgm:t>
        <a:bodyPr/>
        <a:lstStyle/>
        <a:p>
          <a:r>
            <a:rPr lang="hr-HR" b="1" dirty="0" smtClean="0"/>
            <a:t>Osjećaj</a:t>
          </a:r>
          <a:endParaRPr lang="hr-HR" b="1" dirty="0"/>
        </a:p>
      </dgm:t>
    </dgm:pt>
    <dgm:pt modelId="{6D21508D-06A5-44C8-B8B2-5D873CF4BEFC}" type="parTrans" cxnId="{54CC65B7-26D8-42B7-B54F-B172B7B790BA}">
      <dgm:prSet/>
      <dgm:spPr/>
      <dgm:t>
        <a:bodyPr/>
        <a:lstStyle/>
        <a:p>
          <a:endParaRPr lang="hr-HR"/>
        </a:p>
      </dgm:t>
    </dgm:pt>
    <dgm:pt modelId="{527CFDA4-4C29-443E-9A64-9F738FC0716B}" type="sibTrans" cxnId="{54CC65B7-26D8-42B7-B54F-B172B7B790BA}">
      <dgm:prSet/>
      <dgm:spPr/>
      <dgm:t>
        <a:bodyPr/>
        <a:lstStyle/>
        <a:p>
          <a:endParaRPr lang="hr-HR"/>
        </a:p>
      </dgm:t>
    </dgm:pt>
    <dgm:pt modelId="{4FC51AE3-0685-4E94-BA82-78110ED5E5A3}">
      <dgm:prSet phldrT="[Text]"/>
      <dgm:spPr/>
      <dgm:t>
        <a:bodyPr/>
        <a:lstStyle/>
        <a:p>
          <a:r>
            <a:rPr lang="hr-HR" b="1" dirty="0" smtClean="0"/>
            <a:t>Ponašanje</a:t>
          </a:r>
          <a:endParaRPr lang="hr-HR" b="1" dirty="0"/>
        </a:p>
      </dgm:t>
    </dgm:pt>
    <dgm:pt modelId="{887812EA-D91E-467C-A84A-19796B0384B3}" type="parTrans" cxnId="{3A1EBF56-F016-447E-A9B4-4397CA1EA75A}">
      <dgm:prSet/>
      <dgm:spPr/>
      <dgm:t>
        <a:bodyPr/>
        <a:lstStyle/>
        <a:p>
          <a:endParaRPr lang="hr-HR"/>
        </a:p>
      </dgm:t>
    </dgm:pt>
    <dgm:pt modelId="{EAF826A7-6C55-498F-910A-1C6F3C8B14E9}" type="sibTrans" cxnId="{3A1EBF56-F016-447E-A9B4-4397CA1EA75A}">
      <dgm:prSet/>
      <dgm:spPr/>
      <dgm:t>
        <a:bodyPr/>
        <a:lstStyle/>
        <a:p>
          <a:endParaRPr lang="hr-HR"/>
        </a:p>
      </dgm:t>
    </dgm:pt>
    <dgm:pt modelId="{A7F6852A-44FA-4104-A877-6E5674D9A1D3}" type="pres">
      <dgm:prSet presAssocID="{95F99671-25BC-4EF4-8971-7976307FDA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0447848-B28A-4E25-A81A-A4E68B0C1C80}" type="pres">
      <dgm:prSet presAssocID="{00D4EBB1-C1E2-4D5C-A37F-A77E904AB9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46DE94-E069-44EE-AB7E-CC17DE5C3A14}" type="pres">
      <dgm:prSet presAssocID="{3500A4E0-CA97-4933-9B95-0E78947E4939}" presName="sibTrans" presStyleLbl="sibTrans2D1" presStyleIdx="0" presStyleCnt="3"/>
      <dgm:spPr/>
      <dgm:t>
        <a:bodyPr/>
        <a:lstStyle/>
        <a:p>
          <a:endParaRPr lang="hr-HR"/>
        </a:p>
      </dgm:t>
    </dgm:pt>
    <dgm:pt modelId="{5933430B-2300-4AC0-AD42-8191EA2BAC36}" type="pres">
      <dgm:prSet presAssocID="{3500A4E0-CA97-4933-9B95-0E78947E4939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84A756C0-C964-4075-B898-CA4D0EDBAD9E}" type="pres">
      <dgm:prSet presAssocID="{C10945EB-8388-426A-B79F-C627224E3F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BBD2B1-6E95-4EA4-92BF-7678FD3F1F04}" type="pres">
      <dgm:prSet presAssocID="{527CFDA4-4C29-443E-9A64-9F738FC0716B}" presName="sibTrans" presStyleLbl="sibTrans2D1" presStyleIdx="1" presStyleCnt="3"/>
      <dgm:spPr/>
      <dgm:t>
        <a:bodyPr/>
        <a:lstStyle/>
        <a:p>
          <a:endParaRPr lang="hr-HR"/>
        </a:p>
      </dgm:t>
    </dgm:pt>
    <dgm:pt modelId="{D5317923-1BC7-4AFE-9193-CE1FE09726E6}" type="pres">
      <dgm:prSet presAssocID="{527CFDA4-4C29-443E-9A64-9F738FC0716B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F2FA48C0-7904-4675-869E-6ED851F46AA1}" type="pres">
      <dgm:prSet presAssocID="{4FC51AE3-0685-4E94-BA82-78110ED5E5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9743D6-5034-49AE-8030-93356ADB15B6}" type="pres">
      <dgm:prSet presAssocID="{EAF826A7-6C55-498F-910A-1C6F3C8B14E9}" presName="sibTrans" presStyleLbl="sibTrans2D1" presStyleIdx="2" presStyleCnt="3"/>
      <dgm:spPr/>
      <dgm:t>
        <a:bodyPr/>
        <a:lstStyle/>
        <a:p>
          <a:endParaRPr lang="hr-HR"/>
        </a:p>
      </dgm:t>
    </dgm:pt>
    <dgm:pt modelId="{ECEFB094-B0C2-4D9E-A0F3-DBD383206FA2}" type="pres">
      <dgm:prSet presAssocID="{EAF826A7-6C55-498F-910A-1C6F3C8B14E9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8FEE73A4-8E19-47AE-8E4F-C70A894B92D7}" type="presOf" srcId="{3500A4E0-CA97-4933-9B95-0E78947E4939}" destId="{C446DE94-E069-44EE-AB7E-CC17DE5C3A14}" srcOrd="0" destOrd="0" presId="urn:microsoft.com/office/officeart/2005/8/layout/cycle2"/>
    <dgm:cxn modelId="{157021B0-0674-4D9D-AD65-532DA8DAA3EE}" type="presOf" srcId="{EAF826A7-6C55-498F-910A-1C6F3C8B14E9}" destId="{ECEFB094-B0C2-4D9E-A0F3-DBD383206FA2}" srcOrd="1" destOrd="0" presId="urn:microsoft.com/office/officeart/2005/8/layout/cycle2"/>
    <dgm:cxn modelId="{3A1EBF56-F016-447E-A9B4-4397CA1EA75A}" srcId="{95F99671-25BC-4EF4-8971-7976307FDAD5}" destId="{4FC51AE3-0685-4E94-BA82-78110ED5E5A3}" srcOrd="2" destOrd="0" parTransId="{887812EA-D91E-467C-A84A-19796B0384B3}" sibTransId="{EAF826A7-6C55-498F-910A-1C6F3C8B14E9}"/>
    <dgm:cxn modelId="{CC04FA14-7771-4613-8087-1C3ED4C4861B}" type="presOf" srcId="{3500A4E0-CA97-4933-9B95-0E78947E4939}" destId="{5933430B-2300-4AC0-AD42-8191EA2BAC36}" srcOrd="1" destOrd="0" presId="urn:microsoft.com/office/officeart/2005/8/layout/cycle2"/>
    <dgm:cxn modelId="{3338B7E1-3160-4ED0-9412-B58285D20ED9}" type="presOf" srcId="{527CFDA4-4C29-443E-9A64-9F738FC0716B}" destId="{7BBBD2B1-6E95-4EA4-92BF-7678FD3F1F04}" srcOrd="0" destOrd="0" presId="urn:microsoft.com/office/officeart/2005/8/layout/cycle2"/>
    <dgm:cxn modelId="{95916AC9-4A73-4100-9E48-B3DA65496DE9}" type="presOf" srcId="{C10945EB-8388-426A-B79F-C627224E3FD3}" destId="{84A756C0-C964-4075-B898-CA4D0EDBAD9E}" srcOrd="0" destOrd="0" presId="urn:microsoft.com/office/officeart/2005/8/layout/cycle2"/>
    <dgm:cxn modelId="{85745B21-97DD-410D-B65F-C1282C16B31A}" type="presOf" srcId="{00D4EBB1-C1E2-4D5C-A37F-A77E904AB982}" destId="{60447848-B28A-4E25-A81A-A4E68B0C1C80}" srcOrd="0" destOrd="0" presId="urn:microsoft.com/office/officeart/2005/8/layout/cycle2"/>
    <dgm:cxn modelId="{248BA65A-FA67-4BEF-A8E0-E0C8A4D10EC0}" srcId="{95F99671-25BC-4EF4-8971-7976307FDAD5}" destId="{00D4EBB1-C1E2-4D5C-A37F-A77E904AB982}" srcOrd="0" destOrd="0" parTransId="{8757C636-AA8B-41AA-9315-DD87DA193813}" sibTransId="{3500A4E0-CA97-4933-9B95-0E78947E4939}"/>
    <dgm:cxn modelId="{86D038AB-2E00-4DB1-96B5-93119B6139E9}" type="presOf" srcId="{EAF826A7-6C55-498F-910A-1C6F3C8B14E9}" destId="{879743D6-5034-49AE-8030-93356ADB15B6}" srcOrd="0" destOrd="0" presId="urn:microsoft.com/office/officeart/2005/8/layout/cycle2"/>
    <dgm:cxn modelId="{EE0988F0-2725-4657-B74E-1DA090B60A7A}" type="presOf" srcId="{527CFDA4-4C29-443E-9A64-9F738FC0716B}" destId="{D5317923-1BC7-4AFE-9193-CE1FE09726E6}" srcOrd="1" destOrd="0" presId="urn:microsoft.com/office/officeart/2005/8/layout/cycle2"/>
    <dgm:cxn modelId="{8209F4EF-AD97-41A1-BC36-AF8EB9D2499F}" type="presOf" srcId="{95F99671-25BC-4EF4-8971-7976307FDAD5}" destId="{A7F6852A-44FA-4104-A877-6E5674D9A1D3}" srcOrd="0" destOrd="0" presId="urn:microsoft.com/office/officeart/2005/8/layout/cycle2"/>
    <dgm:cxn modelId="{54CC65B7-26D8-42B7-B54F-B172B7B790BA}" srcId="{95F99671-25BC-4EF4-8971-7976307FDAD5}" destId="{C10945EB-8388-426A-B79F-C627224E3FD3}" srcOrd="1" destOrd="0" parTransId="{6D21508D-06A5-44C8-B8B2-5D873CF4BEFC}" sibTransId="{527CFDA4-4C29-443E-9A64-9F738FC0716B}"/>
    <dgm:cxn modelId="{1CE8F122-0A83-4949-928E-965765084D07}" type="presOf" srcId="{4FC51AE3-0685-4E94-BA82-78110ED5E5A3}" destId="{F2FA48C0-7904-4675-869E-6ED851F46AA1}" srcOrd="0" destOrd="0" presId="urn:microsoft.com/office/officeart/2005/8/layout/cycle2"/>
    <dgm:cxn modelId="{2C50810F-0423-41BC-B853-9072325EAB92}" type="presParOf" srcId="{A7F6852A-44FA-4104-A877-6E5674D9A1D3}" destId="{60447848-B28A-4E25-A81A-A4E68B0C1C80}" srcOrd="0" destOrd="0" presId="urn:microsoft.com/office/officeart/2005/8/layout/cycle2"/>
    <dgm:cxn modelId="{A788D0A0-BDF0-4079-9B25-428938CA136B}" type="presParOf" srcId="{A7F6852A-44FA-4104-A877-6E5674D9A1D3}" destId="{C446DE94-E069-44EE-AB7E-CC17DE5C3A14}" srcOrd="1" destOrd="0" presId="urn:microsoft.com/office/officeart/2005/8/layout/cycle2"/>
    <dgm:cxn modelId="{50B55737-67D1-4F3B-AE0E-37C68A5FC724}" type="presParOf" srcId="{C446DE94-E069-44EE-AB7E-CC17DE5C3A14}" destId="{5933430B-2300-4AC0-AD42-8191EA2BAC36}" srcOrd="0" destOrd="0" presId="urn:microsoft.com/office/officeart/2005/8/layout/cycle2"/>
    <dgm:cxn modelId="{24E90C42-BD76-4AA1-B944-DB4FFBB20099}" type="presParOf" srcId="{A7F6852A-44FA-4104-A877-6E5674D9A1D3}" destId="{84A756C0-C964-4075-B898-CA4D0EDBAD9E}" srcOrd="2" destOrd="0" presId="urn:microsoft.com/office/officeart/2005/8/layout/cycle2"/>
    <dgm:cxn modelId="{1F7C54EB-2F61-4354-89D7-4FBA1154DBD8}" type="presParOf" srcId="{A7F6852A-44FA-4104-A877-6E5674D9A1D3}" destId="{7BBBD2B1-6E95-4EA4-92BF-7678FD3F1F04}" srcOrd="3" destOrd="0" presId="urn:microsoft.com/office/officeart/2005/8/layout/cycle2"/>
    <dgm:cxn modelId="{FFC5C8F1-F2FD-4E81-ACA2-7CDC912A3FB3}" type="presParOf" srcId="{7BBBD2B1-6E95-4EA4-92BF-7678FD3F1F04}" destId="{D5317923-1BC7-4AFE-9193-CE1FE09726E6}" srcOrd="0" destOrd="0" presId="urn:microsoft.com/office/officeart/2005/8/layout/cycle2"/>
    <dgm:cxn modelId="{0D9C91A0-DFDB-4B10-9000-46F450953B5A}" type="presParOf" srcId="{A7F6852A-44FA-4104-A877-6E5674D9A1D3}" destId="{F2FA48C0-7904-4675-869E-6ED851F46AA1}" srcOrd="4" destOrd="0" presId="urn:microsoft.com/office/officeart/2005/8/layout/cycle2"/>
    <dgm:cxn modelId="{F575AB0E-FC80-4DFB-9410-C033485B59F7}" type="presParOf" srcId="{A7F6852A-44FA-4104-A877-6E5674D9A1D3}" destId="{879743D6-5034-49AE-8030-93356ADB15B6}" srcOrd="5" destOrd="0" presId="urn:microsoft.com/office/officeart/2005/8/layout/cycle2"/>
    <dgm:cxn modelId="{E577E564-0A44-4BD3-BF18-DD717B520E73}" type="presParOf" srcId="{879743D6-5034-49AE-8030-93356ADB15B6}" destId="{ECEFB094-B0C2-4D9E-A0F3-DBD383206F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F896C-6C55-4D6B-88CE-AD28F7A0F360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809633B-C5E1-4E4F-99D5-9A4FFCC2F2D3}">
      <dgm:prSet phldrT="[Text]" custT="1"/>
      <dgm:spPr/>
      <dgm:t>
        <a:bodyPr/>
        <a:lstStyle/>
        <a:p>
          <a:r>
            <a:rPr lang="hr-HR" sz="1200" b="1" dirty="0" smtClean="0"/>
            <a:t>Depresija</a:t>
          </a:r>
          <a:endParaRPr lang="hr-HR" sz="1200" b="1" dirty="0"/>
        </a:p>
      </dgm:t>
    </dgm:pt>
    <dgm:pt modelId="{2F2B2D63-7B3C-4283-B767-5B9A5A862D3A}" type="parTrans" cxnId="{755BC65B-D3B5-4FA7-835B-9005546A4657}">
      <dgm:prSet/>
      <dgm:spPr/>
      <dgm:t>
        <a:bodyPr/>
        <a:lstStyle/>
        <a:p>
          <a:endParaRPr lang="hr-HR" sz="1200" b="1"/>
        </a:p>
      </dgm:t>
    </dgm:pt>
    <dgm:pt modelId="{AC9DDAEB-19B4-4E5F-85C5-B4F2EBFD31A5}" type="sibTrans" cxnId="{755BC65B-D3B5-4FA7-835B-9005546A4657}">
      <dgm:prSet custT="1"/>
      <dgm:spPr/>
      <dgm:t>
        <a:bodyPr/>
        <a:lstStyle/>
        <a:p>
          <a:endParaRPr lang="hr-HR" sz="1200" b="1"/>
        </a:p>
      </dgm:t>
    </dgm:pt>
    <dgm:pt modelId="{2AB42B1E-EA9B-4A46-A909-ED967DF5E62E}">
      <dgm:prSet phldrT="[Text]" custT="1"/>
      <dgm:spPr/>
      <dgm:t>
        <a:bodyPr/>
        <a:lstStyle/>
        <a:p>
          <a:r>
            <a:rPr lang="hr-HR" sz="1200" b="1" dirty="0" smtClean="0"/>
            <a:t>Reducirana aktivnost</a:t>
          </a:r>
          <a:endParaRPr lang="hr-HR" sz="1200" b="1" dirty="0"/>
        </a:p>
      </dgm:t>
    </dgm:pt>
    <dgm:pt modelId="{8522139B-6E6D-4969-91BB-F2A62770C2C1}" type="parTrans" cxnId="{D57805A4-ED0B-4186-BC77-1792FBA085A4}">
      <dgm:prSet/>
      <dgm:spPr/>
      <dgm:t>
        <a:bodyPr/>
        <a:lstStyle/>
        <a:p>
          <a:endParaRPr lang="hr-HR" sz="1200" b="1"/>
        </a:p>
      </dgm:t>
    </dgm:pt>
    <dgm:pt modelId="{6CA46D01-2769-406B-8A70-96E09B05E21A}" type="sibTrans" cxnId="{D57805A4-ED0B-4186-BC77-1792FBA085A4}">
      <dgm:prSet custT="1"/>
      <dgm:spPr/>
      <dgm:t>
        <a:bodyPr/>
        <a:lstStyle/>
        <a:p>
          <a:endParaRPr lang="hr-HR" sz="1200" b="1"/>
        </a:p>
      </dgm:t>
    </dgm:pt>
    <dgm:pt modelId="{F49EEC1C-A371-4C75-8981-F125D816B56F}">
      <dgm:prSet phldrT="[Text]" custT="1"/>
      <dgm:spPr/>
      <dgm:t>
        <a:bodyPr/>
        <a:lstStyle/>
        <a:p>
          <a:r>
            <a:rPr lang="hr-HR" sz="1200" b="1" dirty="0" smtClean="0"/>
            <a:t>Demotivacija</a:t>
          </a:r>
          <a:endParaRPr lang="hr-HR" sz="1200" b="1" dirty="0"/>
        </a:p>
      </dgm:t>
    </dgm:pt>
    <dgm:pt modelId="{A9913893-6B17-405B-8DB5-33AA9C487D17}" type="parTrans" cxnId="{1213C248-6468-4ABE-A6B2-60EF64904572}">
      <dgm:prSet/>
      <dgm:spPr/>
      <dgm:t>
        <a:bodyPr/>
        <a:lstStyle/>
        <a:p>
          <a:endParaRPr lang="hr-HR" sz="1200" b="1"/>
        </a:p>
      </dgm:t>
    </dgm:pt>
    <dgm:pt modelId="{D6523772-68A3-4EDF-8E25-F5CF2EC49400}" type="sibTrans" cxnId="{1213C248-6468-4ABE-A6B2-60EF64904572}">
      <dgm:prSet custT="1"/>
      <dgm:spPr/>
      <dgm:t>
        <a:bodyPr/>
        <a:lstStyle/>
        <a:p>
          <a:endParaRPr lang="hr-HR" sz="1200" b="1"/>
        </a:p>
      </dgm:t>
    </dgm:pt>
    <dgm:pt modelId="{2C2CD454-E47C-4745-80B9-64402B197660}">
      <dgm:prSet phldrT="[Text]" custT="1"/>
      <dgm:spPr/>
      <dgm:t>
        <a:bodyPr/>
        <a:lstStyle/>
        <a:p>
          <a:r>
            <a:rPr lang="hr-HR" sz="1200" b="1" dirty="0" smtClean="0"/>
            <a:t>Negativno introspektivno razmišljanje</a:t>
          </a:r>
          <a:endParaRPr lang="hr-HR" sz="1200" b="1" dirty="0"/>
        </a:p>
      </dgm:t>
    </dgm:pt>
    <dgm:pt modelId="{B11D27BE-CE2E-4DE0-9B0F-B56D3DEE54E6}" type="parTrans" cxnId="{4871C306-53D6-4CD9-A61A-0B8A53A215B6}">
      <dgm:prSet/>
      <dgm:spPr/>
      <dgm:t>
        <a:bodyPr/>
        <a:lstStyle/>
        <a:p>
          <a:endParaRPr lang="hr-HR" sz="1200" b="1"/>
        </a:p>
      </dgm:t>
    </dgm:pt>
    <dgm:pt modelId="{3CBB2447-EB07-4C87-A36B-C1E37A430A7F}" type="sibTrans" cxnId="{4871C306-53D6-4CD9-A61A-0B8A53A215B6}">
      <dgm:prSet custT="1"/>
      <dgm:spPr/>
      <dgm:t>
        <a:bodyPr/>
        <a:lstStyle/>
        <a:p>
          <a:endParaRPr lang="hr-HR" sz="1200" b="1"/>
        </a:p>
      </dgm:t>
    </dgm:pt>
    <dgm:pt modelId="{F02E7279-ED41-4D51-9A25-C475228CDEE1}">
      <dgm:prSet phldrT="[Text]" custT="1"/>
      <dgm:spPr/>
      <dgm:t>
        <a:bodyPr/>
        <a:lstStyle/>
        <a:p>
          <a:r>
            <a:rPr lang="hr-HR" sz="1200" b="1" dirty="0" smtClean="0"/>
            <a:t>Osjećaj bezvrijednosti</a:t>
          </a:r>
          <a:endParaRPr lang="hr-HR" sz="1200" b="1" dirty="0"/>
        </a:p>
      </dgm:t>
    </dgm:pt>
    <dgm:pt modelId="{4087CE31-1F4E-4554-AE40-AA516CEFB133}" type="parTrans" cxnId="{51836CBF-6824-45EF-80E3-FD597665E41C}">
      <dgm:prSet/>
      <dgm:spPr/>
      <dgm:t>
        <a:bodyPr/>
        <a:lstStyle/>
        <a:p>
          <a:endParaRPr lang="hr-HR" sz="1200" b="1"/>
        </a:p>
      </dgm:t>
    </dgm:pt>
    <dgm:pt modelId="{6984C85A-FC31-4B76-9EB4-7398D73785B9}" type="sibTrans" cxnId="{51836CBF-6824-45EF-80E3-FD597665E41C}">
      <dgm:prSet custT="1"/>
      <dgm:spPr/>
      <dgm:t>
        <a:bodyPr/>
        <a:lstStyle/>
        <a:p>
          <a:endParaRPr lang="hr-HR" sz="1200" b="1"/>
        </a:p>
      </dgm:t>
    </dgm:pt>
    <dgm:pt modelId="{D1D47DD7-A9F6-40EF-B50E-6D7438192E78}" type="pres">
      <dgm:prSet presAssocID="{695F896C-6C55-4D6B-88CE-AD28F7A0F3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61767B-0A62-41EE-86F3-56346CA6DD08}" type="pres">
      <dgm:prSet presAssocID="{4809633B-C5E1-4E4F-99D5-9A4FFCC2F2D3}" presName="node" presStyleLbl="node1" presStyleIdx="0" presStyleCnt="5" custScaleX="108233" custScaleY="1078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0CAF28-31CA-4FC7-B59F-580B75CE6C26}" type="pres">
      <dgm:prSet presAssocID="{AC9DDAEB-19B4-4E5F-85C5-B4F2EBFD31A5}" presName="sibTrans" presStyleLbl="sibTrans2D1" presStyleIdx="0" presStyleCnt="5"/>
      <dgm:spPr/>
      <dgm:t>
        <a:bodyPr/>
        <a:lstStyle/>
        <a:p>
          <a:endParaRPr lang="hr-HR"/>
        </a:p>
      </dgm:t>
    </dgm:pt>
    <dgm:pt modelId="{3161EE35-EE23-49E7-8237-28F8B9AC9902}" type="pres">
      <dgm:prSet presAssocID="{AC9DDAEB-19B4-4E5F-85C5-B4F2EBFD31A5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0B11738D-5287-47FC-98D7-5B15C8A4766E}" type="pres">
      <dgm:prSet presAssocID="{2AB42B1E-EA9B-4A46-A909-ED967DF5E6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C2086C-A75A-4D1D-A401-B6F2A44B2CCC}" type="pres">
      <dgm:prSet presAssocID="{6CA46D01-2769-406B-8A70-96E09B05E21A}" presName="sibTrans" presStyleLbl="sibTrans2D1" presStyleIdx="1" presStyleCnt="5"/>
      <dgm:spPr/>
      <dgm:t>
        <a:bodyPr/>
        <a:lstStyle/>
        <a:p>
          <a:endParaRPr lang="hr-HR"/>
        </a:p>
      </dgm:t>
    </dgm:pt>
    <dgm:pt modelId="{857D1ED1-A945-4CA2-8ED7-E013DA9288AD}" type="pres">
      <dgm:prSet presAssocID="{6CA46D01-2769-406B-8A70-96E09B05E21A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6571FBC4-CDBB-451B-823C-A4F8A4EF6CBD}" type="pres">
      <dgm:prSet presAssocID="{F49EEC1C-A371-4C75-8981-F125D816B56F}" presName="node" presStyleLbl="node1" presStyleIdx="2" presStyleCnt="5" custScaleX="130087" custScaleY="1268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2A894E-927C-4071-86BF-27CBD4382F05}" type="pres">
      <dgm:prSet presAssocID="{D6523772-68A3-4EDF-8E25-F5CF2EC49400}" presName="sibTrans" presStyleLbl="sibTrans2D1" presStyleIdx="2" presStyleCnt="5"/>
      <dgm:spPr/>
      <dgm:t>
        <a:bodyPr/>
        <a:lstStyle/>
        <a:p>
          <a:endParaRPr lang="hr-HR"/>
        </a:p>
      </dgm:t>
    </dgm:pt>
    <dgm:pt modelId="{42700BFC-CFD8-4FC0-9DBB-79B4B0A69175}" type="pres">
      <dgm:prSet presAssocID="{D6523772-68A3-4EDF-8E25-F5CF2EC49400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1981021E-77C1-4DA2-A026-DDCADF4EA5DE}" type="pres">
      <dgm:prSet presAssocID="{2C2CD454-E47C-4745-80B9-64402B197660}" presName="node" presStyleLbl="node1" presStyleIdx="3" presStyleCnt="5" custScaleX="128881" custScaleY="1185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F39C61-1F90-4589-8E8D-17996750658E}" type="pres">
      <dgm:prSet presAssocID="{3CBB2447-EB07-4C87-A36B-C1E37A430A7F}" presName="sibTrans" presStyleLbl="sibTrans2D1" presStyleIdx="3" presStyleCnt="5"/>
      <dgm:spPr/>
      <dgm:t>
        <a:bodyPr/>
        <a:lstStyle/>
        <a:p>
          <a:endParaRPr lang="hr-HR"/>
        </a:p>
      </dgm:t>
    </dgm:pt>
    <dgm:pt modelId="{0EEB41D1-9AD8-4BE2-A345-5394F245A114}" type="pres">
      <dgm:prSet presAssocID="{3CBB2447-EB07-4C87-A36B-C1E37A430A7F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843DA1AC-0069-45DE-92B6-B9CDF2B3729F}" type="pres">
      <dgm:prSet presAssocID="{F02E7279-ED41-4D51-9A25-C475228CDEE1}" presName="node" presStyleLbl="node1" presStyleIdx="4" presStyleCnt="5" custScaleX="112322" custScaleY="1157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C4EDAA-A61E-4B69-A588-69A4A164DFC5}" type="pres">
      <dgm:prSet presAssocID="{6984C85A-FC31-4B76-9EB4-7398D73785B9}" presName="sibTrans" presStyleLbl="sibTrans2D1" presStyleIdx="4" presStyleCnt="5"/>
      <dgm:spPr/>
      <dgm:t>
        <a:bodyPr/>
        <a:lstStyle/>
        <a:p>
          <a:endParaRPr lang="hr-HR"/>
        </a:p>
      </dgm:t>
    </dgm:pt>
    <dgm:pt modelId="{1A869C04-BFC3-4DCC-894F-0AC6797F92C0}" type="pres">
      <dgm:prSet presAssocID="{6984C85A-FC31-4B76-9EB4-7398D73785B9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27C375E6-F91A-425F-8718-0F7F2AB3A5F1}" type="presOf" srcId="{4809633B-C5E1-4E4F-99D5-9A4FFCC2F2D3}" destId="{C961767B-0A62-41EE-86F3-56346CA6DD08}" srcOrd="0" destOrd="0" presId="urn:microsoft.com/office/officeart/2005/8/layout/cycle2"/>
    <dgm:cxn modelId="{7FEF0C8F-0931-4BFB-A077-9BCBF13AE625}" type="presOf" srcId="{2AB42B1E-EA9B-4A46-A909-ED967DF5E62E}" destId="{0B11738D-5287-47FC-98D7-5B15C8A4766E}" srcOrd="0" destOrd="0" presId="urn:microsoft.com/office/officeart/2005/8/layout/cycle2"/>
    <dgm:cxn modelId="{B1091D2D-4827-4B1A-9FBD-0BC1BF478F72}" type="presOf" srcId="{6CA46D01-2769-406B-8A70-96E09B05E21A}" destId="{6EC2086C-A75A-4D1D-A401-B6F2A44B2CCC}" srcOrd="0" destOrd="0" presId="urn:microsoft.com/office/officeart/2005/8/layout/cycle2"/>
    <dgm:cxn modelId="{F00D3E64-4F3E-4446-B895-B5CA8DB9087B}" type="presOf" srcId="{6CA46D01-2769-406B-8A70-96E09B05E21A}" destId="{857D1ED1-A945-4CA2-8ED7-E013DA9288AD}" srcOrd="1" destOrd="0" presId="urn:microsoft.com/office/officeart/2005/8/layout/cycle2"/>
    <dgm:cxn modelId="{03958015-676A-47BE-AD17-A3924929F926}" type="presOf" srcId="{F49EEC1C-A371-4C75-8981-F125D816B56F}" destId="{6571FBC4-CDBB-451B-823C-A4F8A4EF6CBD}" srcOrd="0" destOrd="0" presId="urn:microsoft.com/office/officeart/2005/8/layout/cycle2"/>
    <dgm:cxn modelId="{65F5381A-3A53-456E-8942-D964D7475CE1}" type="presOf" srcId="{695F896C-6C55-4D6B-88CE-AD28F7A0F360}" destId="{D1D47DD7-A9F6-40EF-B50E-6D7438192E78}" srcOrd="0" destOrd="0" presId="urn:microsoft.com/office/officeart/2005/8/layout/cycle2"/>
    <dgm:cxn modelId="{E098300C-A81B-4B6B-BF07-D08EEB11473E}" type="presOf" srcId="{6984C85A-FC31-4B76-9EB4-7398D73785B9}" destId="{1A869C04-BFC3-4DCC-894F-0AC6797F92C0}" srcOrd="1" destOrd="0" presId="urn:microsoft.com/office/officeart/2005/8/layout/cycle2"/>
    <dgm:cxn modelId="{51836CBF-6824-45EF-80E3-FD597665E41C}" srcId="{695F896C-6C55-4D6B-88CE-AD28F7A0F360}" destId="{F02E7279-ED41-4D51-9A25-C475228CDEE1}" srcOrd="4" destOrd="0" parTransId="{4087CE31-1F4E-4554-AE40-AA516CEFB133}" sibTransId="{6984C85A-FC31-4B76-9EB4-7398D73785B9}"/>
    <dgm:cxn modelId="{4871C306-53D6-4CD9-A61A-0B8A53A215B6}" srcId="{695F896C-6C55-4D6B-88CE-AD28F7A0F360}" destId="{2C2CD454-E47C-4745-80B9-64402B197660}" srcOrd="3" destOrd="0" parTransId="{B11D27BE-CE2E-4DE0-9B0F-B56D3DEE54E6}" sibTransId="{3CBB2447-EB07-4C87-A36B-C1E37A430A7F}"/>
    <dgm:cxn modelId="{6B71842E-4A8B-4471-9B2D-AC443E96A93D}" type="presOf" srcId="{3CBB2447-EB07-4C87-A36B-C1E37A430A7F}" destId="{0EEB41D1-9AD8-4BE2-A345-5394F245A114}" srcOrd="1" destOrd="0" presId="urn:microsoft.com/office/officeart/2005/8/layout/cycle2"/>
    <dgm:cxn modelId="{4A66FC14-26CC-4254-BF55-5D3D01E791D9}" type="presOf" srcId="{AC9DDAEB-19B4-4E5F-85C5-B4F2EBFD31A5}" destId="{500CAF28-31CA-4FC7-B59F-580B75CE6C26}" srcOrd="0" destOrd="0" presId="urn:microsoft.com/office/officeart/2005/8/layout/cycle2"/>
    <dgm:cxn modelId="{17FD2694-DF3E-4AE7-9CAD-C90F9C901D7A}" type="presOf" srcId="{6984C85A-FC31-4B76-9EB4-7398D73785B9}" destId="{C1C4EDAA-A61E-4B69-A588-69A4A164DFC5}" srcOrd="0" destOrd="0" presId="urn:microsoft.com/office/officeart/2005/8/layout/cycle2"/>
    <dgm:cxn modelId="{FD799DB2-5C06-40D5-91B8-D4A0EC3A7533}" type="presOf" srcId="{D6523772-68A3-4EDF-8E25-F5CF2EC49400}" destId="{452A894E-927C-4071-86BF-27CBD4382F05}" srcOrd="0" destOrd="0" presId="urn:microsoft.com/office/officeart/2005/8/layout/cycle2"/>
    <dgm:cxn modelId="{354194F0-4BD7-4DF8-A5D9-CA65F8886459}" type="presOf" srcId="{2C2CD454-E47C-4745-80B9-64402B197660}" destId="{1981021E-77C1-4DA2-A026-DDCADF4EA5DE}" srcOrd="0" destOrd="0" presId="urn:microsoft.com/office/officeart/2005/8/layout/cycle2"/>
    <dgm:cxn modelId="{147D3FBD-8069-4128-811F-AEFA9F8B1404}" type="presOf" srcId="{AC9DDAEB-19B4-4E5F-85C5-B4F2EBFD31A5}" destId="{3161EE35-EE23-49E7-8237-28F8B9AC9902}" srcOrd="1" destOrd="0" presId="urn:microsoft.com/office/officeart/2005/8/layout/cycle2"/>
    <dgm:cxn modelId="{74577619-D984-4AF1-AB9B-2328A4A861A7}" type="presOf" srcId="{F02E7279-ED41-4D51-9A25-C475228CDEE1}" destId="{843DA1AC-0069-45DE-92B6-B9CDF2B3729F}" srcOrd="0" destOrd="0" presId="urn:microsoft.com/office/officeart/2005/8/layout/cycle2"/>
    <dgm:cxn modelId="{755BC65B-D3B5-4FA7-835B-9005546A4657}" srcId="{695F896C-6C55-4D6B-88CE-AD28F7A0F360}" destId="{4809633B-C5E1-4E4F-99D5-9A4FFCC2F2D3}" srcOrd="0" destOrd="0" parTransId="{2F2B2D63-7B3C-4283-B767-5B9A5A862D3A}" sibTransId="{AC9DDAEB-19B4-4E5F-85C5-B4F2EBFD31A5}"/>
    <dgm:cxn modelId="{1213C248-6468-4ABE-A6B2-60EF64904572}" srcId="{695F896C-6C55-4D6B-88CE-AD28F7A0F360}" destId="{F49EEC1C-A371-4C75-8981-F125D816B56F}" srcOrd="2" destOrd="0" parTransId="{A9913893-6B17-405B-8DB5-33AA9C487D17}" sibTransId="{D6523772-68A3-4EDF-8E25-F5CF2EC49400}"/>
    <dgm:cxn modelId="{D57805A4-ED0B-4186-BC77-1792FBA085A4}" srcId="{695F896C-6C55-4D6B-88CE-AD28F7A0F360}" destId="{2AB42B1E-EA9B-4A46-A909-ED967DF5E62E}" srcOrd="1" destOrd="0" parTransId="{8522139B-6E6D-4969-91BB-F2A62770C2C1}" sibTransId="{6CA46D01-2769-406B-8A70-96E09B05E21A}"/>
    <dgm:cxn modelId="{83AAD4D3-41B6-4E36-8134-66ACE2D9FABE}" type="presOf" srcId="{D6523772-68A3-4EDF-8E25-F5CF2EC49400}" destId="{42700BFC-CFD8-4FC0-9DBB-79B4B0A69175}" srcOrd="1" destOrd="0" presId="urn:microsoft.com/office/officeart/2005/8/layout/cycle2"/>
    <dgm:cxn modelId="{F21A932D-D78D-4A1A-A79D-411678316A67}" type="presOf" srcId="{3CBB2447-EB07-4C87-A36B-C1E37A430A7F}" destId="{8AF39C61-1F90-4589-8E8D-17996750658E}" srcOrd="0" destOrd="0" presId="urn:microsoft.com/office/officeart/2005/8/layout/cycle2"/>
    <dgm:cxn modelId="{8F918583-1B4D-4BF1-BDE6-196C392339B0}" type="presParOf" srcId="{D1D47DD7-A9F6-40EF-B50E-6D7438192E78}" destId="{C961767B-0A62-41EE-86F3-56346CA6DD08}" srcOrd="0" destOrd="0" presId="urn:microsoft.com/office/officeart/2005/8/layout/cycle2"/>
    <dgm:cxn modelId="{25CD06F5-C83B-47AA-A837-7091BA4012AB}" type="presParOf" srcId="{D1D47DD7-A9F6-40EF-B50E-6D7438192E78}" destId="{500CAF28-31CA-4FC7-B59F-580B75CE6C26}" srcOrd="1" destOrd="0" presId="urn:microsoft.com/office/officeart/2005/8/layout/cycle2"/>
    <dgm:cxn modelId="{519A2219-9E29-4CF8-B6A5-DC3EADABC6EF}" type="presParOf" srcId="{500CAF28-31CA-4FC7-B59F-580B75CE6C26}" destId="{3161EE35-EE23-49E7-8237-28F8B9AC9902}" srcOrd="0" destOrd="0" presId="urn:microsoft.com/office/officeart/2005/8/layout/cycle2"/>
    <dgm:cxn modelId="{F973263E-AE16-4020-90F6-7B0627320C66}" type="presParOf" srcId="{D1D47DD7-A9F6-40EF-B50E-6D7438192E78}" destId="{0B11738D-5287-47FC-98D7-5B15C8A4766E}" srcOrd="2" destOrd="0" presId="urn:microsoft.com/office/officeart/2005/8/layout/cycle2"/>
    <dgm:cxn modelId="{97FBB4EC-EF6D-44C9-B31D-815AF9BC8A82}" type="presParOf" srcId="{D1D47DD7-A9F6-40EF-B50E-6D7438192E78}" destId="{6EC2086C-A75A-4D1D-A401-B6F2A44B2CCC}" srcOrd="3" destOrd="0" presId="urn:microsoft.com/office/officeart/2005/8/layout/cycle2"/>
    <dgm:cxn modelId="{520FA9D2-4E9E-4FBE-B039-F0475DE03F8E}" type="presParOf" srcId="{6EC2086C-A75A-4D1D-A401-B6F2A44B2CCC}" destId="{857D1ED1-A945-4CA2-8ED7-E013DA9288AD}" srcOrd="0" destOrd="0" presId="urn:microsoft.com/office/officeart/2005/8/layout/cycle2"/>
    <dgm:cxn modelId="{02010A78-DB47-433E-BC89-C9AAB16D8645}" type="presParOf" srcId="{D1D47DD7-A9F6-40EF-B50E-6D7438192E78}" destId="{6571FBC4-CDBB-451B-823C-A4F8A4EF6CBD}" srcOrd="4" destOrd="0" presId="urn:microsoft.com/office/officeart/2005/8/layout/cycle2"/>
    <dgm:cxn modelId="{16252B50-C65E-4664-AE47-9EC082D6816C}" type="presParOf" srcId="{D1D47DD7-A9F6-40EF-B50E-6D7438192E78}" destId="{452A894E-927C-4071-86BF-27CBD4382F05}" srcOrd="5" destOrd="0" presId="urn:microsoft.com/office/officeart/2005/8/layout/cycle2"/>
    <dgm:cxn modelId="{A3714BD2-2D0C-4A0F-91BE-8588A3B08E8B}" type="presParOf" srcId="{452A894E-927C-4071-86BF-27CBD4382F05}" destId="{42700BFC-CFD8-4FC0-9DBB-79B4B0A69175}" srcOrd="0" destOrd="0" presId="urn:microsoft.com/office/officeart/2005/8/layout/cycle2"/>
    <dgm:cxn modelId="{C0CEC861-51CE-46F1-8DC6-DCBA54C34D63}" type="presParOf" srcId="{D1D47DD7-A9F6-40EF-B50E-6D7438192E78}" destId="{1981021E-77C1-4DA2-A026-DDCADF4EA5DE}" srcOrd="6" destOrd="0" presId="urn:microsoft.com/office/officeart/2005/8/layout/cycle2"/>
    <dgm:cxn modelId="{E280DDA7-0D4F-42A5-A406-A480F367D10B}" type="presParOf" srcId="{D1D47DD7-A9F6-40EF-B50E-6D7438192E78}" destId="{8AF39C61-1F90-4589-8E8D-17996750658E}" srcOrd="7" destOrd="0" presId="urn:microsoft.com/office/officeart/2005/8/layout/cycle2"/>
    <dgm:cxn modelId="{5A15DA24-AB94-4BDA-915F-7F539F8F0704}" type="presParOf" srcId="{8AF39C61-1F90-4589-8E8D-17996750658E}" destId="{0EEB41D1-9AD8-4BE2-A345-5394F245A114}" srcOrd="0" destOrd="0" presId="urn:microsoft.com/office/officeart/2005/8/layout/cycle2"/>
    <dgm:cxn modelId="{5DB9B8B2-9080-4F49-AB18-3126FC1D04BE}" type="presParOf" srcId="{D1D47DD7-A9F6-40EF-B50E-6D7438192E78}" destId="{843DA1AC-0069-45DE-92B6-B9CDF2B3729F}" srcOrd="8" destOrd="0" presId="urn:microsoft.com/office/officeart/2005/8/layout/cycle2"/>
    <dgm:cxn modelId="{0B5C0A00-3A85-4F42-89D2-C77ADA21565B}" type="presParOf" srcId="{D1D47DD7-A9F6-40EF-B50E-6D7438192E78}" destId="{C1C4EDAA-A61E-4B69-A588-69A4A164DFC5}" srcOrd="9" destOrd="0" presId="urn:microsoft.com/office/officeart/2005/8/layout/cycle2"/>
    <dgm:cxn modelId="{5C2AD641-FE51-4681-950D-D26BBAE236C6}" type="presParOf" srcId="{C1C4EDAA-A61E-4B69-A588-69A4A164DFC5}" destId="{1A869C04-BFC3-4DCC-894F-0AC6797F92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1A0D4-12D3-48E3-B8DB-28594947D3B3}">
      <dsp:nvSpPr>
        <dsp:cNvPr id="0" name=""/>
        <dsp:cNvSpPr/>
      </dsp:nvSpPr>
      <dsp:spPr>
        <a:xfrm>
          <a:off x="4114799" y="125426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38872-D87C-4F6F-A501-BAD8C0D54362}">
      <dsp:nvSpPr>
        <dsp:cNvPr id="0" name=""/>
        <dsp:cNvSpPr/>
      </dsp:nvSpPr>
      <dsp:spPr>
        <a:xfrm>
          <a:off x="4069079" y="1254268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44154-20BD-4EBA-998B-7C281F4FC7CE}">
      <dsp:nvSpPr>
        <dsp:cNvPr id="0" name=""/>
        <dsp:cNvSpPr/>
      </dsp:nvSpPr>
      <dsp:spPr>
        <a:xfrm>
          <a:off x="1203548" y="125426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26001-2CE3-4EC7-8CF7-14AD8A8E73DF}">
      <dsp:nvSpPr>
        <dsp:cNvPr id="0" name=""/>
        <dsp:cNvSpPr/>
      </dsp:nvSpPr>
      <dsp:spPr>
        <a:xfrm>
          <a:off x="2911803" y="51271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Depresija u djece i adolescenata</a:t>
          </a:r>
          <a:endParaRPr lang="hr-HR" sz="2700" kern="1200" dirty="0"/>
        </a:p>
      </dsp:txBody>
      <dsp:txXfrm>
        <a:off x="2911803" y="51271"/>
        <a:ext cx="2405992" cy="1202996"/>
      </dsp:txXfrm>
    </dsp:sp>
    <dsp:sp modelId="{23470409-995D-4DFF-8C93-A49B0951FC8B}">
      <dsp:nvSpPr>
        <dsp:cNvPr id="0" name=""/>
        <dsp:cNvSpPr/>
      </dsp:nvSpPr>
      <dsp:spPr>
        <a:xfrm>
          <a:off x="552" y="1759526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tuga</a:t>
          </a:r>
          <a:endParaRPr lang="hr-HR" sz="2700" kern="1200" dirty="0"/>
        </a:p>
      </dsp:txBody>
      <dsp:txXfrm>
        <a:off x="552" y="1759526"/>
        <a:ext cx="2405992" cy="1202996"/>
      </dsp:txXfrm>
    </dsp:sp>
    <dsp:sp modelId="{89DEA5E4-7FC9-437E-8FDD-AABD31B522FF}">
      <dsp:nvSpPr>
        <dsp:cNvPr id="0" name=""/>
        <dsp:cNvSpPr/>
      </dsp:nvSpPr>
      <dsp:spPr>
        <a:xfrm>
          <a:off x="2911803" y="1759526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somatizacija</a:t>
          </a:r>
          <a:endParaRPr lang="hr-HR" sz="2700" kern="1200" dirty="0"/>
        </a:p>
      </dsp:txBody>
      <dsp:txXfrm>
        <a:off x="2911803" y="1759526"/>
        <a:ext cx="2405992" cy="1202996"/>
      </dsp:txXfrm>
    </dsp:sp>
    <dsp:sp modelId="{B25D09D3-CFF1-460D-A27B-C3D01E3D7CFD}">
      <dsp:nvSpPr>
        <dsp:cNvPr id="0" name=""/>
        <dsp:cNvSpPr/>
      </dsp:nvSpPr>
      <dsp:spPr>
        <a:xfrm>
          <a:off x="5823054" y="1759526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iritabilnost/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agresivnost</a:t>
          </a:r>
          <a:endParaRPr lang="hr-HR" sz="2700" kern="1200" dirty="0"/>
        </a:p>
      </dsp:txBody>
      <dsp:txXfrm>
        <a:off x="5823054" y="1759526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759C-68EA-4B14-B809-A3B72C491D09}">
      <dsp:nvSpPr>
        <dsp:cNvPr id="0" name=""/>
        <dsp:cNvSpPr/>
      </dsp:nvSpPr>
      <dsp:spPr>
        <a:xfrm>
          <a:off x="3682" y="191037"/>
          <a:ext cx="3590488" cy="8091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Bihevioralne teorije</a:t>
          </a:r>
          <a:endParaRPr lang="hr-HR" sz="2200" b="1" kern="1200" dirty="0"/>
        </a:p>
      </dsp:txBody>
      <dsp:txXfrm>
        <a:off x="3682" y="191037"/>
        <a:ext cx="3590488" cy="809167"/>
      </dsp:txXfrm>
    </dsp:sp>
    <dsp:sp modelId="{67E658FD-5401-4714-B4FB-A685135859A8}">
      <dsp:nvSpPr>
        <dsp:cNvPr id="0" name=""/>
        <dsp:cNvSpPr/>
      </dsp:nvSpPr>
      <dsp:spPr>
        <a:xfrm>
          <a:off x="3682" y="1000204"/>
          <a:ext cx="3590488" cy="49519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b="1" kern="1200" dirty="0" smtClean="0"/>
            <a:t>FERSTEROVA BIHEVIORALNA ANALIZA </a:t>
          </a:r>
          <a:r>
            <a:rPr lang="hr-HR" sz="2200" kern="1200" dirty="0" smtClean="0"/>
            <a:t>- nedostatak pozitivnih potkrepljenja je posljedica toga što je ponašanje depresivne osobe negativno motivirano, a ne pozitivno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/>
            <a:t>LEWINSOHNOVA BIHEVIORALNA TEORIJA</a:t>
          </a:r>
          <a:r>
            <a:rPr lang="hr-HR" sz="2200" b="1" kern="1200" dirty="0" smtClean="0"/>
            <a:t> </a:t>
          </a:r>
          <a:r>
            <a:rPr lang="hr-HR" sz="2200" kern="1200" dirty="0" smtClean="0"/>
            <a:t>- manjak izvora pozitivnog potkrepljenja u okolini, deficiti socijalne vještine i sposobnost da u socijalnim interakcijama doživi ugodu</a:t>
          </a:r>
        </a:p>
      </dsp:txBody>
      <dsp:txXfrm>
        <a:off x="3682" y="1000204"/>
        <a:ext cx="3590488" cy="4951979"/>
      </dsp:txXfrm>
    </dsp:sp>
    <dsp:sp modelId="{34CBFFE5-3648-4F52-86F6-586AAD779692}">
      <dsp:nvSpPr>
        <dsp:cNvPr id="0" name=""/>
        <dsp:cNvSpPr/>
      </dsp:nvSpPr>
      <dsp:spPr>
        <a:xfrm>
          <a:off x="4096840" y="191037"/>
          <a:ext cx="3590488" cy="809167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Kognitivne teorije</a:t>
          </a:r>
          <a:endParaRPr lang="hr-HR" sz="2200" b="1" kern="1200" dirty="0"/>
        </a:p>
      </dsp:txBody>
      <dsp:txXfrm>
        <a:off x="4096840" y="191037"/>
        <a:ext cx="3590488" cy="809167"/>
      </dsp:txXfrm>
    </dsp:sp>
    <dsp:sp modelId="{13E1668B-4991-498D-ABED-099B828C4CA6}">
      <dsp:nvSpPr>
        <dsp:cNvPr id="0" name=""/>
        <dsp:cNvSpPr/>
      </dsp:nvSpPr>
      <dsp:spPr>
        <a:xfrm>
          <a:off x="4096840" y="1000204"/>
          <a:ext cx="3590488" cy="495197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b="1" kern="1200" dirty="0" smtClean="0"/>
            <a:t>SELIGMANOVA TEORIJA NAUČENE BESPOMOĆNOSTI </a:t>
          </a:r>
          <a:r>
            <a:rPr lang="hr-HR" sz="2200" kern="1200" dirty="0" smtClean="0"/>
            <a:t>- deficit kontrole nad pozitivnim potkrepljenjima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b="1" kern="1200" dirty="0" smtClean="0"/>
            <a:t>BECKOVA KOGNITIVNA TEORIJA</a:t>
          </a:r>
        </a:p>
      </dsp:txBody>
      <dsp:txXfrm>
        <a:off x="4096840" y="1000204"/>
        <a:ext cx="3590488" cy="4951979"/>
      </dsp:txXfrm>
    </dsp:sp>
    <dsp:sp modelId="{F0D61E21-024D-409C-B3A1-98D09D01D880}">
      <dsp:nvSpPr>
        <dsp:cNvPr id="0" name=""/>
        <dsp:cNvSpPr/>
      </dsp:nvSpPr>
      <dsp:spPr>
        <a:xfrm>
          <a:off x="8189997" y="191037"/>
          <a:ext cx="3590488" cy="809167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Bihevioralno kognitivne teorije</a:t>
          </a:r>
          <a:endParaRPr lang="hr-HR" sz="2200" b="1" kern="1200" dirty="0"/>
        </a:p>
      </dsp:txBody>
      <dsp:txXfrm>
        <a:off x="8189997" y="191037"/>
        <a:ext cx="3590488" cy="809167"/>
      </dsp:txXfrm>
    </dsp:sp>
    <dsp:sp modelId="{2F8887BC-37F8-4216-B305-28DA62E07698}">
      <dsp:nvSpPr>
        <dsp:cNvPr id="0" name=""/>
        <dsp:cNvSpPr/>
      </dsp:nvSpPr>
      <dsp:spPr>
        <a:xfrm>
          <a:off x="8189997" y="1000204"/>
          <a:ext cx="3590488" cy="495197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b="1" kern="1200" dirty="0" smtClean="0"/>
            <a:t>REFORMULIRANA ATRIBUCIJSKA TEORIJA </a:t>
          </a:r>
          <a:r>
            <a:rPr lang="hr-HR" sz="2200" kern="1200" dirty="0" smtClean="0"/>
            <a:t>- posljedica kombinacije negativnih iskustava i negativnog atribucijskog stila (interpretacije događaja)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b="1" kern="1200" dirty="0" smtClean="0"/>
            <a:t>REHMOVA TEORIJA SAMOKONTROLE </a:t>
          </a:r>
          <a:r>
            <a:rPr lang="hr-HR" sz="2200" kern="1200" dirty="0" smtClean="0"/>
            <a:t>– deficiti samoregulacije- samoopažanja, samoevaluacije, samopotkrepljenja</a:t>
          </a:r>
          <a:endParaRPr lang="hr-HR" sz="2200" kern="1200" dirty="0"/>
        </a:p>
      </dsp:txBody>
      <dsp:txXfrm>
        <a:off x="8189997" y="1000204"/>
        <a:ext cx="3590488" cy="4951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2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7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55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46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07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38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62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4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9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35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71C1-DC2F-416F-A1EA-B56B73553FE3}" type="datetimeFigureOut">
              <a:rPr lang="hr-HR" smtClean="0"/>
              <a:t>26.10.2016.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E5D9-9037-497E-9FD3-E023ADB1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6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hyperlink" Target="http://www.google.hr/url?sa=i&amp;rct=j&amp;q=&amp;esrc=s&amp;source=images&amp;cd=&amp;cad=rja&amp;uact=8&amp;ved=0CAcQjRxqFQoTCNb05Y2f8scCFUe6GgodY30CuQ&amp;url=http://www.preschoology.com/2013/09/26/make-a-feelings-thermometer-to-help-children-label-emotions/&amp;bvm=bv.102537793,d.d2s&amp;psig=AFQjCNHZqaBC_CmlKQYp2G08bUvWf_OCeA&amp;ust=1442172940589510" TargetMode="Externa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9.jpeg"/><Relationship Id="rId15" Type="http://schemas.openxmlformats.org/officeDocument/2006/relationships/image" Target="../media/image23.jpe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8.jpeg"/><Relationship Id="rId9" Type="http://schemas.openxmlformats.org/officeDocument/2006/relationships/diagramData" Target="../diagrams/data3.xml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2657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latin typeface="+mn-lt"/>
              </a:rPr>
              <a:t>BKT dječje i adolescentne depresije</a:t>
            </a:r>
            <a:endParaRPr lang="hr-HR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2907"/>
            <a:ext cx="9144000" cy="209925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Vlatka Boričević Maršanić</a:t>
            </a:r>
          </a:p>
          <a:p>
            <a:r>
              <a:rPr lang="hr-HR" dirty="0"/>
              <a:t>s</a:t>
            </a:r>
            <a:r>
              <a:rPr lang="hr-HR" dirty="0" smtClean="0"/>
              <a:t>pec. psihijatar</a:t>
            </a:r>
          </a:p>
          <a:p>
            <a:r>
              <a:rPr lang="hr-HR" dirty="0"/>
              <a:t>s</a:t>
            </a:r>
            <a:r>
              <a:rPr lang="hr-HR" dirty="0" smtClean="0"/>
              <a:t>ubspec dječji i adolescentni psihijatar</a:t>
            </a:r>
          </a:p>
          <a:p>
            <a:endParaRPr lang="hr-HR" dirty="0" smtClean="0"/>
          </a:p>
          <a:p>
            <a:r>
              <a:rPr lang="hr-HR" dirty="0" smtClean="0"/>
              <a:t>Psihijatrijska bolnica za djecu i mladež</a:t>
            </a:r>
          </a:p>
          <a:p>
            <a:r>
              <a:rPr lang="hr-HR" dirty="0" smtClean="0"/>
              <a:t>HUBIKOT</a:t>
            </a:r>
            <a:r>
              <a:rPr lang="hr-HR" dirty="0"/>
              <a:t> </a:t>
            </a:r>
            <a:r>
              <a:rPr lang="hr-HR" dirty="0" smtClean="0"/>
              <a:t>5.11.2016</a:t>
            </a:r>
            <a:r>
              <a:rPr lang="hr-H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27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b="1" dirty="0">
                <a:latin typeface="+mn-lt"/>
              </a:rPr>
              <a:t>Bipolarni poremećaj u adolescenciji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1268759"/>
            <a:ext cx="9772918" cy="54527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hr-HR" dirty="0"/>
              <a:t>Učestalost 1%</a:t>
            </a:r>
          </a:p>
          <a:p>
            <a:pPr>
              <a:lnSpc>
                <a:spcPct val="80000"/>
              </a:lnSpc>
            </a:pPr>
            <a:endParaRPr lang="hr-HR" dirty="0"/>
          </a:p>
          <a:p>
            <a:pPr>
              <a:lnSpc>
                <a:spcPct val="80000"/>
              </a:lnSpc>
            </a:pPr>
            <a:r>
              <a:rPr lang="hr-HR" b="1" dirty="0"/>
              <a:t>izmjenjivanje epizoda </a:t>
            </a:r>
          </a:p>
          <a:p>
            <a:pPr lvl="1">
              <a:lnSpc>
                <a:spcPct val="80000"/>
              </a:lnSpc>
            </a:pPr>
            <a:r>
              <a:rPr lang="hr-HR" sz="2800" dirty="0"/>
              <a:t>sniženog raspoloženja (depresija)</a:t>
            </a:r>
          </a:p>
          <a:p>
            <a:pPr lvl="1">
              <a:lnSpc>
                <a:spcPct val="80000"/>
              </a:lnSpc>
            </a:pPr>
            <a:r>
              <a:rPr lang="hr-HR" sz="2800" dirty="0"/>
              <a:t>povišenog raspoloženja (hipomanija, </a:t>
            </a:r>
            <a:r>
              <a:rPr lang="hr-HR" sz="2800" dirty="0" smtClean="0"/>
              <a:t>manija)</a:t>
            </a:r>
          </a:p>
          <a:p>
            <a:pPr lvl="1">
              <a:lnSpc>
                <a:spcPct val="80000"/>
              </a:lnSpc>
            </a:pPr>
            <a:r>
              <a:rPr lang="hr-HR" sz="2800" dirty="0" smtClean="0"/>
              <a:t>miješane </a:t>
            </a:r>
            <a:r>
              <a:rPr lang="hr-HR" sz="2800" dirty="0"/>
              <a:t>epizode (istovremena prisutnost depresije i manije)</a:t>
            </a:r>
          </a:p>
          <a:p>
            <a:pPr>
              <a:lnSpc>
                <a:spcPct val="80000"/>
              </a:lnSpc>
            </a:pPr>
            <a:endParaRPr lang="hr-HR" dirty="0"/>
          </a:p>
          <a:p>
            <a:pPr>
              <a:lnSpc>
                <a:spcPct val="80000"/>
              </a:lnSpc>
            </a:pPr>
            <a:r>
              <a:rPr lang="hr-HR" b="1" dirty="0"/>
              <a:t>izrazito </a:t>
            </a:r>
            <a:r>
              <a:rPr lang="hr-HR" b="1" dirty="0">
                <a:solidFill>
                  <a:srgbClr val="FF0000"/>
                </a:solidFill>
              </a:rPr>
              <a:t>labilno raspoloženje </a:t>
            </a:r>
            <a:r>
              <a:rPr lang="hr-HR" b="1" dirty="0"/>
              <a:t>uz brze izmjene simptoma manije i depresije, i po nekoliko puta dnevno</a:t>
            </a:r>
          </a:p>
          <a:p>
            <a:pPr>
              <a:lnSpc>
                <a:spcPct val="80000"/>
              </a:lnSpc>
            </a:pPr>
            <a:endParaRPr lang="hr-HR" dirty="0"/>
          </a:p>
          <a:p>
            <a:pPr>
              <a:lnSpc>
                <a:spcPct val="80000"/>
              </a:lnSpc>
            </a:pPr>
            <a:r>
              <a:rPr lang="hr-HR" dirty="0"/>
              <a:t>izražena deterioracija u </a:t>
            </a:r>
            <a:r>
              <a:rPr lang="hr-HR" dirty="0" smtClean="0"/>
              <a:t>ponašanju - iritabilnost </a:t>
            </a:r>
            <a:r>
              <a:rPr lang="hr-HR" dirty="0"/>
              <a:t>progredira u afektivne oluje s fizičkom i verbalnom agresivnošću, uz česte poremećaje spavanja, impulzivnost, distraktibilnost, hiperseksualiziranost, loš školski uspjeh, zlouporabu sredstava ovisnosti</a:t>
            </a:r>
          </a:p>
          <a:p>
            <a:pPr>
              <a:lnSpc>
                <a:spcPct val="80000"/>
              </a:lnSpc>
            </a:pPr>
            <a:endParaRPr lang="hr-HR" dirty="0"/>
          </a:p>
          <a:p>
            <a:pPr>
              <a:lnSpc>
                <a:spcPct val="80000"/>
              </a:lnSpc>
            </a:pPr>
            <a:r>
              <a:rPr lang="hr-HR" dirty="0"/>
              <a:t>visok rizik suicidalnosti (1/3 pokuša suicid)    </a:t>
            </a:r>
            <a:endParaRPr lang="en-US" dirty="0"/>
          </a:p>
          <a:p>
            <a:endParaRPr lang="hr-HR" dirty="0"/>
          </a:p>
        </p:txBody>
      </p:sp>
      <p:pic>
        <p:nvPicPr>
          <p:cNvPr id="4" name="Picture 3" descr="bipol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9960" y="519671"/>
            <a:ext cx="2600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3997-022E-478D-B490-CBC27CDE28A0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6" name="Picture 5" descr="http://images.sussexpublishers.netdna-cdn.com/article-top/article/2008/10/21189-321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44" y="5417840"/>
            <a:ext cx="28083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83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56" y="134268"/>
            <a:ext cx="8229600" cy="562074"/>
          </a:xfrm>
        </p:spPr>
        <p:txBody>
          <a:bodyPr>
            <a:noAutofit/>
          </a:bodyPr>
          <a:lstStyle/>
          <a:p>
            <a:r>
              <a:rPr lang="hr-HR" sz="3200" b="1" dirty="0">
                <a:latin typeface="+mn-lt"/>
              </a:rPr>
              <a:t>Suicidalnost u adolescenata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19" y="1097094"/>
            <a:ext cx="5357611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200" b="1" dirty="0"/>
              <a:t>Suicidalno ponašanje</a:t>
            </a:r>
          </a:p>
          <a:p>
            <a:r>
              <a:rPr lang="hr-HR" sz="2200" dirty="0"/>
              <a:t>želja za smrću</a:t>
            </a:r>
          </a:p>
          <a:p>
            <a:r>
              <a:rPr lang="hr-HR" sz="2200" dirty="0"/>
              <a:t>suicidalne misli (ideje o počinjenju suicida)</a:t>
            </a:r>
          </a:p>
          <a:p>
            <a:r>
              <a:rPr lang="hr-HR" sz="2200" dirty="0"/>
              <a:t>planovi o izvršenju suicida</a:t>
            </a:r>
          </a:p>
          <a:p>
            <a:r>
              <a:rPr lang="hr-HR" sz="2200" dirty="0"/>
              <a:t>pokušaji suicida</a:t>
            </a:r>
          </a:p>
          <a:p>
            <a:r>
              <a:rPr lang="hr-HR" sz="2200" dirty="0"/>
              <a:t>izvršeni suicid</a:t>
            </a:r>
          </a:p>
          <a:p>
            <a:endParaRPr lang="hr-HR" sz="2200" dirty="0"/>
          </a:p>
          <a:p>
            <a:pPr>
              <a:buNone/>
            </a:pPr>
            <a:r>
              <a:rPr lang="hr-HR" sz="2200" b="1" dirty="0"/>
              <a:t>Uzroci </a:t>
            </a:r>
          </a:p>
          <a:p>
            <a:r>
              <a:rPr lang="hr-HR" sz="2200" dirty="0"/>
              <a:t>psihički poremećaji</a:t>
            </a:r>
          </a:p>
          <a:p>
            <a:r>
              <a:rPr lang="hr-HR" sz="2200" dirty="0"/>
              <a:t>stresni životni događaji</a:t>
            </a:r>
          </a:p>
          <a:p>
            <a:r>
              <a:rPr lang="hr-HR" sz="2200" dirty="0"/>
              <a:t>problemi u socijalnoj prilagodbi</a:t>
            </a:r>
          </a:p>
          <a:p>
            <a:r>
              <a:rPr lang="hr-HR" sz="2200" dirty="0"/>
              <a:t>socio-kulturni čimbenici</a:t>
            </a:r>
          </a:p>
          <a:p>
            <a:r>
              <a:rPr lang="hr-HR" sz="2200" dirty="0"/>
              <a:t>genetski čimbenici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22017" y="1097094"/>
            <a:ext cx="4392087" cy="57609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hr-HR" sz="3500" b="1" dirty="0"/>
              <a:t>Epidemiologija</a:t>
            </a:r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Samoubojstvo je </a:t>
            </a:r>
            <a:r>
              <a:rPr lang="hr-HR" sz="3500" dirty="0" smtClean="0"/>
              <a:t>2. </a:t>
            </a:r>
            <a:r>
              <a:rPr lang="hr-HR" sz="3500" dirty="0"/>
              <a:t>uzrok smrti među </a:t>
            </a:r>
            <a:r>
              <a:rPr lang="hr-HR" sz="3500" dirty="0" smtClean="0"/>
              <a:t>mladima (SZO, 2014)</a:t>
            </a:r>
            <a:endParaRPr lang="hr-HR" sz="3500" dirty="0"/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Mladići češće izvršavanju suicid</a:t>
            </a:r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Djevojke češće pokušavaju suicid</a:t>
            </a:r>
          </a:p>
          <a:p>
            <a:pPr>
              <a:lnSpc>
                <a:spcPct val="120000"/>
              </a:lnSpc>
              <a:defRPr/>
            </a:pPr>
            <a:endParaRPr lang="hr-HR" sz="3500" dirty="0"/>
          </a:p>
          <a:p>
            <a:pPr>
              <a:lnSpc>
                <a:spcPct val="120000"/>
              </a:lnSpc>
              <a:buNone/>
              <a:defRPr/>
            </a:pPr>
            <a:r>
              <a:rPr lang="hr-HR" sz="3500" b="1" dirty="0"/>
              <a:t>Neposredni uzroci: </a:t>
            </a:r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Obiteljski konflikti</a:t>
            </a:r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ljubavni konflikti</a:t>
            </a:r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školske poteškoće</a:t>
            </a:r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strah od kazne nakon prekoračenja pravila ili kažnjivog postupka</a:t>
            </a:r>
          </a:p>
          <a:p>
            <a:pPr>
              <a:lnSpc>
                <a:spcPct val="120000"/>
              </a:lnSpc>
              <a:defRPr/>
            </a:pPr>
            <a:r>
              <a:rPr lang="hr-HR" sz="3500" dirty="0"/>
              <a:t>problemi s alkoholom i drogom</a:t>
            </a:r>
            <a:endParaRPr lang="en-US" sz="3500" dirty="0"/>
          </a:p>
          <a:p>
            <a:pPr>
              <a:lnSpc>
                <a:spcPct val="80000"/>
              </a:lnSpc>
              <a:defRPr/>
            </a:pPr>
            <a:endParaRPr lang="hr-HR" dirty="0" smtClean="0"/>
          </a:p>
        </p:txBody>
      </p:sp>
      <p:pic>
        <p:nvPicPr>
          <p:cNvPr id="6" name="Picture 5" descr="http://www.nkp.ba/wp-content/uploads/2013/09/suici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555" y="3012202"/>
            <a:ext cx="24837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22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latin typeface="Calibri" pitchFamily="34" charset="0"/>
              </a:rPr>
              <a:t>Z</a:t>
            </a:r>
            <a:r>
              <a:rPr lang="vi-VN" sz="2400" b="1" dirty="0">
                <a:latin typeface="Calibri" pitchFamily="34" charset="0"/>
              </a:rPr>
              <a:t>nakov</a:t>
            </a:r>
            <a:r>
              <a:rPr lang="hr-HR" sz="2400" b="1" dirty="0">
                <a:latin typeface="Calibri" pitchFamily="34" charset="0"/>
              </a:rPr>
              <a:t>i</a:t>
            </a:r>
            <a:r>
              <a:rPr lang="vi-VN" sz="2400" b="1" dirty="0">
                <a:latin typeface="Calibri" pitchFamily="34" charset="0"/>
              </a:rPr>
              <a:t> upozorenja</a:t>
            </a:r>
            <a:r>
              <a:rPr lang="hr-HR" sz="2400" b="1" dirty="0">
                <a:latin typeface="Calibri" pitchFamily="34" charset="0"/>
              </a:rPr>
              <a:t> za suicidalno ponašanje u adolescenata</a:t>
            </a:r>
            <a:br>
              <a:rPr lang="hr-HR" sz="2400" b="1" dirty="0">
                <a:latin typeface="Calibri" pitchFamily="34" charset="0"/>
              </a:rPr>
            </a:br>
            <a:r>
              <a:rPr lang="hr-HR" sz="2400" b="1" dirty="0">
                <a:latin typeface="Calibri" pitchFamily="34" charset="0"/>
              </a:rPr>
              <a:t>DATI PAŽNJU, SHVATITI OZBILJNO, SPASITI ŽIVOT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128" y="1340768"/>
            <a:ext cx="4038600" cy="51125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r-HR" dirty="0" smtClean="0"/>
              <a:t>promjene apetita i spavanja</a:t>
            </a:r>
          </a:p>
          <a:p>
            <a:pPr lvl="0"/>
            <a:r>
              <a:rPr lang="hr-HR" dirty="0" smtClean="0"/>
              <a:t>povlačenje od obitelji i prijatelja</a:t>
            </a:r>
          </a:p>
          <a:p>
            <a:r>
              <a:rPr lang="hr-HR" dirty="0" smtClean="0"/>
              <a:t>gubitak zanimanja za uobičajene aktivnosti</a:t>
            </a:r>
          </a:p>
          <a:p>
            <a:r>
              <a:rPr lang="hr-HR" dirty="0" smtClean="0"/>
              <a:t>ustrajna dosada i/ili teškoće koncentracije</a:t>
            </a:r>
          </a:p>
          <a:p>
            <a:pPr lvl="0"/>
            <a:r>
              <a:rPr lang="hr-HR" dirty="0" smtClean="0"/>
              <a:t>neuobičajeno zanemarivanje vanjskog izgleda</a:t>
            </a:r>
          </a:p>
          <a:p>
            <a:pPr lvl="0"/>
            <a:r>
              <a:rPr lang="hr-HR" dirty="0" smtClean="0"/>
              <a:t>pritužbe na tjelesne tegobe - strah</a:t>
            </a:r>
          </a:p>
          <a:p>
            <a:pPr lvl="0"/>
            <a:r>
              <a:rPr lang="hr-HR" dirty="0" smtClean="0"/>
              <a:t>Korištenje droga i/ili alkohola</a:t>
            </a:r>
          </a:p>
          <a:p>
            <a:r>
              <a:rPr lang="hr-HR" dirty="0"/>
              <a:t>r</a:t>
            </a:r>
            <a:r>
              <a:rPr lang="hr-HR" dirty="0" smtClean="0"/>
              <a:t>azdražljivost - neobjašnjivo ili neuobičajeno žestoko, nasilno ili buntovno</a:t>
            </a:r>
          </a:p>
          <a:p>
            <a:r>
              <a:rPr lang="hr-HR" dirty="0" smtClean="0"/>
              <a:t>bježanje od kuće</a:t>
            </a:r>
          </a:p>
          <a:p>
            <a:r>
              <a:rPr lang="hr-HR" dirty="0"/>
              <a:t>n</a:t>
            </a:r>
            <a:r>
              <a:rPr lang="hr-HR" dirty="0" smtClean="0"/>
              <a:t>agli šk. neuspjeh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5708" y="1340768"/>
            <a:ext cx="4038600" cy="525658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r-HR" sz="2900" dirty="0"/>
              <a:t>samoozljeđivanje – rezanje, grebanje, paljenje </a:t>
            </a:r>
          </a:p>
          <a:p>
            <a:pPr lvl="0"/>
            <a:r>
              <a:rPr lang="hr-HR" sz="2900" dirty="0"/>
              <a:t>usredotočenost na temu smrti – crtanje, pjesme, uzori</a:t>
            </a:r>
          </a:p>
          <a:p>
            <a:pPr lvl="0"/>
            <a:r>
              <a:rPr lang="hr-HR" sz="2900" dirty="0"/>
              <a:t>poklanjanje vrijednih stvari</a:t>
            </a:r>
          </a:p>
          <a:p>
            <a:pPr lvl="0"/>
            <a:r>
              <a:rPr lang="hr-HR" sz="2900" dirty="0"/>
              <a:t>razgovori o samoubojstvu ili planiranje samoubojstva, čak i u šali</a:t>
            </a:r>
          </a:p>
          <a:p>
            <a:pPr lvl="0"/>
            <a:r>
              <a:rPr lang="hr-HR" sz="2900" dirty="0"/>
              <a:t>prijetnje ili pokušaj samoubojstva</a:t>
            </a:r>
          </a:p>
          <a:p>
            <a:endParaRPr lang="hr-HR" sz="2000" dirty="0"/>
          </a:p>
        </p:txBody>
      </p:sp>
      <p:pic>
        <p:nvPicPr>
          <p:cNvPr id="6" name="Picture 5" descr="http://www.dnevnik.rs/sites/default/files/1_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918" y="5085184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sheefart.com/wp-content/uploads/2011/09/untitled-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343" y="5048101"/>
            <a:ext cx="1895475" cy="149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3997-022E-478D-B490-CBC27CDE28A0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1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800" b="1" dirty="0">
                <a:latin typeface="+mn-lt"/>
              </a:rPr>
              <a:t>Liječenje depresije u djece i adolescenata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9" y="1471905"/>
            <a:ext cx="10277340" cy="4752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400" b="1" dirty="0"/>
              <a:t>Blaži –</a:t>
            </a:r>
            <a:r>
              <a:rPr lang="hr-HR" sz="2400" dirty="0"/>
              <a:t> podrška, psihoterapija</a:t>
            </a:r>
          </a:p>
          <a:p>
            <a:pPr>
              <a:defRPr/>
            </a:pPr>
            <a:r>
              <a:rPr lang="hr-HR" sz="2400" b="1" dirty="0"/>
              <a:t>Srednji </a:t>
            </a:r>
            <a:r>
              <a:rPr lang="hr-HR" sz="2400" dirty="0"/>
              <a:t>– psihoterapija, antidepresivi, kombinirano liječenje</a:t>
            </a:r>
          </a:p>
          <a:p>
            <a:pPr>
              <a:defRPr/>
            </a:pPr>
            <a:r>
              <a:rPr lang="hr-HR" sz="2400" b="1" dirty="0"/>
              <a:t>Teški</a:t>
            </a:r>
            <a:r>
              <a:rPr lang="hr-HR" sz="2400" dirty="0"/>
              <a:t> simptomi – antidepresivi </a:t>
            </a:r>
            <a:r>
              <a:rPr lang="hr-HR" sz="2400" b="1" dirty="0"/>
              <a:t>obvezni</a:t>
            </a:r>
            <a:r>
              <a:rPr lang="hr-HR" sz="2400" dirty="0"/>
              <a:t>, kombinirano liječenje</a:t>
            </a:r>
            <a:endParaRPr lang="hr-HR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b="1" dirty="0" smtClean="0"/>
              <a:t>Cilj = </a:t>
            </a:r>
            <a:r>
              <a:rPr lang="hr-HR" sz="2400" dirty="0" smtClean="0"/>
              <a:t>remisija - potpuna </a:t>
            </a:r>
            <a:r>
              <a:rPr lang="hr-HR" sz="2400" dirty="0"/>
              <a:t>uklanjanje svih </a:t>
            </a:r>
            <a:r>
              <a:rPr lang="hr-HR" sz="2400" dirty="0" smtClean="0"/>
              <a:t>simptoma</a:t>
            </a:r>
            <a:endParaRPr lang="hr-HR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/>
              <a:t>Individualizirani pristup u liječenju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/>
              <a:t>	</a:t>
            </a:r>
            <a:r>
              <a:rPr lang="hr-HR" sz="2400" dirty="0"/>
              <a:t>težina poremećaja, stupanj disfunkcionalnosti, rizični i protektivni faktori, komorbiditet, somatske bolesti, hereditet, ...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18772B-69A6-4539-9003-5852AFF226E6}" type="slidenum">
              <a:rPr lang="hr-HR" smtClean="0"/>
              <a:pPr/>
              <a:t>13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1220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4"/>
            <a:ext cx="10515600" cy="446244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+mn-lt"/>
              </a:rPr>
              <a:t>Depresija – KB teorije</a:t>
            </a:r>
            <a:endParaRPr lang="hr-HR" sz="32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02705"/>
              </p:ext>
            </p:extLst>
          </p:nvPr>
        </p:nvGraphicFramePr>
        <p:xfrm>
          <a:off x="257577" y="605308"/>
          <a:ext cx="11784169" cy="614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98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790941" y="152400"/>
            <a:ext cx="5872229" cy="6705600"/>
            <a:chOff x="2272" y="2444"/>
            <a:chExt cx="7200" cy="8023"/>
          </a:xfrm>
        </p:grpSpPr>
        <p:sp>
          <p:nvSpPr>
            <p:cNvPr id="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272" y="2444"/>
              <a:ext cx="7200" cy="80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>
              <a:off x="2885" y="3370"/>
              <a:ext cx="6127" cy="772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FORMIRANJE DISFUNKCIONALNIH PRETPOSTAVKI</a:t>
              </a:r>
              <a:endParaRPr kumimoji="0" 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(BAZIČNA I POSREDUJUĆA VJEROVANJA)</a:t>
              </a: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723" y="4604"/>
              <a:ext cx="2451" cy="462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KRITIČNI DOGAĐAJ(I)</a:t>
              </a:r>
              <a:endPara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3498" y="5684"/>
              <a:ext cx="4902" cy="772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AKTIVIRANE DISFUNKCIONALNE PRETPOSTAVKE</a:t>
              </a: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4723" y="7763"/>
              <a:ext cx="2451" cy="463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SIMPTOMI DEPRESIJE</a:t>
              </a:r>
              <a:endPara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3804" y="6764"/>
              <a:ext cx="4290" cy="463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NEGATIVNE AUTOMATSKE MISLI</a:t>
              </a:r>
              <a:endPara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6255" y="9232"/>
              <a:ext cx="1838" cy="463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KOGNITIVNI</a:t>
              </a: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7481" y="8461"/>
              <a:ext cx="1838" cy="464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SOMATSKI</a:t>
              </a: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3651" y="9232"/>
              <a:ext cx="1838" cy="462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MOTIVACIJSKI</a:t>
              </a: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5029" y="9850"/>
              <a:ext cx="1839" cy="462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AFEKTIVNI</a:t>
              </a: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2578" y="8461"/>
              <a:ext cx="1838" cy="462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PONAŠAJNI</a:t>
              </a: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AutoShape 12"/>
            <p:cNvSpPr>
              <a:spLocks noChangeShapeType="1"/>
            </p:cNvSpPr>
            <p:nvPr/>
          </p:nvSpPr>
          <p:spPr bwMode="auto">
            <a:xfrm>
              <a:off x="5949" y="2907"/>
              <a:ext cx="1" cy="4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8" name="AutoShape 11"/>
            <p:cNvSpPr>
              <a:spLocks noChangeShapeType="1"/>
            </p:cNvSpPr>
            <p:nvPr/>
          </p:nvSpPr>
          <p:spPr bwMode="auto">
            <a:xfrm>
              <a:off x="5949" y="5066"/>
              <a:ext cx="1" cy="6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9" name="AutoShape 10"/>
            <p:cNvSpPr>
              <a:spLocks noChangeShapeType="1"/>
            </p:cNvSpPr>
            <p:nvPr/>
          </p:nvSpPr>
          <p:spPr bwMode="auto">
            <a:xfrm>
              <a:off x="5949" y="4142"/>
              <a:ext cx="1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0" name="AutoShape 9"/>
            <p:cNvSpPr>
              <a:spLocks noChangeShapeType="1"/>
            </p:cNvSpPr>
            <p:nvPr/>
          </p:nvSpPr>
          <p:spPr bwMode="auto">
            <a:xfrm>
              <a:off x="5949" y="6456"/>
              <a:ext cx="1" cy="3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4876" y="2444"/>
              <a:ext cx="2145" cy="463"/>
            </a:xfrm>
            <a:prstGeom prst="flowChartTermina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(RANO) ISKUSTVO</a:t>
              </a:r>
              <a:endPara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AutoShape 7"/>
            <p:cNvSpPr>
              <a:spLocks noChangeShapeType="1"/>
            </p:cNvSpPr>
            <p:nvPr/>
          </p:nvSpPr>
          <p:spPr bwMode="auto">
            <a:xfrm flipH="1">
              <a:off x="4570" y="8307"/>
              <a:ext cx="1379" cy="9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3" name="AutoShape 6"/>
            <p:cNvSpPr>
              <a:spLocks noChangeShapeType="1"/>
            </p:cNvSpPr>
            <p:nvPr/>
          </p:nvSpPr>
          <p:spPr bwMode="auto">
            <a:xfrm>
              <a:off x="5949" y="8307"/>
              <a:ext cx="1" cy="1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4" name="AutoShape 5"/>
            <p:cNvSpPr>
              <a:spLocks noChangeShapeType="1"/>
            </p:cNvSpPr>
            <p:nvPr/>
          </p:nvSpPr>
          <p:spPr bwMode="auto">
            <a:xfrm>
              <a:off x="5949" y="8307"/>
              <a:ext cx="1532" cy="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5" name="AutoShape 4"/>
            <p:cNvSpPr>
              <a:spLocks noChangeShapeType="1"/>
            </p:cNvSpPr>
            <p:nvPr/>
          </p:nvSpPr>
          <p:spPr bwMode="auto">
            <a:xfrm>
              <a:off x="5949" y="8307"/>
              <a:ext cx="1225" cy="9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6" name="AutoShape 3"/>
            <p:cNvSpPr>
              <a:spLocks noChangeShapeType="1"/>
            </p:cNvSpPr>
            <p:nvPr/>
          </p:nvSpPr>
          <p:spPr bwMode="auto">
            <a:xfrm flipH="1">
              <a:off x="4416" y="8307"/>
              <a:ext cx="1533" cy="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7" name="AutoShape 2"/>
            <p:cNvSpPr>
              <a:spLocks noChangeShapeType="1"/>
            </p:cNvSpPr>
            <p:nvPr/>
          </p:nvSpPr>
          <p:spPr bwMode="auto">
            <a:xfrm flipH="1">
              <a:off x="5949" y="7227"/>
              <a:ext cx="1" cy="6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26625" y="449294"/>
            <a:ext cx="31379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Beckova kognitivna </a:t>
            </a:r>
            <a:endParaRPr lang="hr-HR" sz="2800" b="1" dirty="0" smtClean="0"/>
          </a:p>
          <a:p>
            <a:r>
              <a:rPr lang="hr-HR" sz="2800" b="1" dirty="0" smtClean="0"/>
              <a:t>teorija </a:t>
            </a:r>
            <a:r>
              <a:rPr lang="hr-HR" sz="2800" b="1" dirty="0"/>
              <a:t>depresije</a:t>
            </a:r>
          </a:p>
        </p:txBody>
      </p:sp>
    </p:spTree>
    <p:extLst>
      <p:ext uri="{BB962C8B-B14F-4D97-AF65-F5344CB8AC3E}">
        <p14:creationId xmlns:p14="http://schemas.microsoft.com/office/powerpoint/2010/main" val="105218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911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latin typeface="+mn-lt"/>
              </a:rPr>
              <a:t>S</a:t>
            </a:r>
            <a:r>
              <a:rPr lang="hr-HR" sz="3200" b="1" dirty="0" smtClean="0">
                <a:latin typeface="+mn-lt"/>
              </a:rPr>
              <a:t>trategije BKT depresije djece i adolescenata</a:t>
            </a:r>
            <a:endParaRPr lang="hr-HR" sz="32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713497"/>
              </p:ext>
            </p:extLst>
          </p:nvPr>
        </p:nvGraphicFramePr>
        <p:xfrm>
          <a:off x="838200" y="1687133"/>
          <a:ext cx="10515600" cy="37219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40617"/>
                <a:gridCol w="6974983"/>
              </a:tblGrid>
              <a:tr h="129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PONAŠANJE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praćenje i planiranje aktivnosti 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postupno povećanje aktivnosti 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procjena uspješnosti i zadovoljstva	</a:t>
                      </a:r>
                    </a:p>
                  </a:txBody>
                  <a:tcPr/>
                </a:tc>
              </a:tr>
              <a:tr h="899535">
                <a:tc>
                  <a:txBody>
                    <a:bodyPr/>
                    <a:lstStyle/>
                    <a:p>
                      <a:r>
                        <a:rPr lang="hr-HR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MIŠLJENJE </a:t>
                      </a:r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kognitivna restrukturacija 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reatribucija 	</a:t>
                      </a:r>
                    </a:p>
                  </a:txBody>
                  <a:tcPr/>
                </a:tc>
              </a:tr>
              <a:tr h="899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EMOCIJE 	</a:t>
                      </a:r>
                    </a:p>
                    <a:p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distrakcije 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ovladavanje negativnim emocijama </a:t>
                      </a:r>
                    </a:p>
                  </a:txBody>
                  <a:tcPr/>
                </a:tc>
              </a:tr>
              <a:tr h="623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lang="hr-H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ublažavanje tjelesnih simptoma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63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2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latin typeface="+mn-lt"/>
              </a:rPr>
              <a:t>P</a:t>
            </a:r>
            <a:r>
              <a:rPr lang="hr-HR" sz="3200" b="1" dirty="0" smtClean="0">
                <a:latin typeface="+mn-lt"/>
              </a:rPr>
              <a:t>lan tretmana depresije djece i adolescenata</a:t>
            </a:r>
            <a:endParaRPr lang="hr-H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dijete</a:t>
            </a:r>
            <a:r>
              <a:rPr lang="hr-HR" dirty="0"/>
              <a:t>, roditelje, obitelj, </a:t>
            </a:r>
            <a:r>
              <a:rPr lang="hr-HR" dirty="0" smtClean="0"/>
              <a:t>školu</a:t>
            </a:r>
          </a:p>
          <a:p>
            <a:r>
              <a:rPr lang="hr-HR" dirty="0" smtClean="0"/>
              <a:t>konceptualizacija</a:t>
            </a:r>
          </a:p>
          <a:p>
            <a:endParaRPr lang="hr-HR" dirty="0" smtClean="0"/>
          </a:p>
          <a:p>
            <a:pPr marL="514350" indent="-514350">
              <a:buAutoNum type="arabicPeriod"/>
            </a:pPr>
            <a:r>
              <a:rPr lang="hr-HR" dirty="0" smtClean="0"/>
              <a:t>procjena </a:t>
            </a:r>
            <a:r>
              <a:rPr lang="hr-HR" dirty="0"/>
              <a:t>- kognitivna, bihevioralna, interpersonalna, suicida - upitnici, skale </a:t>
            </a:r>
            <a:r>
              <a:rPr lang="hr-HR" dirty="0" smtClean="0"/>
              <a:t>- lijekovi</a:t>
            </a:r>
          </a:p>
          <a:p>
            <a:pPr marL="514350" indent="-514350">
              <a:buAutoNum type="arabicPeriod"/>
            </a:pPr>
            <a:r>
              <a:rPr lang="hr-HR" dirty="0" smtClean="0"/>
              <a:t>upoznavanje </a:t>
            </a:r>
            <a:r>
              <a:rPr lang="hr-HR" dirty="0"/>
              <a:t>s </a:t>
            </a:r>
            <a:r>
              <a:rPr lang="hr-HR" dirty="0" smtClean="0"/>
              <a:t>tretmanom – KB model i tretman</a:t>
            </a:r>
          </a:p>
          <a:p>
            <a:pPr marL="514350" indent="-514350">
              <a:buAutoNum type="arabicPeriod"/>
            </a:pPr>
            <a:r>
              <a:rPr lang="hr-HR" dirty="0" smtClean="0"/>
              <a:t>postavljanje ciljeva</a:t>
            </a:r>
          </a:p>
          <a:p>
            <a:pPr marL="514350" indent="-514350">
              <a:buAutoNum type="arabicPeriod"/>
            </a:pPr>
            <a:r>
              <a:rPr lang="hr-HR" dirty="0" smtClean="0"/>
              <a:t>bihevioralna aktivacija</a:t>
            </a:r>
          </a:p>
          <a:p>
            <a:pPr marL="514350" indent="-514350">
              <a:buAutoNum type="arabicPeriod"/>
            </a:pPr>
            <a:r>
              <a:rPr lang="hr-HR" dirty="0" smtClean="0"/>
              <a:t>kognitivne intervencije</a:t>
            </a:r>
          </a:p>
          <a:p>
            <a:pPr marL="514350" indent="-514350">
              <a:buAutoNum type="arabicPeriod"/>
            </a:pPr>
            <a:r>
              <a:rPr lang="hr-HR" dirty="0" smtClean="0"/>
              <a:t>sprečavanje povrata</a:t>
            </a:r>
          </a:p>
          <a:p>
            <a:pPr marL="514350" indent="-514350">
              <a:buAutoNum type="arabicPeriod"/>
            </a:pPr>
            <a:r>
              <a:rPr lang="hr-HR" dirty="0" smtClean="0"/>
              <a:t>postepeno </a:t>
            </a:r>
            <a:r>
              <a:rPr lang="hr-HR" dirty="0"/>
              <a:t>završavanje terapije </a:t>
            </a:r>
          </a:p>
        </p:txBody>
      </p:sp>
    </p:spTree>
    <p:extLst>
      <p:ext uri="{BB962C8B-B14F-4D97-AF65-F5344CB8AC3E}">
        <p14:creationId xmlns:p14="http://schemas.microsoft.com/office/powerpoint/2010/main" val="330560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09600"/>
          </a:xfrm>
        </p:spPr>
        <p:txBody>
          <a:bodyPr>
            <a:noAutofit/>
          </a:bodyPr>
          <a:lstStyle/>
          <a:p>
            <a:r>
              <a:rPr lang="hr-HR" sz="3200" b="1" dirty="0">
                <a:latin typeface="+mn-lt"/>
              </a:rPr>
              <a:t>BKT dječje i adolescentne depresije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605" y="1292973"/>
            <a:ext cx="3846490" cy="3005401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Psihoedukacija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b="1" dirty="0" smtClean="0"/>
              <a:t>Afektivna edukacija</a:t>
            </a:r>
            <a:endParaRPr lang="hr-HR" dirty="0" smtClean="0"/>
          </a:p>
          <a:p>
            <a:pPr lvl="1"/>
            <a:r>
              <a:rPr lang="hr-HR" sz="2800" dirty="0" smtClean="0"/>
              <a:t>rani znakovi osjećaja</a:t>
            </a:r>
          </a:p>
          <a:p>
            <a:pPr lvl="1"/>
            <a:r>
              <a:rPr lang="hr-HR" sz="2800" dirty="0"/>
              <a:t>m</a:t>
            </a:r>
            <a:r>
              <a:rPr lang="hr-HR" sz="2800" dirty="0" smtClean="0"/>
              <a:t>oj metar osjećaja</a:t>
            </a:r>
          </a:p>
          <a:p>
            <a:pPr lvl="1"/>
            <a:r>
              <a:rPr lang="hr-HR" sz="2800" dirty="0" smtClean="0"/>
              <a:t>riječnik </a:t>
            </a:r>
            <a:r>
              <a:rPr lang="hr-HR" sz="2800" dirty="0"/>
              <a:t>o </a:t>
            </a:r>
            <a:r>
              <a:rPr lang="hr-HR" sz="2800" dirty="0" smtClean="0"/>
              <a:t>osjećajima</a:t>
            </a:r>
          </a:p>
          <a:p>
            <a:pPr lvl="1"/>
            <a:r>
              <a:rPr lang="hr-HR" sz="2800" dirty="0" smtClean="0"/>
              <a:t>emocionalna zagonetka</a:t>
            </a:r>
          </a:p>
          <a:p>
            <a:pPr lvl="1"/>
            <a:r>
              <a:rPr lang="hr-HR" sz="2800" dirty="0" smtClean="0"/>
              <a:t>emocionalni kipovi</a:t>
            </a:r>
          </a:p>
          <a:p>
            <a:pPr lvl="1"/>
            <a:r>
              <a:rPr lang="hr-HR" sz="2800" dirty="0" smtClean="0"/>
              <a:t>emocionalna </a:t>
            </a:r>
            <a:r>
              <a:rPr lang="hr-HR" sz="2800" dirty="0"/>
              <a:t>ekspresija</a:t>
            </a:r>
          </a:p>
          <a:p>
            <a:pPr lvl="1"/>
            <a:endParaRPr lang="hr-HR" sz="2800" dirty="0" smtClean="0"/>
          </a:p>
          <a:p>
            <a:pPr lvl="1"/>
            <a:endParaRPr lang="hr-HR" sz="3600" dirty="0" smtClean="0"/>
          </a:p>
          <a:p>
            <a:pPr lvl="1"/>
            <a:endParaRPr lang="hr-HR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88" y="716198"/>
            <a:ext cx="1203632" cy="33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KADA SAM SRETAN - trace morone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2" y="4641019"/>
            <a:ext cx="1960722" cy="195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KADA SAM TUŽA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66" y="4641019"/>
            <a:ext cx="1916768" cy="195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KADA SE LJUTIM - trace morone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50" y="4641019"/>
            <a:ext cx="1957339" cy="195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KADA SE BOJIM - trace moroney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641019"/>
            <a:ext cx="1855577" cy="195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rc_mi" descr="http://www.preschoology.com/wp-content/uploads/2013/09/Depositphotos_2211554_s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59" y="2477331"/>
            <a:ext cx="1743075" cy="1743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481807"/>
              </p:ext>
            </p:extLst>
          </p:nvPr>
        </p:nvGraphicFramePr>
        <p:xfrm>
          <a:off x="4563394" y="1146445"/>
          <a:ext cx="2996595" cy="288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Picture 13"/>
          <p:cNvPicPr/>
          <p:nvPr/>
        </p:nvPicPr>
        <p:blipFill>
          <a:blip r:embed="rId14"/>
          <a:stretch>
            <a:fillRect/>
          </a:stretch>
        </p:blipFill>
        <p:spPr>
          <a:xfrm>
            <a:off x="417185" y="4298374"/>
            <a:ext cx="2354502" cy="2394684"/>
          </a:xfrm>
          <a:prstGeom prst="rect">
            <a:avLst/>
          </a:prstGeom>
        </p:spPr>
      </p:pic>
      <p:pic>
        <p:nvPicPr>
          <p:cNvPr id="15" name="Picture 14" descr="https://missmaryliberry.files.wordpress.com/2012/02/photo531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89059" y="283336"/>
            <a:ext cx="1743075" cy="19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91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+mn-lt"/>
              </a:rPr>
              <a:t>BKT dječje i adolescentne depresije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818" y="1579418"/>
            <a:ext cx="4679374" cy="5143500"/>
          </a:xfrm>
        </p:spPr>
        <p:txBody>
          <a:bodyPr>
            <a:normAutofit fontScale="55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hr-HR" sz="3600" b="1" dirty="0"/>
              <a:t>Distrakcije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hr-HR" sz="3600" dirty="0"/>
              <a:t>skretanje pažnje od averzivnih i negativnih razmišljanja → trenutno olakšanje u specifičnoj situaciji (npr. odlazak na spavanje, osamljenost)</a:t>
            </a:r>
          </a:p>
          <a:p>
            <a:pPr marL="571500" lvl="1" indent="-571500">
              <a:spcBef>
                <a:spcPts val="1000"/>
              </a:spcBef>
            </a:pPr>
            <a:r>
              <a:rPr lang="hr-HR" sz="3600" dirty="0"/>
              <a:t>fizički (lagana tjelesna aktivnost)</a:t>
            </a:r>
          </a:p>
          <a:p>
            <a:pPr marL="571500" lvl="1" indent="-571500">
              <a:spcBef>
                <a:spcPts val="1000"/>
              </a:spcBef>
            </a:pPr>
            <a:r>
              <a:rPr lang="hr-HR" sz="3600" dirty="0"/>
              <a:t>kognitivni distraktori</a:t>
            </a:r>
          </a:p>
          <a:p>
            <a:pPr marL="0" lvl="1" indent="0">
              <a:spcBef>
                <a:spcPts val="1000"/>
              </a:spcBef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i="1" dirty="0"/>
              <a:t>Tehnike odvraćanja misli</a:t>
            </a:r>
          </a:p>
          <a:p>
            <a:r>
              <a:rPr lang="hr-HR" sz="3600" dirty="0"/>
              <a:t>fokusiranje na objekt</a:t>
            </a:r>
          </a:p>
          <a:p>
            <a:r>
              <a:rPr lang="hr-HR" sz="3600" dirty="0"/>
              <a:t>osjetilna svjesnost (sensory awareness)</a:t>
            </a:r>
          </a:p>
          <a:p>
            <a:r>
              <a:rPr lang="hr-HR" sz="3600" dirty="0"/>
              <a:t>mentalne vježbe</a:t>
            </a:r>
          </a:p>
          <a:p>
            <a:r>
              <a:rPr lang="hr-HR" sz="3600" dirty="0"/>
              <a:t>ugodna sjećanja i fantazije</a:t>
            </a:r>
          </a:p>
          <a:p>
            <a:r>
              <a:rPr lang="hr-HR" sz="3600" dirty="0"/>
              <a:t>mentalno zaokupljajuće aktivnosti</a:t>
            </a:r>
          </a:p>
          <a:p>
            <a:r>
              <a:rPr lang="hr-HR" sz="3600" dirty="0"/>
              <a:t>brojanje unatrag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5100" b="1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618" y="1298864"/>
            <a:ext cx="5029199" cy="55234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r-HR" sz="3600" b="1" dirty="0" smtClean="0"/>
          </a:p>
          <a:p>
            <a:pPr marL="0" indent="0">
              <a:buNone/>
            </a:pPr>
            <a:r>
              <a:rPr lang="hr-HR" sz="3600" b="1" dirty="0" smtClean="0"/>
              <a:t>Relaksacija</a:t>
            </a:r>
            <a:endParaRPr lang="hr-HR" sz="3600" b="1" dirty="0"/>
          </a:p>
          <a:p>
            <a:r>
              <a:rPr lang="hr-HR" sz="3600" dirty="0"/>
              <a:t>abdominalno disanje</a:t>
            </a:r>
          </a:p>
          <a:p>
            <a:r>
              <a:rPr lang="hr-HR" sz="3600" dirty="0"/>
              <a:t>vođena </a:t>
            </a:r>
            <a:r>
              <a:rPr lang="hr-HR" sz="3600" dirty="0" smtClean="0"/>
              <a:t>imaginacija</a:t>
            </a:r>
          </a:p>
          <a:p>
            <a:endParaRPr lang="hr-HR" sz="3600" dirty="0"/>
          </a:p>
          <a:p>
            <a:endParaRPr lang="hr-HR" sz="3600" dirty="0" smtClean="0"/>
          </a:p>
          <a:p>
            <a:endParaRPr lang="hr-HR" sz="3600" dirty="0"/>
          </a:p>
          <a:p>
            <a:endParaRPr lang="hr-HR" sz="3600" dirty="0" smtClean="0"/>
          </a:p>
          <a:p>
            <a:endParaRPr lang="hr-HR" dirty="0"/>
          </a:p>
        </p:txBody>
      </p:sp>
      <p:pic>
        <p:nvPicPr>
          <p:cNvPr id="5" name="Picture 4" descr="http://in8.uk.com/wp-content/uploads/sites/20/2012/11/breathing_in_and_ou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3357372"/>
            <a:ext cx="2461462" cy="217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biofeedback-stress-relief.com/images/biofeedback_relax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357371"/>
            <a:ext cx="2359793" cy="1734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65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49006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200" b="1" dirty="0">
                <a:latin typeface="+mn-lt"/>
              </a:rPr>
              <a:t>Depresija u </a:t>
            </a:r>
            <a:r>
              <a:rPr lang="hr-HR" sz="3200" b="1" dirty="0" smtClean="0">
                <a:latin typeface="+mn-lt"/>
              </a:rPr>
              <a:t>djece i adolescenata</a:t>
            </a:r>
            <a:endParaRPr lang="hr-H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8" y="1171977"/>
            <a:ext cx="10251582" cy="5686023"/>
          </a:xfrm>
        </p:spPr>
        <p:txBody>
          <a:bodyPr>
            <a:normAutofit fontScale="62500" lnSpcReduction="20000"/>
          </a:bodyPr>
          <a:lstStyle/>
          <a:p>
            <a:r>
              <a:rPr lang="hr-HR" sz="3400" dirty="0"/>
              <a:t>nije samo loše raspoloženje i povremena potištenost</a:t>
            </a:r>
          </a:p>
          <a:p>
            <a:r>
              <a:rPr lang="hr-HR" sz="3400" dirty="0"/>
              <a:t>ozbiljan psihički poremećaj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hr-HR" sz="3400" b="1" dirty="0"/>
              <a:t>sniženo ili iritabilno </a:t>
            </a:r>
            <a:r>
              <a:rPr lang="hr-HR" sz="3400" dirty="0"/>
              <a:t>raspoloženje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hr-HR" sz="3400" dirty="0"/>
              <a:t>promjene u </a:t>
            </a:r>
            <a:r>
              <a:rPr lang="hr-HR" sz="3400" dirty="0" smtClean="0"/>
              <a:t>drugim </a:t>
            </a:r>
            <a:r>
              <a:rPr lang="hr-HR" sz="3400" dirty="0"/>
              <a:t>psihičkim funkcijama - psihomotorika, kognicije, vegetativne i voljne funkcije, </a:t>
            </a:r>
            <a:r>
              <a:rPr lang="hr-HR" sz="3400" b="1" dirty="0">
                <a:latin typeface="Garamond"/>
              </a:rPr>
              <a:t>↑</a:t>
            </a:r>
            <a:r>
              <a:rPr lang="hr-HR" sz="3400" dirty="0"/>
              <a:t> rizik za suicidalno ponašanje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hr-HR" sz="3400" dirty="0"/>
              <a:t>Značajno oštećenje školskog, socijalnog i obiteljskog funkcioniranja</a:t>
            </a:r>
          </a:p>
          <a:p>
            <a:pPr lvl="1">
              <a:buNone/>
              <a:defRPr/>
            </a:pPr>
            <a:endParaRPr lang="hr-HR" sz="3400" dirty="0"/>
          </a:p>
          <a:p>
            <a:pPr marL="0" indent="0">
              <a:buNone/>
              <a:defRPr/>
            </a:pPr>
            <a:r>
              <a:rPr lang="hr-HR" sz="3400" dirty="0" smtClean="0"/>
              <a:t>Prevalencija</a:t>
            </a:r>
          </a:p>
          <a:p>
            <a:pPr>
              <a:defRPr/>
            </a:pPr>
            <a:r>
              <a:rPr lang="hr-HR" sz="3400" dirty="0" smtClean="0"/>
              <a:t>Predškolska </a:t>
            </a:r>
            <a:r>
              <a:rPr lang="hr-HR" sz="3400" dirty="0"/>
              <a:t>djeca - </a:t>
            </a:r>
            <a:r>
              <a:rPr lang="hr-HR" sz="3400" dirty="0" smtClean="0"/>
              <a:t>0.3–1.4%</a:t>
            </a:r>
          </a:p>
          <a:p>
            <a:pPr>
              <a:defRPr/>
            </a:pPr>
            <a:r>
              <a:rPr lang="en-US" sz="3400" dirty="0" smtClean="0"/>
              <a:t>Pre</a:t>
            </a:r>
            <a:r>
              <a:rPr lang="hr-HR" sz="3400" dirty="0"/>
              <a:t>adolescenti - 1–2% (</a:t>
            </a:r>
            <a:r>
              <a:rPr lang="hr-HR" sz="3400" dirty="0" smtClean="0"/>
              <a:t>djevojčice:dječaci=1:1)</a:t>
            </a:r>
          </a:p>
          <a:p>
            <a:pPr>
              <a:defRPr/>
            </a:pPr>
            <a:r>
              <a:rPr lang="hr-HR" sz="3400" b="1" dirty="0" smtClean="0"/>
              <a:t>A</a:t>
            </a:r>
            <a:r>
              <a:rPr lang="en-US" sz="3400" b="1" dirty="0" err="1"/>
              <a:t>dolesc</a:t>
            </a:r>
            <a:r>
              <a:rPr lang="hr-HR" sz="3400" b="1" dirty="0"/>
              <a:t>enti</a:t>
            </a:r>
            <a:r>
              <a:rPr lang="en-US" sz="3400" b="1" dirty="0"/>
              <a:t> </a:t>
            </a:r>
            <a:r>
              <a:rPr lang="hr-HR" sz="3400" b="1" dirty="0"/>
              <a:t>4</a:t>
            </a:r>
            <a:r>
              <a:rPr lang="en-US" sz="3400" b="1" dirty="0"/>
              <a:t>–8%</a:t>
            </a:r>
            <a:r>
              <a:rPr lang="hr-HR" sz="3400" b="1" dirty="0"/>
              <a:t> </a:t>
            </a:r>
            <a:r>
              <a:rPr lang="hr-HR" sz="3400" dirty="0"/>
              <a:t>(</a:t>
            </a:r>
            <a:r>
              <a:rPr lang="hr-HR" sz="3400" b="1" dirty="0"/>
              <a:t>djevojke</a:t>
            </a:r>
            <a:r>
              <a:rPr lang="hr-HR" sz="3400" dirty="0"/>
              <a:t> : mladići=2-3:1)</a:t>
            </a:r>
          </a:p>
          <a:p>
            <a:pPr>
              <a:defRPr/>
            </a:pPr>
            <a:endParaRPr lang="hr-HR" sz="3400" dirty="0"/>
          </a:p>
          <a:p>
            <a:r>
              <a:rPr lang="hr-HR" sz="3400" b="1" dirty="0"/>
              <a:t>5-10% </a:t>
            </a:r>
            <a:r>
              <a:rPr lang="hr-HR" sz="3400" dirty="0"/>
              <a:t>mladih ima </a:t>
            </a:r>
            <a:r>
              <a:rPr lang="hr-HR" sz="3400" b="1" dirty="0"/>
              <a:t>supkliničku</a:t>
            </a:r>
            <a:r>
              <a:rPr lang="hr-HR" sz="3400" dirty="0"/>
              <a:t> simptomatologiju (neke, ali ne sve simptome velikog depresivnog poremećaja) - značajne teškoće u funkcioniranju, povećan rizik razvoj velike depresivne epizode (2/3) i suicid</a:t>
            </a:r>
          </a:p>
          <a:p>
            <a:pPr>
              <a:defRPr/>
            </a:pPr>
            <a:r>
              <a:rPr lang="hr-HR" sz="3400" b="1" dirty="0"/>
              <a:t>Komorbiditet </a:t>
            </a:r>
            <a:r>
              <a:rPr lang="hr-HR" sz="3400" dirty="0"/>
              <a:t>- samoozljeđivanje, anksiozni poremećaji, ADHD, poremećaji hranjenja, zlouporaba alkohola i droga, poremećaj ponašanja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B01C04-9844-4E43-81D7-07E0068C5AE4}" type="slidenum">
              <a:rPr lang="hr-HR" smtClean="0"/>
              <a:pPr/>
              <a:t>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64964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365126"/>
            <a:ext cx="10792691" cy="446244"/>
          </a:xfrm>
        </p:spPr>
        <p:txBody>
          <a:bodyPr>
            <a:noAutofit/>
          </a:bodyPr>
          <a:lstStyle/>
          <a:p>
            <a:r>
              <a:rPr lang="hr-HR" sz="3200" b="1" dirty="0">
                <a:latin typeface="+mn-lt"/>
              </a:rPr>
              <a:t>BKT dječje i adolescentne depresije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04" y="1326524"/>
            <a:ext cx="4551950" cy="536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/>
              <a:t>Bihevioralna aktivacija – koraci (tehnike):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dirty="0"/>
              <a:t>praćenje i bilježenje aktivnosti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dirty="0"/>
              <a:t>planiranje aktivnosti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dirty="0"/>
              <a:t>procjena postignuća i zadovoljstva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dirty="0"/>
              <a:t>postupno zadavanje </a:t>
            </a:r>
            <a:r>
              <a:rPr lang="hr-HR" sz="2200" dirty="0" smtClean="0"/>
              <a:t>zadataka - </a:t>
            </a:r>
            <a:r>
              <a:rPr lang="hr-HR" sz="2200" b="1" dirty="0" smtClean="0"/>
              <a:t>Stupnjeviti zadaci</a:t>
            </a:r>
            <a:endParaRPr lang="hr-HR" sz="2200" b="1" dirty="0"/>
          </a:p>
          <a:p>
            <a:pPr marL="0" lvl="1" indent="0">
              <a:spcBef>
                <a:spcPts val="1000"/>
              </a:spcBef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4956" y="1446240"/>
            <a:ext cx="5254580" cy="44754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200" b="1" dirty="0"/>
          </a:p>
          <a:p>
            <a:pPr marL="0" indent="0">
              <a:buNone/>
            </a:pPr>
            <a:endParaRPr lang="hr-HR" sz="2200" b="1" dirty="0"/>
          </a:p>
          <a:p>
            <a:pPr marL="0" indent="0">
              <a:buNone/>
            </a:pPr>
            <a:endParaRPr lang="hr-HR" sz="2200" b="1" dirty="0"/>
          </a:p>
        </p:txBody>
      </p:sp>
      <p:pic>
        <p:nvPicPr>
          <p:cNvPr id="8" name="Picture 7" descr="http://1.bp.blogspot.com/-vsHKyaH4OtQ/TaTJHadnvYI/AAAAAAAAEIc/9a7KooF7-7Y/s1600/cjg20018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5" y="4574233"/>
            <a:ext cx="1777285" cy="21202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71865241"/>
              </p:ext>
            </p:extLst>
          </p:nvPr>
        </p:nvGraphicFramePr>
        <p:xfrm>
          <a:off x="7699664" y="522239"/>
          <a:ext cx="4081317" cy="3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44111"/>
              </p:ext>
            </p:extLst>
          </p:nvPr>
        </p:nvGraphicFramePr>
        <p:xfrm>
          <a:off x="4291446" y="4793384"/>
          <a:ext cx="4205135" cy="1745256"/>
        </p:xfrm>
        <a:graphic>
          <a:graphicData uri="http://schemas.openxmlformats.org/drawingml/2006/table">
            <a:tbl>
              <a:tblPr/>
              <a:tblGrid>
                <a:gridCol w="467237"/>
                <a:gridCol w="1495159"/>
                <a:gridCol w="1495159"/>
                <a:gridCol w="747580"/>
              </a:tblGrid>
              <a:tr h="14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 dirty="0">
                          <a:effectLst/>
                          <a:latin typeface="Arial"/>
                          <a:ea typeface="Times New Roman"/>
                        </a:rPr>
                        <a:t>Sat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Aktivnost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Osjećaj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Intenzitet *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6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7-8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Ustajanje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Spremanje doručka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Pospremanje kuće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Umorno, prazno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Umorno, prazno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Uspješno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8-9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Pripreme za učenje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Učenje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Bezvrijedno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Uspješno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9-10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10-11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b="1">
                          <a:effectLst/>
                          <a:latin typeface="Arial"/>
                          <a:ea typeface="Times New Roman"/>
                        </a:rPr>
                        <a:t>11-12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hr-HR" sz="9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r-H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7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theranest.com/assets/img/behavioral_activa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6" y="322116"/>
            <a:ext cx="6174364" cy="636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40.media.tumblr.com/tumblr_ldiei9Poz61qdxsft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0" y="1662546"/>
            <a:ext cx="5011976" cy="33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8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Autofit/>
          </a:bodyPr>
          <a:lstStyle/>
          <a:p>
            <a:r>
              <a:rPr lang="hr-HR" sz="3600" b="1" dirty="0">
                <a:latin typeface="+mn-lt"/>
              </a:rPr>
              <a:t>BKT dječje i adolescentne depresije</a:t>
            </a:r>
            <a:endParaRPr lang="hr-H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305" y="1841679"/>
            <a:ext cx="4031785" cy="4750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600" b="1" dirty="0" smtClean="0"/>
              <a:t>Tehnike </a:t>
            </a:r>
            <a:r>
              <a:rPr lang="hr-HR" sz="2600" b="1" dirty="0"/>
              <a:t>rješavanja </a:t>
            </a:r>
            <a:r>
              <a:rPr lang="hr-HR" sz="2600" b="1" dirty="0" smtClean="0"/>
              <a:t>problema</a:t>
            </a:r>
          </a:p>
          <a:p>
            <a:pPr marL="0" indent="0">
              <a:buNone/>
            </a:pPr>
            <a:endParaRPr lang="hr-HR" sz="2600" b="1" dirty="0" smtClean="0"/>
          </a:p>
          <a:p>
            <a:pPr marL="514350" indent="-514350">
              <a:buAutoNum type="arabicPeriod"/>
            </a:pPr>
            <a:r>
              <a:rPr lang="hr-HR" sz="2600" dirty="0" smtClean="0"/>
              <a:t>identifikacija problema</a:t>
            </a:r>
          </a:p>
          <a:p>
            <a:pPr marL="514350" indent="-514350">
              <a:buAutoNum type="arabicPeriod"/>
            </a:pPr>
            <a:r>
              <a:rPr lang="hr-HR" sz="2600" dirty="0" smtClean="0"/>
              <a:t>nabrajanje </a:t>
            </a:r>
            <a:r>
              <a:rPr lang="hr-HR" sz="2600" dirty="0"/>
              <a:t>mogućih rješenja bez </a:t>
            </a:r>
            <a:r>
              <a:rPr lang="hr-HR" sz="2600" dirty="0" smtClean="0"/>
              <a:t>evaluacije</a:t>
            </a:r>
          </a:p>
          <a:p>
            <a:pPr marL="514350" indent="-514350">
              <a:buAutoNum type="arabicPeriod"/>
            </a:pPr>
            <a:r>
              <a:rPr lang="hr-HR" sz="2600" dirty="0" smtClean="0"/>
              <a:t>predviđanje </a:t>
            </a:r>
            <a:r>
              <a:rPr lang="hr-HR" sz="2600" dirty="0"/>
              <a:t>ishoda svake situacije (terapeut pomaže u prepoznavanju pozitivnih ishoda- prevladavanje </a:t>
            </a:r>
            <a:r>
              <a:rPr lang="hr-HR" sz="2600" dirty="0" smtClean="0"/>
              <a:t>pesimizma)</a:t>
            </a:r>
          </a:p>
          <a:p>
            <a:pPr marL="514350" indent="-514350">
              <a:buAutoNum type="arabicPeriod"/>
            </a:pPr>
            <a:r>
              <a:rPr lang="hr-HR" sz="2600" dirty="0" smtClean="0"/>
              <a:t>odabir </a:t>
            </a:r>
            <a:r>
              <a:rPr lang="hr-HR" sz="2600" dirty="0"/>
              <a:t>najbolje strategije i </a:t>
            </a:r>
            <a:r>
              <a:rPr lang="hr-HR" sz="2600" dirty="0" smtClean="0"/>
              <a:t>provođenje</a:t>
            </a:r>
          </a:p>
          <a:p>
            <a:pPr marL="514350" indent="-514350">
              <a:buAutoNum type="arabicPeriod"/>
            </a:pPr>
            <a:r>
              <a:rPr lang="hr-HR" sz="2600" dirty="0" smtClean="0"/>
              <a:t>evaluacija </a:t>
            </a:r>
            <a:r>
              <a:rPr lang="hr-HR" sz="2600" dirty="0"/>
              <a:t>nakon provedbe </a:t>
            </a:r>
            <a:r>
              <a:rPr lang="hr-HR" dirty="0"/>
              <a:t>	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4273" y="2539270"/>
            <a:ext cx="3626475" cy="20800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600" b="1" dirty="0"/>
              <a:t>Trening socijalnih </a:t>
            </a:r>
            <a:r>
              <a:rPr lang="hr-HR" sz="2600" b="1" dirty="0" smtClean="0"/>
              <a:t>vještina</a:t>
            </a:r>
          </a:p>
          <a:p>
            <a:pPr marL="0" indent="0">
              <a:buNone/>
            </a:pPr>
            <a:endParaRPr lang="hr-HR" sz="2600" dirty="0"/>
          </a:p>
          <a:p>
            <a:pPr lvl="1"/>
            <a:r>
              <a:rPr lang="hr-HR" sz="2600" dirty="0"/>
              <a:t>igranje uloga</a:t>
            </a:r>
          </a:p>
          <a:p>
            <a:pPr lvl="1"/>
            <a:r>
              <a:rPr lang="hr-HR" sz="2600" dirty="0"/>
              <a:t>asertivni trening</a:t>
            </a:r>
          </a:p>
          <a:p>
            <a:pPr lvl="1"/>
            <a:r>
              <a:rPr lang="hr-HR" sz="2600" dirty="0"/>
              <a:t>vještine komuniciranja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9" name="Picture 8" descr="https://ccmit.mit.edu/wp-content/uploads/2014/09/ps-ide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90" y="1221272"/>
            <a:ext cx="3143132" cy="263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hpapeds.com/uploads/2/0/9/4/20942012/8586005_or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73" y="636094"/>
            <a:ext cx="2047875" cy="125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spotlightsocialskills.com/wp-content/uploads/2011/11/slider-friend_group_we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75" y="4949029"/>
            <a:ext cx="3405295" cy="1548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59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607"/>
          </a:xfrm>
        </p:spPr>
        <p:txBody>
          <a:bodyPr>
            <a:noAutofit/>
          </a:bodyPr>
          <a:lstStyle/>
          <a:p>
            <a:r>
              <a:rPr lang="hr-HR" sz="3600" b="1" dirty="0">
                <a:latin typeface="+mn-lt"/>
              </a:rPr>
              <a:t>BKT dječje i adolescentne depresije</a:t>
            </a:r>
            <a:endParaRPr lang="hr-H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375" y="1825625"/>
            <a:ext cx="5181600" cy="45928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9800" b="1" dirty="0"/>
              <a:t>Kognitivna </a:t>
            </a:r>
            <a:r>
              <a:rPr lang="hr-HR" sz="9800" b="1" dirty="0" smtClean="0"/>
              <a:t>restrukturacija</a:t>
            </a:r>
          </a:p>
          <a:p>
            <a:r>
              <a:rPr lang="hr-HR" sz="9800" dirty="0"/>
              <a:t>identificiranje i </a:t>
            </a:r>
            <a:r>
              <a:rPr lang="hr-HR" sz="9800" dirty="0" smtClean="0"/>
              <a:t>izazivanje NAM</a:t>
            </a:r>
          </a:p>
          <a:p>
            <a:r>
              <a:rPr lang="hr-HR" sz="9800" dirty="0" smtClean="0"/>
              <a:t>otkrivanje </a:t>
            </a:r>
            <a:r>
              <a:rPr lang="hr-HR" sz="9800" dirty="0"/>
              <a:t>i uklanjanje kognitivnih distorzija</a:t>
            </a:r>
          </a:p>
          <a:p>
            <a:r>
              <a:rPr lang="hr-HR" sz="9800" dirty="0"/>
              <a:t>identificiranje i mijenjanje bazičnih uvjerenja i pretpostavki</a:t>
            </a:r>
          </a:p>
          <a:p>
            <a:r>
              <a:rPr lang="hr-HR" sz="9800" dirty="0" smtClean="0"/>
              <a:t>reatribucija</a:t>
            </a:r>
            <a:endParaRPr lang="hr-HR" sz="9800" dirty="0"/>
          </a:p>
          <a:p>
            <a:r>
              <a:rPr lang="hr-HR" sz="9800" dirty="0"/>
              <a:t>kognitivna proba</a:t>
            </a:r>
          </a:p>
          <a:p>
            <a:r>
              <a:rPr lang="hr-HR" sz="9800" dirty="0"/>
              <a:t>zaustavljanje misli</a:t>
            </a:r>
          </a:p>
          <a:p>
            <a:r>
              <a:rPr lang="hr-HR" sz="9800" dirty="0"/>
              <a:t>refokusiranje – preusmjeravanje pažnje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8567" y="1825625"/>
            <a:ext cx="5181600" cy="435133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hr-HR" sz="9600" dirty="0">
                <a:solidFill>
                  <a:prstClr val="black"/>
                </a:solidFill>
              </a:rPr>
              <a:t>osvijestiti usmjerenosti na neg. misli - edukacija, igranje igara (verbalizacija i identifikcija AM tijekom igre) </a:t>
            </a:r>
          </a:p>
          <a:p>
            <a:pPr lvl="0"/>
            <a:r>
              <a:rPr lang="hr-HR" sz="9600" dirty="0">
                <a:solidFill>
                  <a:prstClr val="black"/>
                </a:solidFill>
              </a:rPr>
              <a:t>kognitivno modeliranje - terapeut misli na glas</a:t>
            </a:r>
          </a:p>
          <a:p>
            <a:pPr lvl="0"/>
            <a:r>
              <a:rPr lang="hr-HR" sz="9600" dirty="0">
                <a:solidFill>
                  <a:prstClr val="black"/>
                </a:solidFill>
              </a:rPr>
              <a:t>“detektivi </a:t>
            </a:r>
            <a:r>
              <a:rPr lang="hr-HR" sz="9600" dirty="0" smtClean="0">
                <a:solidFill>
                  <a:prstClr val="black"/>
                </a:solidFill>
              </a:rPr>
              <a:t>misli”</a:t>
            </a:r>
          </a:p>
          <a:p>
            <a:pPr lvl="0"/>
            <a:r>
              <a:rPr lang="hr-HR" sz="9600" dirty="0" smtClean="0"/>
              <a:t>Gdje </a:t>
            </a:r>
            <a:r>
              <a:rPr lang="hr-HR" sz="9600" dirty="0"/>
              <a:t>je </a:t>
            </a:r>
            <a:r>
              <a:rPr lang="hr-HR" sz="9600" dirty="0" smtClean="0"/>
              <a:t>dokaz?</a:t>
            </a:r>
          </a:p>
          <a:p>
            <a:pPr lvl="0"/>
            <a:r>
              <a:rPr lang="hr-HR" sz="9600" dirty="0" smtClean="0"/>
              <a:t>Alternativne interpretacije</a:t>
            </a:r>
          </a:p>
          <a:p>
            <a:pPr lvl="0"/>
            <a:r>
              <a:rPr lang="hr-HR" sz="9600" dirty="0" smtClean="0"/>
              <a:t>Što ako?</a:t>
            </a:r>
          </a:p>
          <a:p>
            <a:pPr lvl="0"/>
            <a:r>
              <a:rPr lang="hr-HR" sz="9600" dirty="0" smtClean="0"/>
              <a:t>Kognitivno </a:t>
            </a:r>
            <a:r>
              <a:rPr lang="hr-HR" sz="9600" dirty="0"/>
              <a:t>modeliranje i upute samome </a:t>
            </a:r>
            <a:r>
              <a:rPr lang="hr-HR" sz="9600" dirty="0" smtClean="0"/>
              <a:t>sebi</a:t>
            </a:r>
            <a:endParaRPr lang="hr-HR" sz="9600" dirty="0" smtClean="0">
              <a:solidFill>
                <a:prstClr val="black"/>
              </a:solidFill>
            </a:endParaRPr>
          </a:p>
          <a:p>
            <a:pPr lvl="0"/>
            <a:r>
              <a:rPr lang="hr-HR" sz="9600" dirty="0" smtClean="0">
                <a:solidFill>
                  <a:prstClr val="black"/>
                </a:solidFill>
              </a:rPr>
              <a:t>samomotrenje </a:t>
            </a:r>
            <a:r>
              <a:rPr lang="hr-HR" sz="9600" dirty="0">
                <a:solidFill>
                  <a:prstClr val="black"/>
                </a:solidFill>
              </a:rPr>
              <a:t>pozitivnih događaja i </a:t>
            </a:r>
            <a:r>
              <a:rPr lang="hr-HR" sz="9600" dirty="0" smtClean="0">
                <a:solidFill>
                  <a:prstClr val="black"/>
                </a:solidFill>
              </a:rPr>
              <a:t>(</a:t>
            </a:r>
            <a:r>
              <a:rPr lang="hr-HR" sz="9600" dirty="0">
                <a:solidFill>
                  <a:prstClr val="black"/>
                </a:solidFill>
              </a:rPr>
              <a:t>preusmjeravanje pažnje) - </a:t>
            </a:r>
            <a:r>
              <a:rPr lang="hr-HR" sz="9600" dirty="0" smtClean="0">
                <a:solidFill>
                  <a:prstClr val="black"/>
                </a:solidFill>
              </a:rPr>
              <a:t>misli</a:t>
            </a:r>
            <a:r>
              <a:rPr lang="hr-HR" sz="9600" dirty="0">
                <a:solidFill>
                  <a:prstClr val="black"/>
                </a:solidFill>
              </a:rPr>
              <a:t>, osjećaja i ponašanja (tjelesnih reakcija)</a:t>
            </a:r>
          </a:p>
          <a:p>
            <a:endParaRPr lang="hr-HR" dirty="0"/>
          </a:p>
        </p:txBody>
      </p:sp>
      <p:pic>
        <p:nvPicPr>
          <p:cNvPr id="5" name="Picture 2" descr="C:\Users\izecevic\Desktop\bad thin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31" y="215172"/>
            <a:ext cx="1851246" cy="13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97" y="4667395"/>
            <a:ext cx="1103719" cy="163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+mn-lt"/>
              </a:rPr>
              <a:t>BKT dječje i adolescentne depresije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5329"/>
            <a:ext cx="471259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b="1" dirty="0" smtClean="0"/>
              <a:t>Bihevioralni eksperiment</a:t>
            </a:r>
          </a:p>
          <a:p>
            <a:r>
              <a:rPr lang="hr-HR" sz="2400" dirty="0"/>
              <a:t>dokaze koji potvrđuju ili opovrgavaju </a:t>
            </a:r>
            <a:r>
              <a:rPr lang="hr-HR" sz="2400" dirty="0" smtClean="0"/>
              <a:t>misao/shemu </a:t>
            </a:r>
            <a:r>
              <a:rPr lang="hr-HR" sz="2400" dirty="0"/>
              <a:t>te smisliti </a:t>
            </a:r>
            <a:r>
              <a:rPr lang="hr-HR" sz="2400" dirty="0" smtClean="0"/>
              <a:t>zadatak </a:t>
            </a:r>
            <a:r>
              <a:rPr lang="hr-HR" sz="2400" dirty="0"/>
              <a:t>kojim će je testirati </a:t>
            </a:r>
            <a:r>
              <a:rPr lang="hr-HR" sz="2400" dirty="0" smtClean="0"/>
              <a:t>- igranje </a:t>
            </a:r>
            <a:r>
              <a:rPr lang="hr-HR" sz="2400" dirty="0"/>
              <a:t>uloga, izlaganje </a:t>
            </a:r>
            <a:r>
              <a:rPr lang="hr-HR" sz="2400" dirty="0" smtClean="0"/>
              <a:t>zamišljanjem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b="1" dirty="0" smtClean="0"/>
              <a:t>Pozitivne samoizjave/verbalne samoinstrukcije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b="1" dirty="0" smtClean="0"/>
              <a:t>Potkrepljenje - nagrade !!!!</a:t>
            </a:r>
            <a:endParaRPr lang="hr-HR" sz="2400" b="1" dirty="0"/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hr-HR" sz="2400" b="1" dirty="0" smtClean="0"/>
              <a:t>Tehnike samokontrole</a:t>
            </a:r>
          </a:p>
          <a:p>
            <a:pPr lvl="1"/>
            <a:r>
              <a:rPr lang="hr-HR" dirty="0" smtClean="0"/>
              <a:t>STOP</a:t>
            </a:r>
          </a:p>
          <a:p>
            <a:pPr lvl="1"/>
            <a:r>
              <a:rPr lang="hr-HR" dirty="0" smtClean="0"/>
              <a:t>Relaksacija – abdominalno disanje</a:t>
            </a:r>
          </a:p>
          <a:p>
            <a:pPr lvl="1"/>
            <a:r>
              <a:rPr lang="hr-HR" dirty="0" smtClean="0"/>
              <a:t>Distrakcija – trbuh, tijelo ili ugodna scena, muzika, slikovnice, lego, crtanje, fizička aktivnost</a:t>
            </a:r>
          </a:p>
          <a:p>
            <a:pPr lvl="1"/>
            <a:r>
              <a:rPr lang="hr-HR" dirty="0" smtClean="0"/>
              <a:t>Nagrada</a:t>
            </a:r>
          </a:p>
          <a:p>
            <a:pPr lvl="1"/>
            <a:r>
              <a:rPr lang="hr-HR" dirty="0" smtClean="0"/>
              <a:t>Pozitivne samoizjave</a:t>
            </a:r>
          </a:p>
          <a:p>
            <a:pPr lvl="1"/>
            <a:r>
              <a:rPr lang="hr-HR" b="1" dirty="0"/>
              <a:t>„Turtle“ tehnika – </a:t>
            </a:r>
            <a:r>
              <a:rPr lang="hr-HR" dirty="0"/>
              <a:t>glava, ruke i noge u oklop</a:t>
            </a:r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5" name="Content Placeholder 4" descr="https://encrypted-tbn3.gstatic.com/images?q=tbn:ANd9GcS47YUdk6WpXH9xejA3Oe3hOQ7pd1x42tpd8Dt5UlYG3M-vPXx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113" y="303921"/>
            <a:ext cx="2024935" cy="16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28.media.tumblr.com/tumblr_lfqbnly9871qdbql1o1_400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13" y="5205280"/>
            <a:ext cx="1734087" cy="165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17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+mn-lt"/>
              </a:rPr>
              <a:t>Roditelji – koterapeuti i/ili kopacijenti</a:t>
            </a:r>
            <a:endParaRPr lang="hr-H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138" y="1468192"/>
            <a:ext cx="5181600" cy="53898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/>
              <a:t>uključivanje u terapiju usporedno s </a:t>
            </a:r>
            <a:r>
              <a:rPr lang="hr-HR" sz="2400" dirty="0" smtClean="0"/>
              <a:t>djetetom</a:t>
            </a:r>
            <a:endParaRPr lang="hr-HR" sz="2400" dirty="0"/>
          </a:p>
          <a:p>
            <a:pPr marL="514350" indent="-514350">
              <a:buFont typeface="+mj-lt"/>
              <a:buAutoNum type="arabicPeriod"/>
            </a:pPr>
            <a:endParaRPr lang="hr-H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/>
              <a:t>Podrška djetetu u usvajanju i primjeni naučenih tehnika i vještina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/>
              <a:t>Indirektno podučiti roditelje iste tehnike i vještine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/>
              <a:t>Naučiti roditelje vještine koje poboljšavaju njihovo ponašanje, komunikaciju, smanjuju konflikte i pomažu djetetu uočiti i promijeniti negativne misli</a:t>
            </a:r>
            <a:endParaRPr lang="hr-H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17726"/>
            <a:ext cx="5181600" cy="4012618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 smtClean="0"/>
              <a:t>Potkrepljenje pozitivnog ponašanja vs. </a:t>
            </a:r>
            <a:r>
              <a:rPr lang="hr-HR" sz="2600" dirty="0"/>
              <a:t>k</a:t>
            </a:r>
            <a:r>
              <a:rPr lang="hr-HR" sz="2600" dirty="0" smtClean="0"/>
              <a:t>ritiziranje negativnog ponašanja i kažnjavanje</a:t>
            </a:r>
          </a:p>
          <a:p>
            <a:r>
              <a:rPr lang="hr-HR" sz="2600" dirty="0" smtClean="0"/>
              <a:t>Planiranje ugodnih aktivnosti</a:t>
            </a:r>
          </a:p>
          <a:p>
            <a:r>
              <a:rPr lang="hr-HR" sz="2600" dirty="0" smtClean="0"/>
              <a:t>Razgovor i vještine komunikacije</a:t>
            </a:r>
          </a:p>
          <a:p>
            <a:r>
              <a:rPr lang="hr-HR" sz="2600" dirty="0" smtClean="0"/>
              <a:t>Identifikacija emocija</a:t>
            </a:r>
          </a:p>
          <a:p>
            <a:r>
              <a:rPr lang="hr-HR" sz="2600" dirty="0" smtClean="0"/>
              <a:t>Tehnike rješavanja problema</a:t>
            </a:r>
          </a:p>
          <a:p>
            <a:r>
              <a:rPr lang="hr-HR" sz="2600" dirty="0" smtClean="0"/>
              <a:t>Rješavanje interpersonalnih problema i konflikata</a:t>
            </a:r>
          </a:p>
          <a:p>
            <a:r>
              <a:rPr lang="hr-HR" sz="2600" dirty="0" smtClean="0"/>
              <a:t>Kognitivna restrukturacija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 descr="https://encrypted-tbn2.gstatic.com/images?q=tbn:ANd9GcQ1C4OqI2VA0HaBGqGptD26-2v5xCRgW_uVGf2NN8qLnNN-WGhNg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90" y="-1"/>
            <a:ext cx="2872324" cy="202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63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Autofit/>
          </a:bodyPr>
          <a:lstStyle/>
          <a:p>
            <a:r>
              <a:rPr lang="hr-HR" sz="3600" b="1" dirty="0">
                <a:latin typeface="+mn-lt"/>
              </a:rPr>
              <a:t>Poteškoće u tretmanu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986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motivacija </a:t>
            </a: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sihopatologija roditelja – depresija, poremećaji osobnosti, ovisnosti</a:t>
            </a:r>
            <a:endParaRPr lang="hr-HR" dirty="0"/>
          </a:p>
          <a:p>
            <a:r>
              <a:rPr lang="hr-HR" dirty="0"/>
              <a:t>č</a:t>
            </a:r>
            <a:r>
              <a:rPr lang="hr-HR" dirty="0" smtClean="0"/>
              <a:t>imbenici u okolini – obiteljska disfunkcija, zlostavljanje, socioekonomski problemi, škola, vršnjaci</a:t>
            </a:r>
          </a:p>
          <a:p>
            <a:r>
              <a:rPr lang="hr-HR" dirty="0" smtClean="0"/>
              <a:t>razvojna </a:t>
            </a:r>
            <a:r>
              <a:rPr lang="hr-HR" dirty="0"/>
              <a:t>ograničenja </a:t>
            </a:r>
          </a:p>
          <a:p>
            <a:r>
              <a:rPr lang="hr-HR" dirty="0"/>
              <a:t>komorbiditet </a:t>
            </a:r>
          </a:p>
          <a:p>
            <a:endParaRPr lang="hr-HR" dirty="0"/>
          </a:p>
        </p:txBody>
      </p:sp>
      <p:pic>
        <p:nvPicPr>
          <p:cNvPr id="5" name="Content Placeholder 4" descr="http://images.huffingtonpost.com/2015-06-09-1433854660-8206550-OvercomingObstacles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47" y="3615733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entreprenoria.com/wp-content/uploads/2014/08/startup-launch-difficulti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99" y="652641"/>
            <a:ext cx="3326129" cy="1949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033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+mn-lt"/>
              </a:rPr>
              <a:t>Prevencija relapsa i recidiva</a:t>
            </a:r>
            <a:endParaRPr lang="hr-HR" sz="3600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733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o</a:t>
            </a:r>
            <a:r>
              <a:rPr lang="hr-HR" sz="2400" dirty="0" smtClean="0"/>
              <a:t>samostaljenje djeteta</a:t>
            </a:r>
          </a:p>
          <a:p>
            <a:r>
              <a:rPr lang="hr-HR" sz="2400" dirty="0"/>
              <a:t>postaviti realne </a:t>
            </a:r>
            <a:r>
              <a:rPr lang="hr-HR" sz="2400" dirty="0" smtClean="0"/>
              <a:t>ciljeve</a:t>
            </a:r>
          </a:p>
          <a:p>
            <a:r>
              <a:rPr lang="pl-PL" sz="2400" dirty="0" smtClean="0"/>
              <a:t>razvoj pozitivne sheme selfa</a:t>
            </a:r>
          </a:p>
          <a:p>
            <a:r>
              <a:rPr lang="hr-HR" sz="2400" dirty="0" smtClean="0"/>
              <a:t>generalizacija napretka</a:t>
            </a:r>
          </a:p>
          <a:p>
            <a:r>
              <a:rPr lang="hr-HR" sz="2400" dirty="0"/>
              <a:t>predvidjeti buduće visokorizične situacije </a:t>
            </a:r>
            <a:endParaRPr lang="hr-HR" sz="2400" dirty="0" smtClean="0"/>
          </a:p>
          <a:p>
            <a:r>
              <a:rPr lang="hr-HR" sz="2400" dirty="0"/>
              <a:t>povećati toleranciju na male </a:t>
            </a:r>
            <a:r>
              <a:rPr lang="hr-HR" sz="2400" dirty="0" smtClean="0"/>
              <a:t>oscilacija</a:t>
            </a:r>
          </a:p>
          <a:p>
            <a:r>
              <a:rPr lang="hr-HR" sz="2400" dirty="0"/>
              <a:t>i</a:t>
            </a:r>
            <a:r>
              <a:rPr lang="hr-HR" sz="2400" dirty="0" smtClean="0"/>
              <a:t>dentifikacija i preispitivanje PV i BV</a:t>
            </a:r>
          </a:p>
          <a:p>
            <a:r>
              <a:rPr lang="hr-HR" sz="2400" dirty="0" smtClean="0"/>
              <a:t>booster- seanse za dijete i roditelje </a:t>
            </a:r>
            <a:endParaRPr lang="hr-HR" sz="2400" dirty="0"/>
          </a:p>
          <a:p>
            <a:r>
              <a:rPr lang="hr-HR" sz="2400" dirty="0"/>
              <a:t>prepoznavanje znakova moguće nove epizode </a:t>
            </a:r>
            <a:r>
              <a:rPr lang="hr-HR" sz="2400" dirty="0" smtClean="0"/>
              <a:t>(dijete/adolescent i roditelji) – </a:t>
            </a:r>
          </a:p>
          <a:p>
            <a:pPr marL="0" indent="0">
              <a:buNone/>
            </a:pPr>
            <a:r>
              <a:rPr lang="hr-HR" sz="2400" dirty="0"/>
              <a:t>	</a:t>
            </a:r>
            <a:r>
              <a:rPr lang="hr-HR" sz="2400" dirty="0" smtClean="0"/>
              <a:t>set-back</a:t>
            </a:r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7" name="Picture 6" descr="http://41.media.tumblr.com/ace23b5362ee53190fd4f476b28bde32/tumblr_ne4go9cNJF1rjeauxo1_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3" y="111596"/>
            <a:ext cx="2192829" cy="208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c0.thejournal.ie/media/2015/04/mindfulness-3-390x2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4" y="3679233"/>
            <a:ext cx="2192829" cy="161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spiritualriver.com/wordpress-2.0.4/wordpress/wp-content/uploads/2009/09/plan-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45" y="3052198"/>
            <a:ext cx="2682898" cy="182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lh5.ggpht.com/youndagultcrisishotline/SLQVKSuvXjI/AAAAAAAABoM/zOyzRziII7Q/RelapsePuzzle420JPG_thumb%5B2%5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66" y="1226669"/>
            <a:ext cx="2561590" cy="193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39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43978" y="991673"/>
            <a:ext cx="5209504" cy="4649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TADS study </a:t>
            </a:r>
            <a:r>
              <a:rPr lang="hr-HR" dirty="0"/>
              <a:t>(March, </a:t>
            </a:r>
            <a:r>
              <a:rPr lang="hr-HR" dirty="0" smtClean="0"/>
              <a:t>2004) – odgovor na liječenje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71</a:t>
            </a:r>
            <a:r>
              <a:rPr lang="hr-HR" dirty="0" smtClean="0"/>
              <a:t>% kombinirano liječenje</a:t>
            </a:r>
          </a:p>
          <a:p>
            <a:r>
              <a:rPr lang="hr-HR" dirty="0" smtClean="0"/>
              <a:t>60.6% fluoksetin</a:t>
            </a:r>
            <a:endParaRPr lang="hr-HR" dirty="0"/>
          </a:p>
          <a:p>
            <a:r>
              <a:rPr lang="hr-HR" dirty="0" smtClean="0"/>
              <a:t>43.2</a:t>
            </a:r>
            <a:r>
              <a:rPr lang="hr-HR" dirty="0"/>
              <a:t>% </a:t>
            </a:r>
            <a:r>
              <a:rPr lang="hr-HR" dirty="0" smtClean="0"/>
              <a:t>KBT</a:t>
            </a:r>
          </a:p>
          <a:p>
            <a:r>
              <a:rPr lang="hr-HR" dirty="0" smtClean="0"/>
              <a:t>34.8</a:t>
            </a:r>
            <a:r>
              <a:rPr lang="hr-HR" dirty="0"/>
              <a:t>% </a:t>
            </a:r>
            <a:r>
              <a:rPr lang="hr-HR" dirty="0" smtClean="0"/>
              <a:t>placebo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smtClean="0"/>
              <a:t>Brent, 2002</a:t>
            </a:r>
          </a:p>
          <a:p>
            <a:r>
              <a:rPr lang="hr-HR" dirty="0" smtClean="0"/>
              <a:t>60% remisija kod primjene KBT (više kognitivnih intervencija)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 descr="http://www.enago.com/blog/wp-content/uploads/2014/08/literature-revi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3" y="991673"/>
            <a:ext cx="333375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43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36" y="90152"/>
            <a:ext cx="7495504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hr-HR" sz="3200" b="1" dirty="0">
                <a:latin typeface="+mn-lt"/>
              </a:rPr>
              <a:t>Dg. kriteriji za depresiju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95" y="836712"/>
            <a:ext cx="7552897" cy="6021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sz="3600" dirty="0">
                <a:solidFill>
                  <a:srgbClr val="FF0000"/>
                </a:solidFill>
              </a:rPr>
              <a:t>Jednaki su za djecu kao i za odrasle</a:t>
            </a:r>
          </a:p>
          <a:p>
            <a:pPr>
              <a:buNone/>
            </a:pPr>
            <a:endParaRPr lang="hr-HR" sz="3600" dirty="0"/>
          </a:p>
          <a:p>
            <a:pPr>
              <a:buNone/>
            </a:pPr>
            <a:r>
              <a:rPr lang="hr-HR" sz="3600" dirty="0"/>
              <a:t>žalosno i/ili </a:t>
            </a:r>
            <a:r>
              <a:rPr lang="hr-HR" sz="3600" b="1" dirty="0"/>
              <a:t>razdražljivo</a:t>
            </a:r>
            <a:r>
              <a:rPr lang="hr-HR" sz="3600" dirty="0"/>
              <a:t> raspoloženje, ili gubitka interesa ili zadovoljstva u svim ili gotovo svim aktivnostima, traje najmanje 2 tjedna uz još neke od sljedećih znakova:</a:t>
            </a:r>
          </a:p>
          <a:p>
            <a:pPr>
              <a:buNone/>
            </a:pPr>
            <a:endParaRPr lang="hr-HR" sz="3600" dirty="0"/>
          </a:p>
          <a:p>
            <a:pPr lvl="0"/>
            <a:r>
              <a:rPr lang="hr-HR" sz="3600" dirty="0"/>
              <a:t>Promjene </a:t>
            </a:r>
            <a:r>
              <a:rPr lang="hr-HR" sz="3600" b="1" dirty="0"/>
              <a:t>apetita</a:t>
            </a:r>
            <a:r>
              <a:rPr lang="hr-HR" sz="3600" dirty="0"/>
              <a:t> s vidljivim (nenamjernim) padom ili povećanjem tjelesne težine</a:t>
            </a:r>
          </a:p>
          <a:p>
            <a:pPr lvl="0"/>
            <a:r>
              <a:rPr lang="hr-HR" sz="3600" dirty="0"/>
              <a:t>Promjene u navikama </a:t>
            </a:r>
            <a:r>
              <a:rPr lang="hr-HR" sz="3600" b="1" dirty="0"/>
              <a:t>spavanja</a:t>
            </a:r>
            <a:r>
              <a:rPr lang="hr-HR" sz="3600" dirty="0"/>
              <a:t> (smetnje uspavljivanja, buđenje noću, rano buđenje ujutro ili prekomjerno spavanje).</a:t>
            </a:r>
          </a:p>
          <a:p>
            <a:pPr lvl="0"/>
            <a:r>
              <a:rPr lang="hr-HR" sz="3600" b="1" dirty="0"/>
              <a:t>Umor</a:t>
            </a:r>
            <a:r>
              <a:rPr lang="hr-HR" sz="3600" dirty="0"/>
              <a:t> ili gubitak energije, snage, iscrpljenost, osjećaj "sagorijevanja"</a:t>
            </a:r>
          </a:p>
          <a:p>
            <a:pPr lvl="0"/>
            <a:r>
              <a:rPr lang="hr-HR" sz="3600" dirty="0"/>
              <a:t>Neopravdani osjećaji </a:t>
            </a:r>
            <a:r>
              <a:rPr lang="hr-HR" sz="3600" b="1" dirty="0"/>
              <a:t>krivnje</a:t>
            </a:r>
            <a:r>
              <a:rPr lang="hr-HR" sz="3600" dirty="0"/>
              <a:t> i samopredbacivanja</a:t>
            </a:r>
          </a:p>
          <a:p>
            <a:pPr lvl="0"/>
            <a:r>
              <a:rPr lang="hr-HR" sz="3600" dirty="0"/>
              <a:t>Nesposobnost </a:t>
            </a:r>
            <a:r>
              <a:rPr lang="hr-HR" sz="3600" b="1" dirty="0"/>
              <a:t>koncentracije</a:t>
            </a:r>
            <a:r>
              <a:rPr lang="hr-HR" sz="3600" dirty="0"/>
              <a:t> i donošenja odluka</a:t>
            </a:r>
          </a:p>
          <a:p>
            <a:pPr lvl="0"/>
            <a:r>
              <a:rPr lang="hr-HR" sz="3600" dirty="0"/>
              <a:t>Osjećaji </a:t>
            </a:r>
            <a:r>
              <a:rPr lang="hr-HR" sz="3600" b="1" dirty="0"/>
              <a:t>beznađa</a:t>
            </a:r>
            <a:r>
              <a:rPr lang="hr-HR" sz="3600" dirty="0"/>
              <a:t> i bespomoćnosti</a:t>
            </a:r>
          </a:p>
          <a:p>
            <a:pPr lvl="0"/>
            <a:r>
              <a:rPr lang="hr-HR" sz="3600" dirty="0"/>
              <a:t>Misli o </a:t>
            </a:r>
            <a:r>
              <a:rPr lang="hr-HR" sz="3600" b="1" dirty="0"/>
              <a:t>smrti</a:t>
            </a:r>
            <a:r>
              <a:rPr lang="hr-HR" sz="3600" dirty="0"/>
              <a:t> i samoubojstvu koje se vraćaju, čežnja za smrću i pokušaji samoubojstva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8A4F-A9B1-455B-9EF7-7FC0A67A6ACA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10" name="Content Placeholder 9" descr="http://www.drsarahedwards.com/wp-content/uploads/2013/10/Depressed-adolescent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518" y="158700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.ehow.co.uk/images/a07/23/hf/deal-irritability-800X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4491235"/>
            <a:ext cx="1457325" cy="21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cdn2-b.examiner.com/sites/default/files/styles/image_content_width/hash/74/0d/740da1a25adedd2d5ed40ab222e009a7.png?itok=ek_vrg_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718" y="516731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2" descr="data:image/jpeg;base64,/9j/4AAQSkZJRgABAQAAAQABAAD/2wCEAAkGBxQSEhUUExQUFBUVGBYYFhcYFxUXGhwXFxcYGBwZFxgcHyggGBolHBcXITEhJSkrLi4uFx8zODMsNygtLisBCgoKDg0OGhAQGiwfHB8sLCwsLCwsLCwsLCwsLCwsLCwsLCwsLCwsLCwsLCwsLCwsLCwsLCwsNC4sLCwsLDcsLP/AABEIARMAtwMBIgACEQEDEQH/xAAcAAAABwEBAAAAAAAAAAAAAAAAAQIDBAUGBwj/xABBEAABAwICBgkCBQIFAgcAAAABAAIRAyEEMQUGEkFRYRMicYGRobHB8DLRB0JS4fEUYiMkM0NykrIVFlNzgsLi/8QAGQEBAQEBAQEAAAAAAAAAAAAAAAEDAgQF/8QAIhEBAQACAgIDAQADAAAAAAAAAAECEQMhEjEEQVEiBSNx/9oADAMBAAIRAxEAPwDorWp1rUbWpxrVQGtTgaja1LDUCQ1LDUoBKAQJARwlgI4RCNlHCXCEIEQhspcI4QNFqEJwhFCKaLURCdIREIGC1ILU+QkkII5am3NUktSHNQRHMTL2KY9qZc1BCexBSHMQUE5rU40INCWAqDaEsBABLAQEAlAIAI4QABHCMI4QFCOEaCAoQRoIEwhCUkVHgC6AEIiFGqVy4gNlo7ETqrhGR5nNcecd+FSCEghKY6eSMhdODRCSQnSEghUMPamnNUhwTbggjOagnXBEoJTQnAEQCW1UGAlAIgjJhA3iKuyO1V1WpUHWBd2EyCOY3KSHbTto5bkK9MuHDmsMsra9GOMh3DaRY7Mhp4E7+R3qYsXjqdVpP0vHCIJ75N03g9IuEOp1DDc6TuPMZjusrOT9TLi/G4RqqwGm2VG3IDpAiZvy4qyY+dx8lrLtjZotBMYrFMpiXua0czCosbrng6c7VdttwuSeQGaI0FV5GQkqJVqGZd+yXh6221r4IkAgGxg3Ejcb5JxwlY5XdbYzRg3REpeyiIXLoqhmnyo7U+DIWuF+mec+xEJBCcSSFozNOCbcE8Qm3BAy4IJRCCCQEsJE8bKo01rThsKwvqPkCLM6xvYcvNWY2pbIvAo+JfPVHesxqh+IFDSL6lOhTqtcwAy4NiDN5B5LXMw8dqyzy+o0wn3TNOmN6axmLDRxHJSatgsvrJpQUWEwZ3RHuscuo9GE8ql4oCo2WEHPLcfY8lzrWDFV6VZ1TqtMta3dtNIg7XEgx8Ko8FrfVFUkmKbnDbGU7J4cbQeStNZdO0a1K7g146zCQCNobwOCk3vt3dfpvVfXpmFLKeJY4uaIe4RIg5gb7GeNgtHrB+JQptLaJ2pvtHODkBvkiDO4LiekMZ0zukP1ZRyAsUKNUC5Ez8st51Hmy7rQaQ1tqudtucalQ7ySWt5BvzJDVSs7E6RwzajiQ6swuFrhp24jIDqqgfUGeyPJPaI0m7D1WVaYbttPVkbyCMu9L6SPSeC1ooOxTsKXt6UCQ2bkcucXjgtCGyvJVDSFVuINXaPTB3SB8mdvOOzP0XovUXW5mOw7agIDvpqN/S/7bxyKzk8Wt/r01XRonUkbaoKWFXHcQ3mM0l+JDATcgAkhoLjYTZouTyCk1mgjKVSV9DGo+QXAAGQ1xbIIIzym6ncvS9WdmDrph+kDIqdbJ2z1TyE5q1w2lqNQ7LajNr9MgO8DdZXDaD/pRU6OXNy6Jwgm4AcwWaZc6JBIEBV7tTXYhxftVabwZDrva074JhwHJbSsa6K5NuCwVPWw4OsKVSsMXTMtHRkOqMc3c4CJmMty1mi9N064kbVN36HgB3rBWkxys3I5uUiaQgluCC5VndKPLaNUiSQx5FzwK5rrfRnCkDJr2z2EFvltBdPewPa4bnAjxELBVyKrX0nfmDmHiDkTyv6L3fEkywzx+3k57rLGtP8Agzo+lSwUsaNpziXu3mMpPYt/VqABcY/DPWA4d5oVCBDtl3CbgEcl0rS2kQG2Mr5Od8NyvqYYeerPsWl9JbIMXXJtd9NOqAsBF7Z5T6nkrPW/WfYbstNzw8FgMc5zqlNtyJJJ52+eKzx/q7ejLXHNT2immADeTwUCv0jmxNhu3R2K0xlAsbzM+fyVV0642uMeB5LePLUfC0usJy9inqtKJbMFvorSlhGTYjefEEwozqW2S2DItIzj7XTbnRmoGOYC4kEWcABfmEMHg9kl0y0XFo8QhW0eQOI+fO5TdGOa1pBuCYPgFSIWLZs1Z7CntGaYraPxHSUTAJu38rmG8H2O5SsRTl4jKfK8Kv0u2cvyiPCFF7np33U7XOljKQe0w4RtsObT7jmtlRxQIsV5BwGLqUXh9N7mOG8GO48RyWvwOu+Oa4f4s2E2Hcs7jZemnljlO/b0qHSm8TGyRthpfLBJiS4ZcRuNrrHav60ufSa9+y6bGLEO4EK3ZpRtV+y6m4ADMbBe7eDsG7qcOO43GVl1izz6StK4k0aLhXHSMYwkM2dqXWDGlwABk5SAZC4pjdN4nEk4artPLnEmiXODQXC0kH6Q0NdIOR7VtPxJ0q6nh2bIc+k5wcCxxZsuERtmZaSBIG6VltWcGWN6Z52qtUTJ3A38TY+GS9fx+G8uevp5uXk8MdrHQujGYZoDYLo6zojuHBquMHTfUdst7ycgOKhNJNhckgAbyT8/larReEFJgFiTdx4ngOQuvrc3JjwYax9vDx43ky3VhQruY0CS6ONygkhhF5ugvi3du30J0raNYgFu7dPBYvTrg2uKoMNqEBwvZ4yM7pFu0K1dpkOOzUhrhk78p7eBVBpcl4c03B3ceYK74eW8eXlHOfH5zTM6wmanSUzD8iMpH3TWD1tryKbi95MNDTckmwAG8rUaq6iVsa4uqO2KTTG3F3cmjfzPFdW1f1QwuDANOmC8f7jru7ju7l18mcfJl5OuDLPjmnPMZqWKRpGsTWr1GlwpCzWmBmZl2yTxAss7rBgRQe0WkXB43mfKF0vWOqWY8PuQ3DloH9xfPsucabPTVPKZ5X/leTLUb43LK9s/pCt0lM9hCoKOFJIjIrX16LDTcABYOk5mwynwVTQpTT4EC3/JrtrwIPkpjXWU7U9IOBA55534KzZVLnCYDm2iPJN1mfp3mT6gjgeacwYNRxEkwPqPIW9/Nd/TiJj37Qyg5EKCzCFs7hPmpJxJyEW4zP2CscDhHuveeIHkZzXFuncm0JtCzSTGefuoWJp2cRBJ9ZutZjME4t6wAA5QqfE0opvdEAR3/CpK7uGoyrmXA4pQqFpHy2SDiNsG+7zuir3dPH2+BdsV/o3SRBjbIEjeY5Ewui4HEt2HvbWex2yD+oPgE3buvkQSd8LjwB3b4/hbnUTSNWu9mE6RrDBaGVWl1N0CwGTqbs7t8E1fpZZ9oeL262L6N4LWOe4OaHuvsBz4LSZNxErVl/Ds7kMJ+HWMOMbVIZTAzJcCLiDEXiOSn6a0HWw567ZbuePp7+B7V9X/AB+eOMsvt875eNt3PRvRRPTs2eORG6DPktrTF58u7isxqzhbl7rZAHwn5zV4KwEzl88BksvnZzLk1Pp38fGzDtMcd5y4SgoJrTmYH39EF49t2AYRiHtp02uc90AAAkeeQ58lu9C/h5Qpwarn1HfpmGA8IFyp2pmrQwbCXQar8yPyj9IPqtKkjq38CjTDWhrQGtAgACAByCcSQjVcufa5zUxGwLdQEkWMNLrTxJIHiub4PESS4iRJA7uHEk2XX9ZdFTUNSCQ9hbb9UGJ5H1C5PoXCk1qYcLB7rdgnxkLDkeni7NVmQHNiDv8ADLnwVM6o1pLOIBHiStJjsAWsY4/mAe486p2vKVl8W0io2RBZY9nHzUxu3Wc0bqUoLr/xb2UvAYeCDeBM96da1pbz39yaw2Iu4du/jmutuJF/q3ohjmbThJJJ8SVutD6LaxskCTdVWomy5kGOXv7LYGlZefK2168ZJFDpbRweA0ASbns+FY/W/CtphtMDcSe22fcF06jRlzncAGjsFyfPyWE/ErDQA8DkT4D52q4+0y9OW4yiMx2eyjUhY8vsrOkzbbHC5+3io1Clcr0beTQmAAgfytTohwOIw722qMeyXcYc2CeefisrjPqEZrZ/hvQnFs2uIcLZwbCO30RHoNjpAhB7QRBEg5g3CTTFktasWY0no80QdiNgkxbKbwqTBy55GQaL9/DyW8xFEPaWnIrLv0a6htQC6SIi5I7PZS7t2sONw+6AY4okrpdj6+qRn3olyNMEYSAUsLtCgjSQjQFUYCIK5Vpug2npMsFg5zXDtcBPrK6tK5nrxow/1jKt/wDUokdk7J9As+Sbjbhusj2i9FCvQcyJLQ0CbZbQjwKxWtuqtWi7bY0uaMoEkRuI4RvXUsPpDD0y6DFzPGZumNKaz4Vg60OJ3RM8l5puPZlq9OFV6bmx1SP35blb4XRYqMBY2oKlrbJM9hXSm4XDYm7KLA6zgYjIhWWlnNY0wxtrAwLJeTZjxajnmhtGV6btqnEj8uTh20zcLoOh6tR7ZqCOUEeqz1TTz6f1021OBgT3Snv/ADBiK3+lR2RxOSe+17nTYhsBVWmcC2tTcxwkEFRMKzFOEvc1vISrOhTcB13bXdCUch/8DdR2pB2btae/f5+Szpbs1DPH1XdNIYEVGkQOK5Brfo40qhgZFdYZfTLkw63FRUpS631Wj1XTvw10E2rUbWabNaA8GfrtMd4B7iubUCS6Rc7Jz4my7t+GOC6OhUMQHvLmx+l1wPNaS/1I48P9dybJBBEt3kApJRlEUFPpnRzqnWZ9VpCCtigppdiCUFk9UtesNjmkhwpVG/VTe5oOcSDPWC1Art/U3xCqHgUaS0pSAKo1gwHSNad7XNPdtAq3TdZsgqX06x9szpavh6UmqwnnsOd6BYPWGr0t8NhS3+8ti3fkuqHDh3D1UWtoZrj1y4jhkPJeHt9LHxYvUPR9aQ57sjBaBYd+9bbSGBBBUnC0g3IAAZAJ6sFMcVyz7c10/q8T1mA3N4zHOE7gKdZjAA1juw7J7xdbN4APNG3DtN4CarrbL0a+LdEMY0WknrekK1psqfmdPdCuegA3Jio1XTncRdlYL8QsCC6mR+Yx6rf1TZZHWVgfXog2AJcUnVS9sVoPQLq7Wlgy+o9sGV3LVbDinQAGVgOwAD1BWI0D0eHwrHVIYGyTNsyd287l0jCMAY0DKB53W3FN5bY8+WsPE8iQRL0vCCIoyklAkoIFBB5kxGCNKu5mW1I/hNU8TU6KS4kl2wDPAwtVrRh5ZQxAG8Nf6SqajQGxh5yNeoT2NcSuHa80HrHjMOegp1SWgEu2utswLxOUrSaH/FF8EVaQfBjbB2fK4WexFHosLUqkdeu4hvHZmBHzeomkdHdGaGHaOsWgv71R1nROvWErgdY0idzxA/6slpQ8ESCCM5m0cVwnG4MBoa3dnCGKNTD0Gl7yTBDQZs3gOCbTTtLaokwQRxBBCZx2LDWkncFyvVDTxwv9OKxIbiIB5EmGO9jyPJbvWkOOHds5ugDvMLycn8vocGstbTtXcS6rT6V3+4SWjg3IeOferKo5QMIBQptaB1WNA8AouI0wLwpNSNLj5ZWw5j6IeD5EWI7FR6L029jxSr7/AKH7ndvNTGY1zjnM8B7osbgG1WQ4XzB3g7iFPfp3uSaq5/qJCZqOKgaOqOjZd9TbHnwKnJtnZoy8qg1lwYdTc4SHREgSQJ3Djmr5wuo9cWISOLXM9P6Lq0qVE1Xvc6rMMJmLiB27JuV3HRJPQsDrkNAJ47Np74lcloYIf1VfaJOyWlpJJj80DgAY8FttF6ydGwCp1mi07/3Xtxx08GeW616EqibrXh7kktA3kfZUeL11NSTShjB+YwXH2C6cNwkOcBmQFyt2t9RztljnF17kmABvISG6QqVD1nuceJPNNq6XW0nSaYLxPK6CwOHaAJdMfsgpsU1Kj0uDqsiSwyPH9lnns/yLH72V6rfEg+62WrlHr1mG+01ZZmFcMHiWH/axbrdtOmVFaPSGENV+FoDJuyT2AT7KPjofpLk1vz5zV9q20VXGtwYADwsqClT29IEXgz891CLXB4IXe8ZH0iPNZ3HYc43FinPUZ9Z4N4LZ6adsMDWWcSB5b1VYCgMPhn1T9T7Dn7wgyumAKuKkCKdMho4S2zWhdM0RixisM0zJYQH/APJh9wAe9c8weF2jtvEMYHO71bahVjRBqOktxFXYA5N6ocO8nuWfJj5Rvx5+NbXH6wUaT20nTtvs0ATJ5BM1DTqdbo32vZpPeo2sGh2VS2oRD2fS8WIO4gjmpejdMN2Nmo5oqgEEWEibEdo91530JLMd4zZLCWxs0XdbKwHnKbxWnBSbtVWFjTNzG7irOppSmGjaqNEWmRwsqPStRmJbsNBNIiHncbz1e1PRMM8veKXg6zamzUYZa4WPEG/gp6iYOmGBrQIDQABwACmvMIzy6NV3QFW4vEtpsL3kNa0EuJ4BSar5vuHyVzDWnTpxdb+npEmi1w6Qj87gbNHETZa8XHeTKYxhyckwx3VtoWsXirWdP+IZjlJIHcCAoeldNBkNNzuGakYyt0FLZ4CTF7nP7LMYbBF+1VqfUchwE+q9fJZvp4cZv2tMbiyKW0Tfh28vBRNJY3YpNaM3b+SGsBIosEACVD0hSLn0xnbsXDtYaCsx1Q5kwO791qsDQAaCd4HbxVA2jsUG2iT5ytRRpQ5jeIFvtw3qJU1mf9seZ/hEnANqpFoaJO65sAe4FBER9DWxP/JsjwVVSw8tx7eNZjo7WR7Kw0O+alF36muB8DkiwQmtjGx+WmfN4lUHqJUijVE/S7/6prVqhtYuq/8ASAB3n7BSNT6cGs3dHDeZCnav4TYc/KSZPsgdqYcVqpJkNbPjyKq9ZqlwIgfS1vE5LQsbYhthx5/dZvSQ2qwkwJ3H5ZCKnTjTTw8DN9gPIeau8PhOjqYWjaKLJP8A8WR/3GVGw2COIxbQf9OjD+0tMtF90q5oXr1XW6rAP+o//nyUVI0PjxXD6ZPWpx3g5H1CYx2jmkzUp7Ub4ny3FZQ4t+G0jSeLteSx44td7ggFdNoVmPAIgysOTDV2+h8b5Fk0zFF1JohtF3c2FKpU6jzJEAZDgr8UmjcE3WxTWC8LOx6cvkWxEbR2RJUOvidqbw0XJNgqzWHWmjRaduoB/aLuPJrePkuW6wa01sYeipg06RsGA3d/7juHLLtWmHFcuo8XJzSd1oNctcjXJw2EMtdapUG8XkNO4cXeCRq1okUmCoRl9IiNomxeeUZJrVLV78zhLd5/VxA/t9bq11lxuw0UmR0jrADcOa+hqcOPjPd9vnXK8uW76Vr3/wBRVI/JT83RMdgUjA72kWy4KdoXRnRUwImLkmZJNyfNM0aX+I7tKwa7VGnaJIaN21bNS6eA+gxkD4qXjsDtHIk2VpRwwLRnkfEKU30rsfQilSHNviSrzBAGoTM7PMqPpShLaTRfrM9RmiwdeMZVZuLdod0BBcYdsOIveT6BEoz8T/jBpyLCRu/M2PIlBQQ9X39dgIu158CE/gm/52sP1Uj4tf8AuVFqO6OsxwmC4T3lWNOnGMEDNrgqiXoXDbLqjoja9v3lWFKjsAgZuzN+KJjQ0k9s/ZOkRJ3ogVBDY7/nNZjFYeXzc5RHErSPvbkoApy8ffhxRUnR+H2KR4kmeY3BRNCDaNc/3AeDf3VtiXlrDG4Kk1UeSysTvrH/ALWoKvHaNNWs230EOJRYfSL6TnBpI6xtmM1rIuIGfJZjTeELKkwYdcW3r3fDmOeVwy+3n58ssZMsVDjfxJqU3vpupNlhIs+J4H6eELPaV14xFYEN/wAOd4O0e4xbwStcNAOqO6akJd/uNAuY/MBv59gUHQ+qb3EOrksbns/mPbw9Vll8GzkuOMaz5e8N2q7A6OqYhxIy/PUdkPuVu9WdU2/U6dneci/7D5zV3ofQQ2Wkt2aYjZYN/N3L1Vxj8U2n1Q2XmwAufBa53Hhnjj3l+/n/ABlPLku8vX4r9J4ltBndDQLdwWf0Zo976pqVJLszN4nJvurLHUyHB1S9R1qbIsCfU+it9H6P6JovJOZ4k5rx3tvOjTqUC27Pcq7R9KSSZkk8vFXdanIPzPgmsFhoniEqRE/p5zbaeMDmn8NTAaeAOUfN6m02nO07p+yWymBeDzRUQUNp7OAvHZbu3KloD/PmP/TqerVoWWJLTxlVuGwwGIL73a77x5IbVGMx5YcPVNg3bpv5Fu0POAe9BMvp9IcTQdntMqt7D1XQO1o8US50ra6x6GlpdT3bsovmOSTQpbT2v4N8961AVPi8OGPsLHL3VsBU73PcPZOuE3Mppp+fsnGVJBndxnyQCePkmWUwHgRzTjQLAcEtxuP5RCcYJblkCVndTcYHHE0wbsrEkcnMaVpcU2WmD2rB6lgt0jjGznslQbrtPPmo2l8MKjDxAkdql7Od+PwpTaO/P55rTjy8MplEym5pgnDKRzjsB94upOiaBdWYSNpoMukWiDn2WKtMXoQmodkgNzjtN/QKzw2jgwQLDfz7Svrc3zcPDWPuvBx/Hy8u/URa+Lc52zTbJ47h2lJOD6O/1VHfU/f2DgFb06AFgI5oPIid49l8d71Ho3RkVDVqXdcNG4Tv7VMrgE5fspLyY7bfuoWIfAvee3IqlMjacRGXBS6bCPsLIsLTsbQL7wn4ytPpAQMMb1so4obO7y+ylvFuG+8psCBPkoIb2EZA+FsvTNRqQvJt89VKxDY4ef2SHMtvn3+6oyOkaopaQpO/LUp1GnhucPRBOa56PJYyoz6mOt2OBBQUdR1IFR9Itlk8E41yOqJaRyKIpmutxTzm9u7shRmFPsHE/OCijaPlk7SdAA8/maijP2Q2u7koiU9m1Mn5wssBh8T/AE2lAXDqVm7PC+6/ct4x/wBrWWP100btQ8fU0zPfKo2IdCWx25VGg8SalFpOYzUvISLH7/PJBN6YA38rpLcSDu+0qHSPViSeO9KDyQbC3JUSnvB3RwE2umA7a5boSH3uRlMXTlFpGVvNENuNozPlEphw2nZSBmn5Ply+BN4YGbzHsukSQBw5AoywAi3L5CORHwb0HOGQ73DzUUlz5O/wyvu4IjYCPgRtdbdf5mieJGUc0EbEX5zbemY3RCfqCYAJi3zhzSSLmclRFxFC0RPogrCpAtuhBQWbXJ0OUZrk4HIqpqfURlBSpPekY50Od4ppj8hZcCQCc/YIi+LDv8UkPmco3eKLpZ7VQ8yplvKTpSjtC4zCQx2Rnt+dykOdIjM8oSCm0U3o3bMZ+qsar4PgP3TIo9ae7+VIrZXIngVUNiDu38Usvte4SDxj7c7+CPaynLuQPMeTvHZCcFS3kkUyfhSXOiwsN37oEF+7kncKw+OVz6JkiXAZ2UkN+BUOOJGYCQXSc+IHC6adV3W900XfeyB+OHikufAIMlEx5tbt7OaOo4cd6QM1BOfyLpQOY+eaS5sic4vySWmINyfn7Kh2sJi/LgglVhMWmIzQUEljk6HKFTen2uRUDSjodPIJph8u9K0sesOYUZj5+65okvM8RMIqjtkAkHt3pDasC3YhIgfz4IFtdJ4TuKep2ifJRDvyJ3fwlCpCCa8/OKW4jl4cU1TqggSZHzNHUHH2t8910gOZfdxt7owQM+5G4n52Jt2+DPFQGXT/ACiftE7o/dNPJ7u0hE13OexUSqTcspG+LIEmDlYTlfvlNbVrGDz9AEHukXjwIugOo8XEibn3TVNpMAZBINQGJgXjKE9vGUbkB7RmwFt/dvRGOPfmk1HHff8AdJkEX5/AqHGOtA63D54JsVd4kXiBz9UhvLzStu/d99yB8AygmDVmP4QUDzE+xBBFQdLZt7/RQmZxuhBBc0OUzu5D1T9IW+ckEECWNBj5vKAbc9qCCAsP9Xd7lTqV57PuggrEA5N7fZNNG7cjQQIqCHQLCD6o3/PBBBULBlt/l1GrOPl90EEBUBMfN5UkiGtIsZ+eiCCBgfUUK1tmN8SiQVCQ3M8/dLYJF+SCCBdRo+dqCCCg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" name="Picture 13" descr="http://tongueingeekdotcom.files.wordpress.com/2013/07/body-clock.jpg?w=63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0459" y="2464960"/>
            <a:ext cx="3103481" cy="19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73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34354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r-HR" sz="3200" b="1" dirty="0">
                <a:latin typeface="+mn-lt"/>
              </a:rPr>
              <a:t>Klinička obilježja depresije u djece prema dobi</a:t>
            </a:r>
          </a:p>
        </p:txBody>
      </p:sp>
      <p:graphicFrame>
        <p:nvGraphicFramePr>
          <p:cNvPr id="116785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701775"/>
              </p:ext>
            </p:extLst>
          </p:nvPr>
        </p:nvGraphicFramePr>
        <p:xfrm>
          <a:off x="489398" y="762136"/>
          <a:ext cx="7559898" cy="57767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93194"/>
                <a:gridCol w="5666704"/>
              </a:tblGrid>
              <a:tr h="1360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dirty="0" smtClean="0"/>
                        <a:t>Dijete do 3. godine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kern="1200" dirty="0" smtClean="0"/>
                        <a:t>tzv. anaklitička depresija </a:t>
                      </a:r>
                      <a:endParaRPr lang="hr-HR" sz="2000" b="1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dirty="0" smtClean="0"/>
                        <a:t>Tužan izraz lica, oskudno plakanje, usporene kretnje ili hiperaktivnost, iritabilnost, nesudjelovanje u igri, problemi hranjenja i spavanja, usporen psihomotorni razvoj</a:t>
                      </a:r>
                      <a:endParaRPr lang="hr-H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/>
                </a:tc>
              </a:tr>
              <a:tr h="13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dirty="0" smtClean="0"/>
                        <a:t>Predškolska dob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dirty="0" smtClean="0"/>
                        <a:t>Plačljivost, odsutnost osmijeha, iritabilnost, zaostajanje u rastu i razvoju, česte tjelesne pritužbe, nesudjelovanje u igri,</a:t>
                      </a:r>
                      <a:r>
                        <a:rPr lang="hr-HR" sz="2000" baseline="0" dirty="0" smtClean="0"/>
                        <a:t> ili sudjelovanje </a:t>
                      </a:r>
                      <a:r>
                        <a:rPr lang="hr-HR" sz="2000" dirty="0" smtClean="0"/>
                        <a:t>uz destruktivnost</a:t>
                      </a:r>
                    </a:p>
                  </a:txBody>
                  <a:tcPr horzOverflow="overflow"/>
                </a:tc>
              </a:tr>
              <a:tr h="139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dirty="0" smtClean="0"/>
                        <a:t>Školska dob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dirty="0" smtClean="0"/>
                        <a:t>Loše raspoloženje, poteškoće koncentracije, problemi učenja, odbijanje škole, iritabilnost, plačljivost, izbjegavanje vršnjaka, suicidalne misli te česti tjelesni simptomi</a:t>
                      </a:r>
                      <a:endParaRPr lang="hr-HR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horzOverflow="overflow"/>
                </a:tc>
              </a:tr>
              <a:tr h="1465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dirty="0" smtClean="0"/>
                        <a:t>Adolescencija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hr-HR" sz="2000" dirty="0" smtClean="0"/>
                        <a:t>Neraspoloženje, anhedonija, osjećaj beznadnosti, krivnje, psihomotorna usporenost, promjene težine, apatija, socijalno povlačenje, poremećaj sna, suicidalnost ili smetnje ponašanja, ovisnosti, promiskuitet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81B-8F9D-4F9A-9DAD-FA819126ACE2}" type="slidenum">
              <a:rPr lang="hr-HR"/>
              <a:pPr>
                <a:defRPr/>
              </a:pPr>
              <a:t>5</a:t>
            </a:fld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14712"/>
            <a:ext cx="9525" cy="28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79" y="704098"/>
            <a:ext cx="3738143" cy="58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4053674"/>
              </p:ext>
            </p:extLst>
          </p:nvPr>
        </p:nvGraphicFramePr>
        <p:xfrm>
          <a:off x="1991544" y="260649"/>
          <a:ext cx="8229600" cy="301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4" descr="http://micheleborba.com/blog/wp-content/uploads/2011/06/depressed-chil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389" y="3933825"/>
            <a:ext cx="280828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http://drkateroberts.com/wp-content/uploads/2015/02/Girl-with-Stomach-Pa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1675" y="3933826"/>
            <a:ext cx="3024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http://www.findababysitter.org/wp-content/uploads/2013/08/fightingkid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3964" y="3933826"/>
            <a:ext cx="30940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0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490066"/>
          </a:xfrm>
        </p:spPr>
        <p:txBody>
          <a:bodyPr>
            <a:noAutofit/>
          </a:bodyPr>
          <a:lstStyle/>
          <a:p>
            <a:r>
              <a:rPr lang="hr-HR" sz="3200" b="1" dirty="0">
                <a:latin typeface="+mn-lt"/>
              </a:rPr>
              <a:t>Klasična kl. slika depresije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398" y="1460455"/>
            <a:ext cx="5259946" cy="526102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usporenost, beznadnost, gubitak energije i apetita, nesanica</a:t>
            </a:r>
            <a:endParaRPr lang="hr-HR" sz="2400" b="1" dirty="0" smtClean="0"/>
          </a:p>
          <a:p>
            <a:r>
              <a:rPr lang="hr-HR" sz="2400" dirty="0" smtClean="0"/>
              <a:t>izgledaju žalosno, govore monotonim glasom</a:t>
            </a:r>
          </a:p>
          <a:p>
            <a:r>
              <a:rPr lang="hr-HR" sz="2400" dirty="0" smtClean="0"/>
              <a:t>usamljeni, žale se na dosadu, nemaju zadovoljstva</a:t>
            </a:r>
          </a:p>
          <a:p>
            <a:r>
              <a:rPr lang="hr-HR" sz="2400" dirty="0" smtClean="0"/>
              <a:t>često su strahu, s lošom koncentracijom, lošiji šk. uspjeh</a:t>
            </a:r>
          </a:p>
          <a:p>
            <a:r>
              <a:rPr lang="hr-HR" sz="2400" dirty="0" smtClean="0"/>
              <a:t>česte su somatske pritužbe (glavobolje, lupanje srca)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8A4F-A9B1-455B-9EF7-7FC0A67A6ACA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30722" name="AutoShape 2" descr="data:image/jpeg;base64,/9j/4AAQSkZJRgABAQAAAQABAAD/2wCEAAkGBxQSEhUUExQUFBUVGBYYFhcYFxUXGhwXFxcYGBwZFxgcHyggGBolHBcXITEhJSkrLi4uFx8zODMsNygtLisBCgoKDg0OGhAQGiwfHB8sLCwsLCwsLCwsLCwsLCwsLCwsLCwsLCwsLCwsLCwsLCwsLCwsLCwsNC4sLCwsLDcsLP/AABEIARMAtwMBIgACEQEDEQH/xAAcAAAABwEBAAAAAAAAAAAAAAAAAQIDBAUGBwj/xABBEAABAwICBgkCBQIFAgcAAAABAAIRAyEEMQUGEkFRYRMicYGRobHB8DLRB0JS4fEUYiMkM0NykrIVFlNzgsLi/8QAGQEBAQEBAQEAAAAAAAAAAAAAAAEDAgQF/8QAIhEBAQACAgIDAQADAAAAAAAAAAECEQMhEjEEQVEiBSNx/9oADAMBAAIRAxEAPwDorWp1rUbWpxrVQGtTgaja1LDUCQ1LDUoBKAQJARwlgI4RCNlHCXCEIEQhspcI4QNFqEJwhFCKaLURCdIREIGC1ILU+QkkII5am3NUktSHNQRHMTL2KY9qZc1BCexBSHMQUE5rU40INCWAqDaEsBABLAQEAlAIAI4QABHCMI4QFCOEaCAoQRoIEwhCUkVHgC6AEIiFGqVy4gNlo7ETqrhGR5nNcecd+FSCEghKY6eSMhdODRCSQnSEghUMPamnNUhwTbggjOagnXBEoJTQnAEQCW1UGAlAIgjJhA3iKuyO1V1WpUHWBd2EyCOY3KSHbTto5bkK9MuHDmsMsra9GOMh3DaRY7Mhp4E7+R3qYsXjqdVpP0vHCIJ75N03g9IuEOp1DDc6TuPMZjusrOT9TLi/G4RqqwGm2VG3IDpAiZvy4qyY+dx8lrLtjZotBMYrFMpiXua0czCosbrng6c7VdttwuSeQGaI0FV5GQkqJVqGZd+yXh6221r4IkAgGxg3Ejcb5JxwlY5XdbYzRg3REpeyiIXLoqhmnyo7U+DIWuF+mec+xEJBCcSSFozNOCbcE8Qm3BAy4IJRCCCQEsJE8bKo01rThsKwvqPkCLM6xvYcvNWY2pbIvAo+JfPVHesxqh+IFDSL6lOhTqtcwAy4NiDN5B5LXMw8dqyzy+o0wn3TNOmN6axmLDRxHJSatgsvrJpQUWEwZ3RHuscuo9GE8ql4oCo2WEHPLcfY8lzrWDFV6VZ1TqtMta3dtNIg7XEgx8Ko8FrfVFUkmKbnDbGU7J4cbQeStNZdO0a1K7g146zCQCNobwOCk3vt3dfpvVfXpmFLKeJY4uaIe4RIg5gb7GeNgtHrB+JQptLaJ2pvtHODkBvkiDO4LiekMZ0zukP1ZRyAsUKNUC5Ez8st51Hmy7rQaQ1tqudtucalQ7ySWt5BvzJDVSs7E6RwzajiQ6swuFrhp24jIDqqgfUGeyPJPaI0m7D1WVaYbttPVkbyCMu9L6SPSeC1ooOxTsKXt6UCQ2bkcucXjgtCGyvJVDSFVuINXaPTB3SB8mdvOOzP0XovUXW5mOw7agIDvpqN/S/7bxyKzk8Wt/r01XRonUkbaoKWFXHcQ3mM0l+JDATcgAkhoLjYTZouTyCk1mgjKVSV9DGo+QXAAGQ1xbIIIzym6ncvS9WdmDrph+kDIqdbJ2z1TyE5q1w2lqNQ7LajNr9MgO8DdZXDaD/pRU6OXNy6Jwgm4AcwWaZc6JBIEBV7tTXYhxftVabwZDrva074JhwHJbSsa6K5NuCwVPWw4OsKVSsMXTMtHRkOqMc3c4CJmMty1mi9N064kbVN36HgB3rBWkxys3I5uUiaQgluCC5VndKPLaNUiSQx5FzwK5rrfRnCkDJr2z2EFvltBdPewPa4bnAjxELBVyKrX0nfmDmHiDkTyv6L3fEkywzx+3k57rLGtP8Agzo+lSwUsaNpziXu3mMpPYt/VqABcY/DPWA4d5oVCBDtl3CbgEcl0rS2kQG2Mr5Od8NyvqYYeerPsWl9JbIMXXJtd9NOqAsBF7Z5T6nkrPW/WfYbstNzw8FgMc5zqlNtyJJJ52+eKzx/q7ejLXHNT2immADeTwUCv0jmxNhu3R2K0xlAsbzM+fyVV0642uMeB5LePLUfC0usJy9inqtKJbMFvorSlhGTYjefEEwozqW2S2DItIzj7XTbnRmoGOYC4kEWcABfmEMHg9kl0y0XFo8QhW0eQOI+fO5TdGOa1pBuCYPgFSIWLZs1Z7CntGaYraPxHSUTAJu38rmG8H2O5SsRTl4jKfK8Kv0u2cvyiPCFF7np33U7XOljKQe0w4RtsObT7jmtlRxQIsV5BwGLqUXh9N7mOG8GO48RyWvwOu+Oa4f4s2E2Hcs7jZemnljlO/b0qHSm8TGyRthpfLBJiS4ZcRuNrrHav60ufSa9+y6bGLEO4EK3ZpRtV+y6m4ADMbBe7eDsG7qcOO43GVl1izz6StK4k0aLhXHSMYwkM2dqXWDGlwABk5SAZC4pjdN4nEk4artPLnEmiXODQXC0kH6Q0NdIOR7VtPxJ0q6nh2bIc+k5wcCxxZsuERtmZaSBIG6VltWcGWN6Z52qtUTJ3A38TY+GS9fx+G8uevp5uXk8MdrHQujGYZoDYLo6zojuHBquMHTfUdst7ycgOKhNJNhckgAbyT8/larReEFJgFiTdx4ngOQuvrc3JjwYax9vDx43ky3VhQruY0CS6ONygkhhF5ugvi3du30J0raNYgFu7dPBYvTrg2uKoMNqEBwvZ4yM7pFu0K1dpkOOzUhrhk78p7eBVBpcl4c03B3ceYK74eW8eXlHOfH5zTM6wmanSUzD8iMpH3TWD1tryKbi95MNDTckmwAG8rUaq6iVsa4uqO2KTTG3F3cmjfzPFdW1f1QwuDANOmC8f7jru7ju7l18mcfJl5OuDLPjmnPMZqWKRpGsTWr1GlwpCzWmBmZl2yTxAss7rBgRQe0WkXB43mfKF0vWOqWY8PuQ3DloH9xfPsucabPTVPKZ5X/leTLUb43LK9s/pCt0lM9hCoKOFJIjIrX16LDTcABYOk5mwynwVTQpTT4EC3/JrtrwIPkpjXWU7U9IOBA55534KzZVLnCYDm2iPJN1mfp3mT6gjgeacwYNRxEkwPqPIW9/Nd/TiJj37Qyg5EKCzCFs7hPmpJxJyEW4zP2CscDhHuveeIHkZzXFuncm0JtCzSTGefuoWJp2cRBJ9ZutZjME4t6wAA5QqfE0opvdEAR3/CpK7uGoyrmXA4pQqFpHy2SDiNsG+7zuir3dPH2+BdsV/o3SRBjbIEjeY5Ewui4HEt2HvbWex2yD+oPgE3buvkQSd8LjwB3b4/hbnUTSNWu9mE6RrDBaGVWl1N0CwGTqbs7t8E1fpZZ9oeL262L6N4LWOe4OaHuvsBz4LSZNxErVl/Ds7kMJ+HWMOMbVIZTAzJcCLiDEXiOSn6a0HWw567ZbuePp7+B7V9X/AB+eOMsvt875eNt3PRvRRPTs2eORG6DPktrTF58u7isxqzhbl7rZAHwn5zV4KwEzl88BksvnZzLk1Pp38fGzDtMcd5y4SgoJrTmYH39EF49t2AYRiHtp02uc90AAAkeeQ58lu9C/h5Qpwarn1HfpmGA8IFyp2pmrQwbCXQar8yPyj9IPqtKkjq38CjTDWhrQGtAgACAByCcSQjVcufa5zUxGwLdQEkWMNLrTxJIHiub4PESS4iRJA7uHEk2XX9ZdFTUNSCQ9hbb9UGJ5H1C5PoXCk1qYcLB7rdgnxkLDkeni7NVmQHNiDv8ADLnwVM6o1pLOIBHiStJjsAWsY4/mAe486p2vKVl8W0io2RBZY9nHzUxu3Wc0bqUoLr/xb2UvAYeCDeBM96da1pbz39yaw2Iu4du/jmutuJF/q3ohjmbThJJJ8SVutD6LaxskCTdVWomy5kGOXv7LYGlZefK2168ZJFDpbRweA0ASbns+FY/W/CtphtMDcSe22fcF06jRlzncAGjsFyfPyWE/ErDQA8DkT4D52q4+0y9OW4yiMx2eyjUhY8vsrOkzbbHC5+3io1Clcr0beTQmAAgfytTohwOIw722qMeyXcYc2CeefisrjPqEZrZ/hvQnFs2uIcLZwbCO30RHoNjpAhB7QRBEg5g3CTTFktasWY0no80QdiNgkxbKbwqTBy55GQaL9/DyW8xFEPaWnIrLv0a6htQC6SIi5I7PZS7t2sONw+6AY4okrpdj6+qRn3olyNMEYSAUsLtCgjSQjQFUYCIK5Vpug2npMsFg5zXDtcBPrK6tK5nrxow/1jKt/wDUokdk7J9As+Sbjbhusj2i9FCvQcyJLQ0CbZbQjwKxWtuqtWi7bY0uaMoEkRuI4RvXUsPpDD0y6DFzPGZumNKaz4Vg60OJ3RM8l5puPZlq9OFV6bmx1SP35blb4XRYqMBY2oKlrbJM9hXSm4XDYm7KLA6zgYjIhWWlnNY0wxtrAwLJeTZjxajnmhtGV6btqnEj8uTh20zcLoOh6tR7ZqCOUEeqz1TTz6f1021OBgT3Snv/ADBiK3+lR2RxOSe+17nTYhsBVWmcC2tTcxwkEFRMKzFOEvc1vISrOhTcB13bXdCUch/8DdR2pB2btae/f5+Szpbs1DPH1XdNIYEVGkQOK5Brfo40qhgZFdYZfTLkw63FRUpS631Wj1XTvw10E2rUbWabNaA8GfrtMd4B7iubUCS6Rc7Jz4my7t+GOC6OhUMQHvLmx+l1wPNaS/1I48P9dybJBBEt3kApJRlEUFPpnRzqnWZ9VpCCtigppdiCUFk9UtesNjmkhwpVG/VTe5oOcSDPWC1Art/U3xCqHgUaS0pSAKo1gwHSNad7XNPdtAq3TdZsgqX06x9szpavh6UmqwnnsOd6BYPWGr0t8NhS3+8ti3fkuqHDh3D1UWtoZrj1y4jhkPJeHt9LHxYvUPR9aQ57sjBaBYd+9bbSGBBBUnC0g3IAAZAJ6sFMcVyz7c10/q8T1mA3N4zHOE7gKdZjAA1juw7J7xdbN4APNG3DtN4CarrbL0a+LdEMY0WknrekK1psqfmdPdCuegA3Jio1XTncRdlYL8QsCC6mR+Yx6rf1TZZHWVgfXog2AJcUnVS9sVoPQLq7Wlgy+o9sGV3LVbDinQAGVgOwAD1BWI0D0eHwrHVIYGyTNsyd287l0jCMAY0DKB53W3FN5bY8+WsPE8iQRL0vCCIoyklAkoIFBB5kxGCNKu5mW1I/hNU8TU6KS4kl2wDPAwtVrRh5ZQxAG8Nf6SqajQGxh5yNeoT2NcSuHa80HrHjMOegp1SWgEu2utswLxOUrSaH/FF8EVaQfBjbB2fK4WexFHosLUqkdeu4hvHZmBHzeomkdHdGaGHaOsWgv71R1nROvWErgdY0idzxA/6slpQ8ESCCM5m0cVwnG4MBoa3dnCGKNTD0Gl7yTBDQZs3gOCbTTtLaokwQRxBBCZx2LDWkncFyvVDTxwv9OKxIbiIB5EmGO9jyPJbvWkOOHds5ugDvMLycn8vocGstbTtXcS6rT6V3+4SWjg3IeOferKo5QMIBQptaB1WNA8AouI0wLwpNSNLj5ZWw5j6IeD5EWI7FR6L029jxSr7/AKH7ndvNTGY1zjnM8B7osbgG1WQ4XzB3g7iFPfp3uSaq5/qJCZqOKgaOqOjZd9TbHnwKnJtnZoy8qg1lwYdTc4SHREgSQJ3Djmr5wuo9cWISOLXM9P6Lq0qVE1Xvc6rMMJmLiB27JuV3HRJPQsDrkNAJ47Np74lcloYIf1VfaJOyWlpJJj80DgAY8FttF6ydGwCp1mi07/3Xtxx08GeW616EqibrXh7kktA3kfZUeL11NSTShjB+YwXH2C6cNwkOcBmQFyt2t9RztljnF17kmABvISG6QqVD1nuceJPNNq6XW0nSaYLxPK6CwOHaAJdMfsgpsU1Kj0uDqsiSwyPH9lnns/yLH72V6rfEg+62WrlHr1mG+01ZZmFcMHiWH/axbrdtOmVFaPSGENV+FoDJuyT2AT7KPjofpLk1vz5zV9q20VXGtwYADwsqClT29IEXgz891CLXB4IXe8ZH0iPNZ3HYc43FinPUZ9Z4N4LZ6adsMDWWcSB5b1VYCgMPhn1T9T7Dn7wgyumAKuKkCKdMho4S2zWhdM0RixisM0zJYQH/APJh9wAe9c8weF2jtvEMYHO71bahVjRBqOktxFXYA5N6ocO8nuWfJj5Rvx5+NbXH6wUaT20nTtvs0ATJ5BM1DTqdbo32vZpPeo2sGh2VS2oRD2fS8WIO4gjmpejdMN2Nmo5oqgEEWEibEdo91530JLMd4zZLCWxs0XdbKwHnKbxWnBSbtVWFjTNzG7irOppSmGjaqNEWmRwsqPStRmJbsNBNIiHncbz1e1PRMM8veKXg6zamzUYZa4WPEG/gp6iYOmGBrQIDQABwACmvMIzy6NV3QFW4vEtpsL3kNa0EuJ4BSar5vuHyVzDWnTpxdb+npEmi1w6Qj87gbNHETZa8XHeTKYxhyckwx3VtoWsXirWdP+IZjlJIHcCAoeldNBkNNzuGakYyt0FLZ4CTF7nP7LMYbBF+1VqfUchwE+q9fJZvp4cZv2tMbiyKW0Tfh28vBRNJY3YpNaM3b+SGsBIosEACVD0hSLn0xnbsXDtYaCsx1Q5kwO791qsDQAaCd4HbxVA2jsUG2iT5ytRRpQ5jeIFvtw3qJU1mf9seZ/hEnANqpFoaJO65sAe4FBER9DWxP/JsjwVVSw8tx7eNZjo7WR7Kw0O+alF36muB8DkiwQmtjGx+WmfN4lUHqJUijVE/S7/6prVqhtYuq/8ASAB3n7BSNT6cGs3dHDeZCnav4TYc/KSZPsgdqYcVqpJkNbPjyKq9ZqlwIgfS1vE5LQsbYhthx5/dZvSQ2qwkwJ3H5ZCKnTjTTw8DN9gPIeau8PhOjqYWjaKLJP8A8WR/3GVGw2COIxbQf9OjD+0tMtF90q5oXr1XW6rAP+o//nyUVI0PjxXD6ZPWpx3g5H1CYx2jmkzUp7Ub4ny3FZQ4t+G0jSeLteSx44td7ggFdNoVmPAIgysOTDV2+h8b5Fk0zFF1JohtF3c2FKpU6jzJEAZDgr8UmjcE3WxTWC8LOx6cvkWxEbR2RJUOvidqbw0XJNgqzWHWmjRaduoB/aLuPJrePkuW6wa01sYeipg06RsGA3d/7juHLLtWmHFcuo8XJzSd1oNctcjXJw2EMtdapUG8XkNO4cXeCRq1okUmCoRl9IiNomxeeUZJrVLV78zhLd5/VxA/t9bq11lxuw0UmR0jrADcOa+hqcOPjPd9vnXK8uW76Vr3/wBRVI/JT83RMdgUjA72kWy4KdoXRnRUwImLkmZJNyfNM0aX+I7tKwa7VGnaJIaN21bNS6eA+gxkD4qXjsDtHIk2VpRwwLRnkfEKU30rsfQilSHNviSrzBAGoTM7PMqPpShLaTRfrM9RmiwdeMZVZuLdod0BBcYdsOIveT6BEoz8T/jBpyLCRu/M2PIlBQQ9X39dgIu158CE/gm/52sP1Uj4tf8AuVFqO6OsxwmC4T3lWNOnGMEDNrgqiXoXDbLqjoja9v3lWFKjsAgZuzN+KJjQ0k9s/ZOkRJ3ogVBDY7/nNZjFYeXzc5RHErSPvbkoApy8ffhxRUnR+H2KR4kmeY3BRNCDaNc/3AeDf3VtiXlrDG4Kk1UeSysTvrH/ALWoKvHaNNWs230EOJRYfSL6TnBpI6xtmM1rIuIGfJZjTeELKkwYdcW3r3fDmOeVwy+3n58ssZMsVDjfxJqU3vpupNlhIs+J4H6eELPaV14xFYEN/wAOd4O0e4xbwStcNAOqO6akJd/uNAuY/MBv59gUHQ+qb3EOrksbns/mPbw9Vll8GzkuOMaz5e8N2q7A6OqYhxIy/PUdkPuVu9WdU2/U6dneci/7D5zV3ofQQ2Wkt2aYjZYN/N3L1Vxj8U2n1Q2XmwAufBa53Hhnjj3l+/n/ABlPLku8vX4r9J4ltBndDQLdwWf0Zo976pqVJLszN4nJvurLHUyHB1S9R1qbIsCfU+it9H6P6JovJOZ4k5rx3tvOjTqUC27Pcq7R9KSSZkk8vFXdanIPzPgmsFhoniEqRE/p5zbaeMDmn8NTAaeAOUfN6m02nO07p+yWymBeDzRUQUNp7OAvHZbu3KloD/PmP/TqerVoWWJLTxlVuGwwGIL73a77x5IbVGMx5YcPVNg3bpv5Fu0POAe9BMvp9IcTQdntMqt7D1XQO1o8US50ra6x6GlpdT3bsovmOSTQpbT2v4N8961AVPi8OGPsLHL3VsBU73PcPZOuE3Mppp+fsnGVJBndxnyQCePkmWUwHgRzTjQLAcEtxuP5RCcYJblkCVndTcYHHE0wbsrEkcnMaVpcU2WmD2rB6lgt0jjGznslQbrtPPmo2l8MKjDxAkdql7Od+PwpTaO/P55rTjy8MplEym5pgnDKRzjsB94upOiaBdWYSNpoMukWiDn2WKtMXoQmodkgNzjtN/QKzw2jgwQLDfz7Svrc3zcPDWPuvBx/Hy8u/URa+Lc52zTbJ47h2lJOD6O/1VHfU/f2DgFb06AFgI5oPIid49l8d71Ho3RkVDVqXdcNG4Tv7VMrgE5fspLyY7bfuoWIfAvee3IqlMjacRGXBS6bCPsLIsLTsbQL7wn4ytPpAQMMb1so4obO7y+ylvFuG+8psCBPkoIb2EZA+FsvTNRqQvJt89VKxDY4ef2SHMtvn3+6oyOkaopaQpO/LUp1GnhucPRBOa56PJYyoz6mOt2OBBQUdR1IFR9Itlk8E41yOqJaRyKIpmutxTzm9u7shRmFPsHE/OCijaPlk7SdAA8/maijP2Q2u7koiU9m1Mn5wssBh8T/AE2lAXDqVm7PC+6/ct4x/wBrWWP100btQ8fU0zPfKo2IdCWx25VGg8SalFpOYzUvISLH7/PJBN6YA38rpLcSDu+0qHSPViSeO9KDyQbC3JUSnvB3RwE2umA7a5boSH3uRlMXTlFpGVvNENuNozPlEphw2nZSBmn5Ply+BN4YGbzHsukSQBw5AoywAi3L5CORHwb0HOGQ73DzUUlz5O/wyvu4IjYCPgRtdbdf5mieJGUc0EbEX5zbemY3RCfqCYAJi3zhzSSLmclRFxFC0RPogrCpAtuhBQWbXJ0OUZrk4HIqpqfURlBSpPekY50Od4ppj8hZcCQCc/YIi+LDv8UkPmco3eKLpZ7VQ8yplvKTpSjtC4zCQx2Rnt+dykOdIjM8oSCm0U3o3bMZ+qsar4PgP3TIo9ae7+VIrZXIngVUNiDu38Usvte4SDxj7c7+CPaynLuQPMeTvHZCcFS3kkUyfhSXOiwsN37oEF+7kncKw+OVz6JkiXAZ2UkN+BUOOJGYCQXSc+IHC6adV3W900XfeyB+OHikufAIMlEx5tbt7OaOo4cd6QM1BOfyLpQOY+eaS5sic4vySWmINyfn7Kh2sJi/LgglVhMWmIzQUEljk6HKFTen2uRUDSjodPIJph8u9K0sesOYUZj5+65okvM8RMIqjtkAkHt3pDasC3YhIgfz4IFtdJ4TuKep2ifJRDvyJ3fwlCpCCa8/OKW4jl4cU1TqggSZHzNHUHH2t8910gOZfdxt7owQM+5G4n52Jt2+DPFQGXT/ACiftE7o/dNPJ7u0hE13OexUSqTcspG+LIEmDlYTlfvlNbVrGDz9AEHukXjwIugOo8XEibn3TVNpMAZBINQGJgXjKE9vGUbkB7RmwFt/dvRGOPfmk1HHff8AdJkEX5/AqHGOtA63D54JsVd4kXiBz9UhvLzStu/d99yB8AygmDVmP4QUDzE+xBBFQdLZt7/RQmZxuhBBc0OUzu5D1T9IW+ckEECWNBj5vKAbc9qCCAsP9Xd7lTqV57PuggrEA5N7fZNNG7cjQQIqCHQLCD6o3/PBBBULBlt/l1GrOPl90EEBUBMfN5UkiGtIsZ+eiCCBgfUUK1tmN8SiQVCQ3M8/dLYJF+SCCBdRo+dqCCCg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16080" y="1390918"/>
            <a:ext cx="4038600" cy="473524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nisko samopoštovanje - sami sebe opisuju negativnim terminima kao npr. ja sam glup, loš, nitko me ne voli i sl.</a:t>
            </a:r>
          </a:p>
          <a:p>
            <a:endParaRPr lang="hr-HR" dirty="0"/>
          </a:p>
        </p:txBody>
      </p:sp>
      <p:pic>
        <p:nvPicPr>
          <p:cNvPr id="10" name="Content Placeholder 9" descr="http://www.drsarahedwards.com/wp-content/uploads/2013/10/Depressed-adolescent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9269" y="3552181"/>
            <a:ext cx="2830196" cy="299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19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latin typeface="+mn-lt"/>
              </a:rPr>
              <a:t>Ostale kl. slike depresije u djece i mladih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5207" y="1365160"/>
            <a:ext cx="4038600" cy="54928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/>
              <a:t>Atipična slika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pretjerano spavanje</a:t>
            </a:r>
          </a:p>
          <a:p>
            <a:r>
              <a:rPr lang="hr-HR" sz="2400" dirty="0"/>
              <a:t>povećanje apetita</a:t>
            </a:r>
          </a:p>
          <a:p>
            <a:r>
              <a:rPr lang="hr-HR" sz="2400" dirty="0"/>
              <a:t>osjetljivost na odbijanje</a:t>
            </a:r>
          </a:p>
          <a:p>
            <a:r>
              <a:rPr lang="hr-HR" sz="2400" dirty="0"/>
              <a:t>letargija</a:t>
            </a:r>
          </a:p>
          <a:p>
            <a:endParaRPr lang="hr-HR" sz="3200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365160"/>
            <a:ext cx="4038600" cy="472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/>
              <a:t>Razdražljiva slika</a:t>
            </a:r>
          </a:p>
          <a:p>
            <a:pPr>
              <a:buNone/>
            </a:pPr>
            <a:endParaRPr lang="hr-HR" sz="2400" b="1" dirty="0"/>
          </a:p>
          <a:p>
            <a:r>
              <a:rPr lang="hr-HR" sz="2400" b="1" dirty="0"/>
              <a:t>razdražljivost</a:t>
            </a:r>
            <a:r>
              <a:rPr lang="hr-HR" sz="2400" dirty="0"/>
              <a:t>, nemir</a:t>
            </a:r>
          </a:p>
          <a:p>
            <a:r>
              <a:rPr lang="hr-HR" sz="2400" dirty="0" smtClean="0"/>
              <a:t>Izljevi </a:t>
            </a:r>
            <a:r>
              <a:rPr lang="hr-HR" sz="2400" dirty="0"/>
              <a:t>bijesa - nesposobnost da se suoče i sa najmanjom </a:t>
            </a:r>
            <a:r>
              <a:rPr lang="hr-HR" sz="2400" dirty="0" smtClean="0"/>
              <a:t>nelagodom</a:t>
            </a:r>
          </a:p>
          <a:p>
            <a:r>
              <a:rPr lang="hr-HR" sz="2400" dirty="0" smtClean="0"/>
              <a:t>problemi ponašanja (suprostavljanje, agresija, kršenje pravila, otpor autoritetima)</a:t>
            </a:r>
          </a:p>
          <a:p>
            <a:endParaRPr lang="hr-HR" sz="2400" dirty="0"/>
          </a:p>
          <a:p>
            <a:pPr>
              <a:buNone/>
            </a:pPr>
            <a:endParaRPr lang="hr-HR" sz="3400" b="1" dirty="0"/>
          </a:p>
          <a:p>
            <a:pPr>
              <a:buNone/>
            </a:pPr>
            <a:endParaRPr lang="hr-HR" sz="3400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8A4F-A9B1-455B-9EF7-7FC0A67A6ACA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7" name="Picture 6" descr="http://i.ehow.co.uk/images/a07/23/hf/deal-irritability-800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7387" y="4389599"/>
            <a:ext cx="1457325" cy="21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cdn2-b.examiner.com/sites/default/files/styles/image_content_width/hash/74/0d/740da1a25adedd2d5ed40ab222e009a7.png?itok=ek_vrg_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8553" y="235762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ongueingeekdotcom.files.wordpress.com/2013/07/body-clock.jpg?w=63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319" y="4738712"/>
            <a:ext cx="3384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10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latin typeface="+mn-lt"/>
              </a:rPr>
              <a:t>Posljedice depresije kod djece i adolescenata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37" y="836712"/>
            <a:ext cx="10400763" cy="6021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b="1" dirty="0" smtClean="0"/>
              <a:t>puno veće od samo melankoličnog raspoloženja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DEPRESIVNI EKVIVALENTI = MASKIRANA DEPRESIJA</a:t>
            </a:r>
            <a:r>
              <a:rPr lang="hr-HR" dirty="0" smtClean="0"/>
              <a:t> </a:t>
            </a:r>
          </a:p>
          <a:p>
            <a:pPr>
              <a:buNone/>
            </a:pPr>
            <a:endParaRPr lang="hr-HR" dirty="0" smtClean="0"/>
          </a:p>
          <a:p>
            <a:pPr lvl="0"/>
            <a:r>
              <a:rPr lang="hr-HR" b="1" dirty="0" smtClean="0"/>
              <a:t>Problemi u školi</a:t>
            </a:r>
            <a:r>
              <a:rPr lang="hr-HR" dirty="0" smtClean="0"/>
              <a:t> – umor ili nedostatak energije, teškoće koncentracije; u školi to dovodi do izostanaka, lošijeg školskog uspjeha, napetosti i razočaranja kod ranije dobrih učenika</a:t>
            </a:r>
          </a:p>
          <a:p>
            <a:pPr lvl="0"/>
            <a:r>
              <a:rPr lang="hr-HR" b="1" dirty="0" smtClean="0"/>
              <a:t>Štetna uporaba alkohola i droga</a:t>
            </a:r>
            <a:r>
              <a:rPr lang="hr-HR" dirty="0" smtClean="0"/>
              <a:t> – pokušaj „samo-liječenja“ njihove depresije. Na žalost, korištenje alkohola i droga samo pogoršava stanje.</a:t>
            </a:r>
          </a:p>
          <a:p>
            <a:pPr lvl="0"/>
            <a:r>
              <a:rPr lang="hr-HR" b="1" dirty="0" smtClean="0"/>
              <a:t>Sniženo samopoštovanje</a:t>
            </a:r>
            <a:r>
              <a:rPr lang="hr-HR" dirty="0" smtClean="0"/>
              <a:t> – u depresiji se javljaju ili intenziviraju misli o ružnoći, sramu, neupsjehu, bezvrijednosti</a:t>
            </a:r>
          </a:p>
          <a:p>
            <a:pPr lvl="0"/>
            <a:r>
              <a:rPr lang="hr-HR" b="1" dirty="0" smtClean="0"/>
              <a:t>Ovisnost o internetu</a:t>
            </a:r>
            <a:r>
              <a:rPr lang="hr-HR" dirty="0" smtClean="0"/>
              <a:t> – mladi koriste internet kako bi izbjegli suočavanje s vlastitim problemima. Pretjerano korištenje interneta pojačava njihovu izolaciju i čini ih još depresivnijim.</a:t>
            </a:r>
          </a:p>
          <a:p>
            <a:r>
              <a:rPr lang="hr-HR" b="1" dirty="0" smtClean="0"/>
              <a:t>Rizična ponašanja</a:t>
            </a:r>
            <a:r>
              <a:rPr lang="hr-HR" dirty="0" smtClean="0"/>
              <a:t> – depresivni mladi mogu iskazivati opasna ili visoko-rizično ponašanje kao što su nepažljiva vožnja, nekontrolirano pijenje ili seksualno ponašanje, bježanje od kuće</a:t>
            </a:r>
          </a:p>
          <a:p>
            <a:pPr lvl="0"/>
            <a:r>
              <a:rPr lang="hr-HR" b="1" dirty="0" smtClean="0"/>
              <a:t>Nasilje</a:t>
            </a:r>
            <a:r>
              <a:rPr lang="hr-HR" dirty="0" smtClean="0"/>
              <a:t> – neke depresivne mlade osobe (najčešće dječaci koji su žrtve zlostavljanja) postaju nasilni. Mržnja prema samome sebi i želja za umiranjem mogu dovesti do nasilnog ponašanja prema drugima i ponekad pokušaja ubojstva.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8A4F-A9B1-455B-9EF7-7FC0A67A6ACA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253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1793</Words>
  <Application>Microsoft Office PowerPoint</Application>
  <PresentationFormat>Custom</PresentationFormat>
  <Paragraphs>373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BKT dječje i adolescentne depresije</vt:lpstr>
      <vt:lpstr>Depresija u djece i adolescenata</vt:lpstr>
      <vt:lpstr>PowerPoint Presentation</vt:lpstr>
      <vt:lpstr>Dg. kriteriji za depresiju</vt:lpstr>
      <vt:lpstr>Klinička obilježja depresije u djece prema dobi</vt:lpstr>
      <vt:lpstr>PowerPoint Presentation</vt:lpstr>
      <vt:lpstr>Klasična kl. slika depresije</vt:lpstr>
      <vt:lpstr>Ostale kl. slike depresije u djece i mladih</vt:lpstr>
      <vt:lpstr>Posljedice depresije kod djece i adolescenata</vt:lpstr>
      <vt:lpstr>Bipolarni poremećaj u adolescenciji</vt:lpstr>
      <vt:lpstr>Suicidalnost u adolescenata</vt:lpstr>
      <vt:lpstr>Znakovi upozorenja za suicidalno ponašanje u adolescenata DATI PAŽNJU, SHVATITI OZBILJNO, SPASITI ŽIVOT</vt:lpstr>
      <vt:lpstr>Liječenje depresije u djece i adolescenata</vt:lpstr>
      <vt:lpstr>Depresija – KB teorije</vt:lpstr>
      <vt:lpstr>PowerPoint Presentation</vt:lpstr>
      <vt:lpstr>Strategije BKT depresije djece i adolescenata</vt:lpstr>
      <vt:lpstr>Plan tretmana depresije djece i adolescenata</vt:lpstr>
      <vt:lpstr>BKT dječje i adolescentne depresije</vt:lpstr>
      <vt:lpstr>BKT dječje i adolescentne depresije</vt:lpstr>
      <vt:lpstr>BKT dječje i adolescentne depresije</vt:lpstr>
      <vt:lpstr>PowerPoint Presentation</vt:lpstr>
      <vt:lpstr>BKT dječje i adolescentne depresije</vt:lpstr>
      <vt:lpstr>BKT dječje i adolescentne depresije</vt:lpstr>
      <vt:lpstr>BKT dječje i adolescentne depresije</vt:lpstr>
      <vt:lpstr>Roditelji – koterapeuti i/ili kopacijenti</vt:lpstr>
      <vt:lpstr>Poteškoće u tretmanu </vt:lpstr>
      <vt:lpstr>Prevencija relapsa i recidiva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dječje i adolescentne depresije</dc:title>
  <dc:creator>Korisnik</dc:creator>
  <cp:lastModifiedBy>HUBIKOT</cp:lastModifiedBy>
  <cp:revision>229</cp:revision>
  <dcterms:created xsi:type="dcterms:W3CDTF">2015-09-30T19:30:02Z</dcterms:created>
  <dcterms:modified xsi:type="dcterms:W3CDTF">2016-10-26T12:51:27Z</dcterms:modified>
</cp:coreProperties>
</file>