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0" r:id="rId1"/>
  </p:sldMasterIdLst>
  <p:sldIdLst>
    <p:sldId id="256" r:id="rId2"/>
    <p:sldId id="257" r:id="rId3"/>
    <p:sldId id="270" r:id="rId4"/>
    <p:sldId id="271" r:id="rId5"/>
    <p:sldId id="269" r:id="rId6"/>
    <p:sldId id="258" r:id="rId7"/>
    <p:sldId id="259" r:id="rId8"/>
    <p:sldId id="263" r:id="rId9"/>
    <p:sldId id="260" r:id="rId10"/>
    <p:sldId id="261" r:id="rId11"/>
    <p:sldId id="262" r:id="rId12"/>
    <p:sldId id="264" r:id="rId13"/>
    <p:sldId id="265" r:id="rId14"/>
    <p:sldId id="266" r:id="rId15"/>
    <p:sldId id="267" r:id="rId16"/>
    <p:sldId id="268" r:id="rId17"/>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1992BA4-9D82-4C41-B982-CBCE7288CBE2}" type="datetimeFigureOut">
              <a:rPr lang="hr-HR" smtClean="0"/>
              <a:t>28.11.2016.</a:t>
            </a:fld>
            <a:endParaRPr lang="hr-HR"/>
          </a:p>
        </p:txBody>
      </p:sp>
      <p:sp>
        <p:nvSpPr>
          <p:cNvPr id="19" name="Footer Placeholder 18"/>
          <p:cNvSpPr>
            <a:spLocks noGrp="1"/>
          </p:cNvSpPr>
          <p:nvPr>
            <p:ph type="ftr" sz="quarter" idx="11"/>
          </p:nvPr>
        </p:nvSpPr>
        <p:spPr/>
        <p:txBody>
          <a:bodyPr/>
          <a:lstStyle/>
          <a:p>
            <a:endParaRPr lang="hr-HR"/>
          </a:p>
        </p:txBody>
      </p:sp>
      <p:sp>
        <p:nvSpPr>
          <p:cNvPr id="27" name="Slide Number Placeholder 26"/>
          <p:cNvSpPr>
            <a:spLocks noGrp="1"/>
          </p:cNvSpPr>
          <p:nvPr>
            <p:ph type="sldNum" sz="quarter" idx="12"/>
          </p:nvPr>
        </p:nvSpPr>
        <p:spPr/>
        <p:txBody>
          <a:bodyPr/>
          <a:lstStyle/>
          <a:p>
            <a:fld id="{E2D3A5E7-602C-46CE-B229-FAA97B92CDDA}" type="slidenum">
              <a:rPr lang="hr-HR" smtClean="0"/>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992BA4-9D82-4C41-B982-CBCE7288CBE2}" type="datetimeFigureOut">
              <a:rPr lang="hr-HR" smtClean="0"/>
              <a:t>28.11.2016.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2D3A5E7-602C-46CE-B229-FAA97B92CDDA}"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992BA4-9D82-4C41-B982-CBCE7288CBE2}" type="datetimeFigureOut">
              <a:rPr lang="hr-HR" smtClean="0"/>
              <a:t>28.11.2016.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2D3A5E7-602C-46CE-B229-FAA97B92CDDA}"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992BA4-9D82-4C41-B982-CBCE7288CBE2}" type="datetimeFigureOut">
              <a:rPr lang="hr-HR" smtClean="0"/>
              <a:t>28.11.2016.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2D3A5E7-602C-46CE-B229-FAA97B92CDDA}" type="slidenum">
              <a:rPr lang="hr-HR" smtClean="0"/>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1992BA4-9D82-4C41-B982-CBCE7288CBE2}" type="datetimeFigureOut">
              <a:rPr lang="hr-HR" smtClean="0"/>
              <a:t>28.11.2016.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2D3A5E7-602C-46CE-B229-FAA97B92CDDA}" type="slidenum">
              <a:rPr lang="hr-HR" smtClean="0"/>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992BA4-9D82-4C41-B982-CBCE7288CBE2}" type="datetimeFigureOut">
              <a:rPr lang="hr-HR" smtClean="0"/>
              <a:t>28.11.2016.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E2D3A5E7-602C-46CE-B229-FAA97B92CDDA}" type="slidenum">
              <a:rPr lang="hr-HR" smtClean="0"/>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1992BA4-9D82-4C41-B982-CBCE7288CBE2}" type="datetimeFigureOut">
              <a:rPr lang="hr-HR" smtClean="0"/>
              <a:t>28.11.2016.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E2D3A5E7-602C-46CE-B229-FAA97B92CDDA}" type="slidenum">
              <a:rPr lang="hr-HR" smtClean="0"/>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1992BA4-9D82-4C41-B982-CBCE7288CBE2}" type="datetimeFigureOut">
              <a:rPr lang="hr-HR" smtClean="0"/>
              <a:t>28.11.2016.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E2D3A5E7-602C-46CE-B229-FAA97B92CDDA}"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92BA4-9D82-4C41-B982-CBCE7288CBE2}" type="datetimeFigureOut">
              <a:rPr lang="hr-HR" smtClean="0"/>
              <a:t>28.11.2016.</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E2D3A5E7-602C-46CE-B229-FAA97B92CDDA}"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992BA4-9D82-4C41-B982-CBCE7288CBE2}" type="datetimeFigureOut">
              <a:rPr lang="hr-HR" smtClean="0"/>
              <a:t>28.11.2016.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E2D3A5E7-602C-46CE-B229-FAA97B92CDDA}" type="slidenum">
              <a:rPr lang="hr-HR" smtClean="0"/>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1992BA4-9D82-4C41-B982-CBCE7288CBE2}" type="datetimeFigureOut">
              <a:rPr lang="hr-HR" smtClean="0"/>
              <a:t>28.11.2016.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a:xfrm>
            <a:off x="8077200" y="6356350"/>
            <a:ext cx="609600" cy="365125"/>
          </a:xfrm>
        </p:spPr>
        <p:txBody>
          <a:bodyPr/>
          <a:lstStyle/>
          <a:p>
            <a:fld id="{E2D3A5E7-602C-46CE-B229-FAA97B92CDDA}" type="slidenum">
              <a:rPr lang="hr-HR" smtClean="0"/>
              <a:t>‹#›</a:t>
            </a:fld>
            <a:endParaRPr lang="hr-H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1992BA4-9D82-4C41-B982-CBCE7288CBE2}" type="datetimeFigureOut">
              <a:rPr lang="hr-HR" smtClean="0"/>
              <a:t>28.11.2016.</a:t>
            </a:fld>
            <a:endParaRPr lang="hr-H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r-H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2D3A5E7-602C-46CE-B229-FAA97B92CDDA}" type="slidenum">
              <a:rPr lang="hr-HR" smtClean="0"/>
              <a:t>‹#›</a:t>
            </a:fld>
            <a:endParaRPr lang="hr-H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201" r:id="rId1"/>
    <p:sldLayoutId id="2147484202" r:id="rId2"/>
    <p:sldLayoutId id="2147484203" r:id="rId3"/>
    <p:sldLayoutId id="2147484204" r:id="rId4"/>
    <p:sldLayoutId id="2147484205" r:id="rId5"/>
    <p:sldLayoutId id="2147484206" r:id="rId6"/>
    <p:sldLayoutId id="2147484207" r:id="rId7"/>
    <p:sldLayoutId id="2147484208" r:id="rId8"/>
    <p:sldLayoutId id="2147484209" r:id="rId9"/>
    <p:sldLayoutId id="2147484210" r:id="rId10"/>
    <p:sldLayoutId id="214748421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819399"/>
          </a:xfrm>
        </p:spPr>
        <p:txBody>
          <a:bodyPr/>
          <a:lstStyle/>
          <a:p>
            <a:pPr algn="ctr"/>
            <a:r>
              <a:rPr lang="hr-HR" dirty="0" smtClean="0"/>
              <a:t>Bihevioralna aktivacija</a:t>
            </a:r>
            <a:endParaRPr lang="hr-HR" dirty="0"/>
          </a:p>
        </p:txBody>
      </p:sp>
      <p:sp>
        <p:nvSpPr>
          <p:cNvPr id="3" name="Subtitle 2"/>
          <p:cNvSpPr>
            <a:spLocks noGrp="1"/>
          </p:cNvSpPr>
          <p:nvPr>
            <p:ph type="subTitle" idx="1"/>
          </p:nvPr>
        </p:nvSpPr>
        <p:spPr>
          <a:xfrm>
            <a:off x="971600" y="4077072"/>
            <a:ext cx="7854696" cy="1944216"/>
          </a:xfrm>
        </p:spPr>
        <p:txBody>
          <a:bodyPr>
            <a:normAutofit fontScale="92500" lnSpcReduction="10000"/>
          </a:bodyPr>
          <a:lstStyle/>
          <a:p>
            <a:pPr algn="r"/>
            <a:endParaRPr lang="hr-HR" sz="2000" dirty="0" smtClean="0"/>
          </a:p>
          <a:p>
            <a:pPr algn="r"/>
            <a:endParaRPr lang="hr-HR" sz="2000" dirty="0"/>
          </a:p>
          <a:p>
            <a:pPr algn="r"/>
            <a:endParaRPr lang="hr-HR" sz="2900" dirty="0" smtClean="0"/>
          </a:p>
          <a:p>
            <a:pPr algn="r"/>
            <a:r>
              <a:rPr lang="hr-HR" sz="2200" dirty="0" smtClean="0"/>
              <a:t>Tanja Đoić, mag.psych.</a:t>
            </a:r>
          </a:p>
          <a:p>
            <a:pPr algn="r"/>
            <a:r>
              <a:rPr lang="hr-HR" sz="2200" dirty="0" smtClean="0"/>
              <a:t>BKT II, Rijeka, 3. prosinca 2016</a:t>
            </a:r>
            <a:endParaRPr lang="hr-HR" sz="2200" dirty="0"/>
          </a:p>
        </p:txBody>
      </p:sp>
    </p:spTree>
    <p:extLst>
      <p:ext uri="{BB962C8B-B14F-4D97-AF65-F5344CB8AC3E}">
        <p14:creationId xmlns:p14="http://schemas.microsoft.com/office/powerpoint/2010/main" val="15174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z="4500" dirty="0">
                <a:solidFill>
                  <a:srgbClr val="04617B"/>
                </a:solidFill>
              </a:rPr>
              <a:t>Provedba bihevioralne aktivacije</a:t>
            </a:r>
            <a:endParaRPr lang="hr-HR" dirty="0"/>
          </a:p>
        </p:txBody>
      </p:sp>
      <p:sp>
        <p:nvSpPr>
          <p:cNvPr id="3" name="Content Placeholder 2"/>
          <p:cNvSpPr>
            <a:spLocks noGrp="1"/>
          </p:cNvSpPr>
          <p:nvPr>
            <p:ph idx="1"/>
          </p:nvPr>
        </p:nvSpPr>
        <p:spPr/>
        <p:txBody>
          <a:bodyPr/>
          <a:lstStyle/>
          <a:p>
            <a:r>
              <a:rPr lang="hr-HR" b="1" dirty="0" smtClean="0"/>
              <a:t>3. PLANIRANJE POTKREPLJUJUĆIH AKTIVNOSTI </a:t>
            </a:r>
          </a:p>
          <a:p>
            <a:r>
              <a:rPr lang="hr-HR" dirty="0" smtClean="0"/>
              <a:t>Pacijentu se daje zadatak da napravi </a:t>
            </a:r>
            <a:r>
              <a:rPr lang="hr-HR" b="1" dirty="0" smtClean="0"/>
              <a:t>raspored aktivnosti</a:t>
            </a:r>
            <a:r>
              <a:rPr lang="hr-HR" dirty="0" smtClean="0"/>
              <a:t> s </a:t>
            </a:r>
            <a:r>
              <a:rPr lang="hr-HR" dirty="0" smtClean="0"/>
              <a:t>popisa </a:t>
            </a:r>
            <a:r>
              <a:rPr lang="hr-HR" dirty="0" smtClean="0"/>
              <a:t>aktivnosti za svaki dan </a:t>
            </a:r>
          </a:p>
          <a:p>
            <a:r>
              <a:rPr lang="hr-HR" dirty="0" smtClean="0"/>
              <a:t>Može se tražiti da pacijent predvidi unaprijed koliko će užitka ili iskustva ovladavanja imati od aktivnosti (na skali od 0 do 10)</a:t>
            </a:r>
          </a:p>
          <a:p>
            <a:r>
              <a:rPr lang="hr-HR" dirty="0" smtClean="0"/>
              <a:t>Može se koristiti pacijentov planirani tjedni raspored planiranja (Leahy, 2014; str. 95)</a:t>
            </a:r>
            <a:endParaRPr lang="hr-HR" dirty="0"/>
          </a:p>
        </p:txBody>
      </p:sp>
    </p:spTree>
    <p:extLst>
      <p:ext uri="{BB962C8B-B14F-4D97-AF65-F5344CB8AC3E}">
        <p14:creationId xmlns:p14="http://schemas.microsoft.com/office/powerpoint/2010/main" val="13813304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6057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z="4500" dirty="0">
                <a:solidFill>
                  <a:srgbClr val="04617B"/>
                </a:solidFill>
              </a:rPr>
              <a:t>Provedba bihevioralne aktivacije</a:t>
            </a:r>
            <a:endParaRPr lang="hr-HR" dirty="0"/>
          </a:p>
        </p:txBody>
      </p:sp>
      <p:sp>
        <p:nvSpPr>
          <p:cNvPr id="3" name="Content Placeholder 2"/>
          <p:cNvSpPr>
            <a:spLocks noGrp="1"/>
          </p:cNvSpPr>
          <p:nvPr>
            <p:ph idx="1"/>
          </p:nvPr>
        </p:nvSpPr>
        <p:spPr/>
        <p:txBody>
          <a:bodyPr/>
          <a:lstStyle/>
          <a:p>
            <a:r>
              <a:rPr lang="hr-HR" b="1" dirty="0" smtClean="0"/>
              <a:t>4. PROVOĐENJE PLANIRANIH AKTIVNOSTI </a:t>
            </a:r>
          </a:p>
          <a:p>
            <a:r>
              <a:rPr lang="hr-HR" dirty="0" smtClean="0"/>
              <a:t>Pacijent se uključuje u planirane aktivnosti prema rasporedu i bilježi stvarne procjene ovladavanja i užitka </a:t>
            </a:r>
          </a:p>
          <a:p>
            <a:r>
              <a:rPr lang="hr-HR" dirty="0" smtClean="0"/>
              <a:t>Za to se ponovno može koristiti obrazac Pacijentov tjedni raspored aktivnosti </a:t>
            </a:r>
            <a:r>
              <a:rPr lang="hr-HR" dirty="0"/>
              <a:t>(Leahy, 2014; str. 94)</a:t>
            </a:r>
          </a:p>
          <a:p>
            <a:endParaRPr lang="hr-HR" dirty="0"/>
          </a:p>
        </p:txBody>
      </p:sp>
    </p:spTree>
    <p:extLst>
      <p:ext uri="{BB962C8B-B14F-4D97-AF65-F5344CB8AC3E}">
        <p14:creationId xmlns:p14="http://schemas.microsoft.com/office/powerpoint/2010/main" val="3816605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lstStyle/>
          <a:p>
            <a:r>
              <a:rPr lang="hr-HR" dirty="0" smtClean="0"/>
              <a:t>Od pacijenta se može tražiti da bilježi razliku u procjenama užitka i ovladavanja između aktivnosti s uloženom niskom razinom energije (gledanje TV-a, pretraživanje interneta) i aktivnosti s uloženom višom razinom energije.</a:t>
            </a:r>
          </a:p>
          <a:p>
            <a:r>
              <a:rPr lang="hr-HR" dirty="0" smtClean="0"/>
              <a:t>Tipično će pacijenti uvidjeti da suprotno njihovim predviđanjima, oni zapravo </a:t>
            </a:r>
            <a:r>
              <a:rPr lang="hr-HR" u="sng" dirty="0" smtClean="0"/>
              <a:t>doživljavaju više zadovoljstva kada su aktivnij</a:t>
            </a:r>
            <a:r>
              <a:rPr lang="hr-HR" dirty="0" smtClean="0"/>
              <a:t>i. </a:t>
            </a:r>
            <a:endParaRPr lang="hr-HR" dirty="0"/>
          </a:p>
        </p:txBody>
      </p:sp>
    </p:spTree>
    <p:extLst>
      <p:ext uri="{BB962C8B-B14F-4D97-AF65-F5344CB8AC3E}">
        <p14:creationId xmlns:p14="http://schemas.microsoft.com/office/powerpoint/2010/main" val="1013519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lstStyle/>
          <a:p>
            <a:r>
              <a:rPr lang="hr-HR" dirty="0" smtClean="0"/>
              <a:t>Pacijenti mogu imati </a:t>
            </a:r>
            <a:r>
              <a:rPr lang="hr-HR" u="sng" dirty="0" smtClean="0"/>
              <a:t>negativne misli koje ih sprječavaju u uživanju u aktivnostima koje su planiral</a:t>
            </a:r>
            <a:r>
              <a:rPr lang="hr-HR" dirty="0" smtClean="0"/>
              <a:t>i („Ne radim to dobro”, „Ovo radim sam, dakle mora da sam gubitnik”)- takve misli zahtjevaju primjenu kognitivnih tehnika</a:t>
            </a:r>
          </a:p>
          <a:p>
            <a:r>
              <a:rPr lang="hr-HR" dirty="0" smtClean="0"/>
              <a:t>Često pacijenti pretpostave da bi </a:t>
            </a:r>
            <a:r>
              <a:rPr lang="hr-HR" u="sng" dirty="0" smtClean="0"/>
              <a:t>trebali čekati dok se ne osjećaju „motivirani”</a:t>
            </a:r>
            <a:r>
              <a:rPr lang="hr-HR" dirty="0" smtClean="0"/>
              <a:t> prije izvršavanja same aktivnosti -&gt; uobičajena pogreška – vjerojatnije je da će se osjećati motivirano kada započnu aktivnosti</a:t>
            </a:r>
            <a:endParaRPr lang="hr-HR" dirty="0"/>
          </a:p>
        </p:txBody>
      </p:sp>
    </p:spTree>
    <p:extLst>
      <p:ext uri="{BB962C8B-B14F-4D97-AF65-F5344CB8AC3E}">
        <p14:creationId xmlns:p14="http://schemas.microsoft.com/office/powerpoint/2010/main" val="8155861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lstStyle/>
          <a:p>
            <a:r>
              <a:rPr lang="hr-HR" dirty="0" smtClean="0"/>
              <a:t>Pacijente bi trebalo upozoriti da kada započnu aktivnosti koje su dugo izbjegavali , možda u njima </a:t>
            </a:r>
            <a:r>
              <a:rPr lang="hr-HR" u="sng" dirty="0" smtClean="0"/>
              <a:t>neće jednako uživati kao ranije </a:t>
            </a:r>
            <a:r>
              <a:rPr lang="hr-HR" dirty="0" smtClean="0"/>
              <a:t>-&gt; aktivnosti će vjerojatnije dovesti do nekog stupnja užitka u odnosu na neaktivnost</a:t>
            </a:r>
          </a:p>
          <a:p>
            <a:r>
              <a:rPr lang="hr-HR" dirty="0" smtClean="0"/>
              <a:t>Kako pacijenti nastave biti aktivni i njihova se depresija ili anksioznost smanjuje, ponovno će početi osjećati potpuniji užitak. </a:t>
            </a:r>
            <a:endParaRPr lang="hr-HR" dirty="0"/>
          </a:p>
        </p:txBody>
      </p:sp>
    </p:spTree>
    <p:extLst>
      <p:ext uri="{BB962C8B-B14F-4D97-AF65-F5344CB8AC3E}">
        <p14:creationId xmlns:p14="http://schemas.microsoft.com/office/powerpoint/2010/main" val="25077534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normAutofit/>
          </a:bodyPr>
          <a:lstStyle/>
          <a:p>
            <a:pPr marL="0" indent="0">
              <a:buNone/>
            </a:pPr>
            <a:r>
              <a:rPr lang="hr-HR" sz="2000" u="sng" dirty="0" smtClean="0"/>
              <a:t>Literatura: </a:t>
            </a:r>
          </a:p>
          <a:p>
            <a:pPr marL="0" indent="0">
              <a:buNone/>
            </a:pPr>
            <a:r>
              <a:rPr lang="en-US" sz="2000" dirty="0"/>
              <a:t>Beck, J. (2011). </a:t>
            </a:r>
            <a:r>
              <a:rPr lang="en-US" sz="2000" i="1" dirty="0"/>
              <a:t>Cognitive Behavior Therapy: Basics and Beyond, 2nd Ed. </a:t>
            </a:r>
            <a:r>
              <a:rPr lang="en-US" sz="2000" dirty="0"/>
              <a:t>New York: The Guilford Press. – 6. </a:t>
            </a:r>
            <a:r>
              <a:rPr lang="en-US" sz="2000" dirty="0" err="1"/>
              <a:t>poglavlje</a:t>
            </a:r>
            <a:r>
              <a:rPr lang="en-US" sz="2000" dirty="0"/>
              <a:t/>
            </a:r>
            <a:br>
              <a:rPr lang="en-US" sz="2000" dirty="0"/>
            </a:br>
            <a:endParaRPr lang="hr-HR" sz="2000" dirty="0" smtClean="0"/>
          </a:p>
          <a:p>
            <a:pPr marL="0" indent="0">
              <a:buNone/>
            </a:pPr>
            <a:r>
              <a:rPr lang="hr-HR" sz="2000" dirty="0"/>
              <a:t>Leahy, R. L., Holland, S. J. i McGinn, L. K. (2014). </a:t>
            </a:r>
            <a:r>
              <a:rPr lang="hr-HR" sz="2000" i="1" dirty="0"/>
              <a:t>Planovi tretmana i intervencije za depresiju </a:t>
            </a:r>
            <a:r>
              <a:rPr lang="hr-HR" sz="2000" i="1" dirty="0" smtClean="0"/>
              <a:t>i</a:t>
            </a:r>
            <a:r>
              <a:rPr lang="hr-HR" sz="2000" dirty="0"/>
              <a:t> </a:t>
            </a:r>
            <a:r>
              <a:rPr lang="hr-HR" sz="2000" i="1" dirty="0" smtClean="0"/>
              <a:t>anksiozne </a:t>
            </a:r>
            <a:r>
              <a:rPr lang="hr-HR" sz="2000" i="1" dirty="0"/>
              <a:t>poremećaje. </a:t>
            </a:r>
            <a:r>
              <a:rPr lang="hr-HR" sz="2000" dirty="0" smtClean="0"/>
              <a:t>Jastrebarsko: Naklada </a:t>
            </a:r>
            <a:r>
              <a:rPr lang="hr-HR" sz="2000" dirty="0"/>
              <a:t>Slap</a:t>
            </a:r>
            <a:r>
              <a:rPr lang="hr-HR" sz="2000" dirty="0" smtClean="0"/>
              <a:t>.</a:t>
            </a:r>
            <a:endParaRPr lang="hr-HR" sz="2000" dirty="0"/>
          </a:p>
          <a:p>
            <a:pPr marL="0" indent="0" algn="ctr">
              <a:buNone/>
            </a:pPr>
            <a:endParaRPr lang="hr-HR" dirty="0" smtClean="0"/>
          </a:p>
          <a:p>
            <a:pPr marL="0" indent="0" algn="ctr">
              <a:buNone/>
            </a:pPr>
            <a:r>
              <a:rPr lang="hr-HR" dirty="0" smtClean="0"/>
              <a:t>Hvala na pažnji </a:t>
            </a:r>
            <a:r>
              <a:rPr lang="hr-HR" dirty="0" smtClean="0">
                <a:sym typeface="Wingdings" panose="05000000000000000000" pitchFamily="2" charset="2"/>
              </a:rPr>
              <a:t></a:t>
            </a:r>
            <a:endParaRPr lang="hr-HR" dirty="0"/>
          </a:p>
        </p:txBody>
      </p:sp>
    </p:spTree>
    <p:extLst>
      <p:ext uri="{BB962C8B-B14F-4D97-AF65-F5344CB8AC3E}">
        <p14:creationId xmlns:p14="http://schemas.microsoft.com/office/powerpoint/2010/main" val="26473810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p:txBody>
          <a:bodyPr>
            <a:normAutofit/>
          </a:bodyPr>
          <a:lstStyle/>
          <a:p>
            <a:r>
              <a:rPr lang="hr-HR" dirty="0" smtClean="0"/>
              <a:t>Koristi se primarno u tretmanu depresije, može se koristiti i za neke anksiozne poremećaje (GAD i PTSP).</a:t>
            </a:r>
          </a:p>
          <a:p>
            <a:r>
              <a:rPr lang="hr-HR" dirty="0" smtClean="0"/>
              <a:t>Osobe s depresijom manje se uključuju u aktivnosti koje su im ranije pružale osjećaj postignuća i zadovoljstva -&gt; povećava se frekvencija aktivnosti koje održavaju loše raspoloženje (gledanje TV-a, ostajanje u krevetu, sjedenje i sl.)</a:t>
            </a:r>
          </a:p>
          <a:p>
            <a:r>
              <a:rPr lang="hr-HR" dirty="0" smtClean="0"/>
              <a:t>Osobe s depresijom često vjeruju da ne mogu promijeniti ili utjecati na način kako se osjećaju </a:t>
            </a:r>
          </a:p>
          <a:p>
            <a:pPr marL="0" indent="0">
              <a:buNone/>
            </a:pPr>
            <a:endParaRPr lang="hr-HR" dirty="0" smtClean="0"/>
          </a:p>
        </p:txBody>
      </p:sp>
    </p:spTree>
    <p:extLst>
      <p:ext uri="{BB962C8B-B14F-4D97-AF65-F5344CB8AC3E}">
        <p14:creationId xmlns:p14="http://schemas.microsoft.com/office/powerpoint/2010/main" val="1789625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dirty="0" smtClean="0"/>
              <a:t>Konceptualizacija neaktivnosti kod depresivnih osoba</a:t>
            </a:r>
            <a:endParaRPr lang="hr-HR" dirty="0"/>
          </a:p>
        </p:txBody>
      </p:sp>
      <p:sp>
        <p:nvSpPr>
          <p:cNvPr id="3" name="Content Placeholder 2"/>
          <p:cNvSpPr>
            <a:spLocks noGrp="1"/>
          </p:cNvSpPr>
          <p:nvPr>
            <p:ph idx="1"/>
          </p:nvPr>
        </p:nvSpPr>
        <p:spPr/>
        <p:txBody>
          <a:bodyPr/>
          <a:lstStyle/>
          <a:p>
            <a:r>
              <a:rPr lang="hr-HR" u="sng" dirty="0" smtClean="0"/>
              <a:t>Situacija: </a:t>
            </a:r>
            <a:r>
              <a:rPr lang="hr-HR" dirty="0" smtClean="0"/>
              <a:t>Razmišljanje o uključivanju u aktivnost </a:t>
            </a:r>
          </a:p>
          <a:p>
            <a:r>
              <a:rPr lang="hr-HR" u="sng" dirty="0" smtClean="0"/>
              <a:t>Uobičajene NAM</a:t>
            </a:r>
            <a:r>
              <a:rPr lang="hr-HR" dirty="0" smtClean="0"/>
              <a:t>: „Previše sam umoran”, „Neću uživati u tome”, „Prijatelji ne žele provoditi vrijeme sa mnom”, „Neću to moći napraviti”, „Ništa mi ne može pomoći da se osjećam bolje”</a:t>
            </a:r>
          </a:p>
          <a:p>
            <a:r>
              <a:rPr lang="hr-HR" u="sng" dirty="0" smtClean="0"/>
              <a:t>Uobičajene emocionalne reakcije</a:t>
            </a:r>
            <a:r>
              <a:rPr lang="hr-HR" dirty="0" smtClean="0"/>
              <a:t>: </a:t>
            </a:r>
            <a:r>
              <a:rPr lang="hr-HR" dirty="0" smtClean="0"/>
              <a:t>Tuga</a:t>
            </a:r>
            <a:r>
              <a:rPr lang="hr-HR" dirty="0" smtClean="0"/>
              <a:t>, anksioznost, beznadnost</a:t>
            </a:r>
          </a:p>
          <a:p>
            <a:r>
              <a:rPr lang="hr-HR" u="sng" dirty="0" smtClean="0"/>
              <a:t>Uobičajeno ponašan</a:t>
            </a:r>
            <a:r>
              <a:rPr lang="hr-HR" dirty="0" smtClean="0"/>
              <a:t>je: Neuključivanje u aktivnosti </a:t>
            </a:r>
            <a:endParaRPr lang="hr-HR" dirty="0"/>
          </a:p>
        </p:txBody>
      </p:sp>
    </p:spTree>
    <p:extLst>
      <p:ext uri="{BB962C8B-B14F-4D97-AF65-F5344CB8AC3E}">
        <p14:creationId xmlns:p14="http://schemas.microsoft.com/office/powerpoint/2010/main" val="1057521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hr-HR" sz="3000" dirty="0" smtClean="0"/>
              <a:t>Konceptualizacija manjka zadovoljstva ili osjećaja postignuća pri uključivanju u aktivnost kod depresivnih osoba </a:t>
            </a:r>
            <a:endParaRPr lang="hr-HR" sz="3000" dirty="0"/>
          </a:p>
        </p:txBody>
      </p:sp>
      <p:sp>
        <p:nvSpPr>
          <p:cNvPr id="3" name="Content Placeholder 2"/>
          <p:cNvSpPr>
            <a:spLocks noGrp="1"/>
          </p:cNvSpPr>
          <p:nvPr>
            <p:ph idx="1"/>
          </p:nvPr>
        </p:nvSpPr>
        <p:spPr/>
        <p:txBody>
          <a:bodyPr>
            <a:normAutofit lnSpcReduction="10000"/>
          </a:bodyPr>
          <a:lstStyle/>
          <a:p>
            <a:r>
              <a:rPr lang="hr-HR" u="sng" dirty="0" smtClean="0"/>
              <a:t>Situacija</a:t>
            </a:r>
            <a:r>
              <a:rPr lang="hr-HR" dirty="0" smtClean="0"/>
              <a:t>: Uključivanje </a:t>
            </a:r>
            <a:r>
              <a:rPr lang="hr-HR" dirty="0" smtClean="0"/>
              <a:t>u aktivnost</a:t>
            </a:r>
          </a:p>
          <a:p>
            <a:r>
              <a:rPr lang="hr-HR" u="sng" dirty="0" smtClean="0"/>
              <a:t>Uobičajene </a:t>
            </a:r>
            <a:r>
              <a:rPr lang="hr-HR" u="sng" dirty="0" smtClean="0"/>
              <a:t>NAM:</a:t>
            </a:r>
            <a:r>
              <a:rPr lang="hr-HR" dirty="0" smtClean="0"/>
              <a:t> „Užasno mi ovo ide”, „Trebao sam ovo započeti davno prije”, „Toliko toga još moram napraviti”, „Ne mogu napraviti ovo jednako dobro kao ranije”, „Ovo je nekad bilo zabavnije”, „Ne zaslužujem ovo raditi”.</a:t>
            </a:r>
          </a:p>
          <a:p>
            <a:r>
              <a:rPr lang="hr-HR" u="sng" dirty="0" smtClean="0"/>
              <a:t>Uobičajene emocionalne reakcij</a:t>
            </a:r>
            <a:r>
              <a:rPr lang="hr-HR" dirty="0" smtClean="0"/>
              <a:t>e: Tuga, krivnja, ljutnja na sebe</a:t>
            </a:r>
          </a:p>
          <a:p>
            <a:r>
              <a:rPr lang="hr-HR" u="sng" dirty="0" smtClean="0"/>
              <a:t>Uobičajeno ponašan</a:t>
            </a:r>
            <a:r>
              <a:rPr lang="hr-HR" dirty="0" smtClean="0"/>
              <a:t>je: Prestajanje s aktivnošću. Pretjerano forsiranje sebe van granica normale. Neponavljanje aktivnosti u budućnosti. </a:t>
            </a:r>
            <a:endParaRPr lang="hr-HR" dirty="0"/>
          </a:p>
        </p:txBody>
      </p:sp>
    </p:spTree>
    <p:extLst>
      <p:ext uri="{BB962C8B-B14F-4D97-AF65-F5344CB8AC3E}">
        <p14:creationId xmlns:p14="http://schemas.microsoft.com/office/powerpoint/2010/main" val="1048403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Zašto bihevioralna aktivacija?</a:t>
            </a:r>
            <a:endParaRPr lang="hr-HR" dirty="0"/>
          </a:p>
        </p:txBody>
      </p:sp>
      <p:sp>
        <p:nvSpPr>
          <p:cNvPr id="3" name="Content Placeholder 2"/>
          <p:cNvSpPr>
            <a:spLocks noGrp="1"/>
          </p:cNvSpPr>
          <p:nvPr>
            <p:ph idx="1"/>
          </p:nvPr>
        </p:nvSpPr>
        <p:spPr/>
        <p:txBody>
          <a:bodyPr>
            <a:normAutofit fontScale="92500"/>
          </a:bodyPr>
          <a:lstStyle/>
          <a:p>
            <a:r>
              <a:rPr lang="hr-HR" dirty="0"/>
              <a:t>Većom razinom aktivnosti i davanjem priznanja </a:t>
            </a:r>
            <a:r>
              <a:rPr lang="hr-HR" dirty="0" smtClean="0"/>
              <a:t>samom sebi </a:t>
            </a:r>
            <a:r>
              <a:rPr lang="hr-HR" dirty="0"/>
              <a:t>za angažman u tretmanu, osobe s depresijom poboljšat će svoje raspoloženje i ojačati osjećaj samoefikasnoti </a:t>
            </a:r>
            <a:endParaRPr lang="hr-HR" dirty="0" smtClean="0"/>
          </a:p>
          <a:p>
            <a:r>
              <a:rPr lang="hr-HR" dirty="0" smtClean="0"/>
              <a:t>Cilj </a:t>
            </a:r>
            <a:r>
              <a:rPr lang="hr-HR" dirty="0"/>
              <a:t>bihevioralne aktivacije jest POVEĆATI frekvenciju ponašanja koja će vjerojatno dovesti do </a:t>
            </a:r>
            <a:r>
              <a:rPr lang="hr-HR" i="1" dirty="0" smtClean="0"/>
              <a:t>potkrepljenja</a:t>
            </a:r>
            <a:r>
              <a:rPr lang="hr-HR" dirty="0" smtClean="0"/>
              <a:t> </a:t>
            </a:r>
            <a:r>
              <a:rPr lang="hr-HR" dirty="0"/>
              <a:t>za osobu.</a:t>
            </a:r>
          </a:p>
          <a:p>
            <a:r>
              <a:rPr lang="hr-HR" dirty="0"/>
              <a:t>Potkrepljenja mogu biti </a:t>
            </a:r>
            <a:r>
              <a:rPr lang="hr-HR" u="sng" dirty="0"/>
              <a:t>unutarnja </a:t>
            </a:r>
            <a:r>
              <a:rPr lang="hr-HR" dirty="0"/>
              <a:t>( užitak, osjećaj postignuća) ili </a:t>
            </a:r>
            <a:r>
              <a:rPr lang="hr-HR" u="sng" dirty="0"/>
              <a:t>vanjska</a:t>
            </a:r>
            <a:r>
              <a:rPr lang="hr-HR" dirty="0"/>
              <a:t> (pažnja).</a:t>
            </a:r>
          </a:p>
          <a:p>
            <a:r>
              <a:rPr lang="hr-HR" dirty="0"/>
              <a:t>Sekundardni cilj bihevioralne aktivacije jest </a:t>
            </a:r>
            <a:r>
              <a:rPr lang="hr-HR" u="sng" dirty="0"/>
              <a:t>smanjiti depresivno ruminiranje</a:t>
            </a:r>
            <a:r>
              <a:rPr lang="hr-HR" dirty="0"/>
              <a:t> </a:t>
            </a:r>
            <a:r>
              <a:rPr lang="hr-HR" i="1" dirty="0"/>
              <a:t>preusmjeravanjem pažnje </a:t>
            </a:r>
            <a:r>
              <a:rPr lang="hr-HR" dirty="0"/>
              <a:t>na druge aktivnosti. </a:t>
            </a:r>
          </a:p>
          <a:p>
            <a:pPr marL="0" indent="0">
              <a:buNone/>
            </a:pPr>
            <a:endParaRPr lang="hr-HR" dirty="0"/>
          </a:p>
        </p:txBody>
      </p:sp>
    </p:spTree>
    <p:extLst>
      <p:ext uri="{BB962C8B-B14F-4D97-AF65-F5344CB8AC3E}">
        <p14:creationId xmlns:p14="http://schemas.microsoft.com/office/powerpoint/2010/main" val="4133591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Provedba bihevioralne aktivacije</a:t>
            </a:r>
            <a:endParaRPr lang="hr-HR" dirty="0"/>
          </a:p>
        </p:txBody>
      </p:sp>
      <p:sp>
        <p:nvSpPr>
          <p:cNvPr id="3" name="Content Placeholder 2"/>
          <p:cNvSpPr>
            <a:spLocks noGrp="1"/>
          </p:cNvSpPr>
          <p:nvPr>
            <p:ph idx="1"/>
          </p:nvPr>
        </p:nvSpPr>
        <p:spPr/>
        <p:txBody>
          <a:bodyPr>
            <a:normAutofit/>
          </a:bodyPr>
          <a:lstStyle/>
          <a:p>
            <a:endParaRPr lang="hr-HR" dirty="0" smtClean="0"/>
          </a:p>
          <a:p>
            <a:r>
              <a:rPr lang="hr-HR" u="sng" dirty="0" smtClean="0"/>
              <a:t>Četiri koraka bihevoralne aktivacije: </a:t>
            </a:r>
          </a:p>
          <a:p>
            <a:pPr marL="0" indent="0">
              <a:buNone/>
            </a:pPr>
            <a:endParaRPr lang="hr-HR" dirty="0" smtClean="0"/>
          </a:p>
          <a:p>
            <a:r>
              <a:rPr lang="hr-HR" dirty="0" smtClean="0"/>
              <a:t>1. opažanje trenutačnih aktivnosti</a:t>
            </a:r>
          </a:p>
          <a:p>
            <a:r>
              <a:rPr lang="hr-HR" dirty="0" smtClean="0"/>
              <a:t>2. sastavljanje popisa potkrepljujućih aktivnosti</a:t>
            </a:r>
          </a:p>
          <a:p>
            <a:r>
              <a:rPr lang="hr-HR" dirty="0" smtClean="0"/>
              <a:t>3. planiranje aktivnosti </a:t>
            </a:r>
          </a:p>
          <a:p>
            <a:r>
              <a:rPr lang="hr-HR" dirty="0" smtClean="0"/>
              <a:t>4. izvršavanje planiranih aktivnosti </a:t>
            </a:r>
            <a:endParaRPr lang="hr-HR" dirty="0"/>
          </a:p>
        </p:txBody>
      </p:sp>
    </p:spTree>
    <p:extLst>
      <p:ext uri="{BB962C8B-B14F-4D97-AF65-F5344CB8AC3E}">
        <p14:creationId xmlns:p14="http://schemas.microsoft.com/office/powerpoint/2010/main" val="128922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z="4500" dirty="0">
                <a:solidFill>
                  <a:srgbClr val="04617B"/>
                </a:solidFill>
              </a:rPr>
              <a:t>Provedba bihevioralne aktivacije</a:t>
            </a:r>
            <a:endParaRPr lang="hr-HR" dirty="0"/>
          </a:p>
        </p:txBody>
      </p:sp>
      <p:sp>
        <p:nvSpPr>
          <p:cNvPr id="3" name="Content Placeholder 2"/>
          <p:cNvSpPr>
            <a:spLocks noGrp="1"/>
          </p:cNvSpPr>
          <p:nvPr>
            <p:ph idx="1"/>
          </p:nvPr>
        </p:nvSpPr>
        <p:spPr>
          <a:xfrm>
            <a:off x="457200" y="1935480"/>
            <a:ext cx="8075240" cy="4389120"/>
          </a:xfrm>
        </p:spPr>
        <p:txBody>
          <a:bodyPr>
            <a:normAutofit fontScale="92500"/>
          </a:bodyPr>
          <a:lstStyle/>
          <a:p>
            <a:pPr lvl="0">
              <a:buClr>
                <a:srgbClr val="0BD0D9"/>
              </a:buClr>
            </a:pPr>
            <a:r>
              <a:rPr lang="hr-HR" b="1" dirty="0">
                <a:solidFill>
                  <a:prstClr val="black"/>
                </a:solidFill>
              </a:rPr>
              <a:t>1. </a:t>
            </a:r>
            <a:r>
              <a:rPr lang="hr-HR" b="1" dirty="0" smtClean="0">
                <a:solidFill>
                  <a:prstClr val="black"/>
                </a:solidFill>
              </a:rPr>
              <a:t>OPAŽANJE TRENUTAČNIH AKTIVNOSTI</a:t>
            </a:r>
          </a:p>
          <a:p>
            <a:pPr lvl="0">
              <a:buClr>
                <a:srgbClr val="0BD0D9"/>
              </a:buClr>
            </a:pPr>
            <a:r>
              <a:rPr lang="hr-HR" dirty="0">
                <a:solidFill>
                  <a:prstClr val="black"/>
                </a:solidFill>
              </a:rPr>
              <a:t>P</a:t>
            </a:r>
            <a:r>
              <a:rPr lang="hr-HR" dirty="0" smtClean="0">
                <a:solidFill>
                  <a:prstClr val="black"/>
                </a:solidFill>
              </a:rPr>
              <a:t>acijent navodi sve aktivnosti u koje se uključuje tijekom dana iz sata u sat </a:t>
            </a:r>
          </a:p>
          <a:p>
            <a:pPr lvl="0">
              <a:buClr>
                <a:srgbClr val="0BD0D9"/>
              </a:buClr>
            </a:pPr>
            <a:r>
              <a:rPr lang="hr-HR" dirty="0">
                <a:solidFill>
                  <a:prstClr val="black"/>
                </a:solidFill>
              </a:rPr>
              <a:t>P</a:t>
            </a:r>
            <a:r>
              <a:rPr lang="hr-HR" dirty="0" smtClean="0">
                <a:solidFill>
                  <a:prstClr val="black"/>
                </a:solidFill>
              </a:rPr>
              <a:t>acijent procjenjuje svaku aktivnost na dvije dimenzije : </a:t>
            </a:r>
          </a:p>
          <a:p>
            <a:pPr lvl="2">
              <a:buClr>
                <a:srgbClr val="0BD0D9"/>
              </a:buClr>
            </a:pPr>
            <a:r>
              <a:rPr lang="hr-HR" dirty="0" smtClean="0">
                <a:solidFill>
                  <a:prstClr val="black"/>
                </a:solidFill>
              </a:rPr>
              <a:t>ugoda </a:t>
            </a:r>
          </a:p>
          <a:p>
            <a:pPr lvl="2">
              <a:buClr>
                <a:srgbClr val="0BD0D9"/>
              </a:buClr>
            </a:pPr>
            <a:r>
              <a:rPr lang="hr-HR" dirty="0" smtClean="0">
                <a:solidFill>
                  <a:prstClr val="black"/>
                </a:solidFill>
              </a:rPr>
              <a:t>ovladavanje ili osjećaj učinkovitosti, postignuća</a:t>
            </a:r>
          </a:p>
          <a:p>
            <a:pPr lvl="0">
              <a:buClr>
                <a:srgbClr val="0BD0D9"/>
              </a:buClr>
            </a:pPr>
            <a:r>
              <a:rPr lang="hr-HR" dirty="0" smtClean="0"/>
              <a:t>Svaka dimenzija procjenjuje se na skali od 0 (nema ugode/ovladavanja) do 10 (maksimalna ugoda/ovladavanje)</a:t>
            </a:r>
          </a:p>
          <a:p>
            <a:pPr>
              <a:buClr>
                <a:srgbClr val="0BD0D9"/>
              </a:buClr>
            </a:pPr>
            <a:r>
              <a:rPr lang="hr-HR" dirty="0"/>
              <a:t>Može se koristiti </a:t>
            </a:r>
            <a:r>
              <a:rPr lang="hr-HR" dirty="0" smtClean="0"/>
              <a:t>gotovi obrazac - Pacijentov tjedni raspored aktivnosti (Leahy</a:t>
            </a:r>
            <a:r>
              <a:rPr lang="hr-HR" dirty="0"/>
              <a:t>, 2014; str. </a:t>
            </a:r>
            <a:r>
              <a:rPr lang="hr-HR" dirty="0" smtClean="0"/>
              <a:t>94)</a:t>
            </a:r>
            <a:endParaRPr lang="hr-HR" dirty="0"/>
          </a:p>
          <a:p>
            <a:pPr lvl="0">
              <a:buClr>
                <a:srgbClr val="0BD0D9"/>
              </a:buClr>
            </a:pPr>
            <a:endParaRPr lang="hr-HR" dirty="0" smtClean="0"/>
          </a:p>
          <a:p>
            <a:pPr lvl="0">
              <a:buClr>
                <a:srgbClr val="0BD0D9"/>
              </a:buClr>
            </a:pPr>
            <a:endParaRPr lang="hr-HR" dirty="0"/>
          </a:p>
        </p:txBody>
      </p:sp>
    </p:spTree>
    <p:extLst>
      <p:ext uri="{BB962C8B-B14F-4D97-AF65-F5344CB8AC3E}">
        <p14:creationId xmlns:p14="http://schemas.microsoft.com/office/powerpoint/2010/main" val="2583934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746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97158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z="4500" dirty="0">
                <a:solidFill>
                  <a:srgbClr val="04617B"/>
                </a:solidFill>
              </a:rPr>
              <a:t>Provedba bihevioralne aktivacije</a:t>
            </a:r>
            <a:endParaRPr lang="hr-HR" dirty="0"/>
          </a:p>
        </p:txBody>
      </p:sp>
      <p:sp>
        <p:nvSpPr>
          <p:cNvPr id="3" name="Content Placeholder 2"/>
          <p:cNvSpPr>
            <a:spLocks noGrp="1"/>
          </p:cNvSpPr>
          <p:nvPr>
            <p:ph idx="1"/>
          </p:nvPr>
        </p:nvSpPr>
        <p:spPr/>
        <p:txBody>
          <a:bodyPr/>
          <a:lstStyle/>
          <a:p>
            <a:r>
              <a:rPr lang="hr-HR" b="1" dirty="0" smtClean="0"/>
              <a:t>2. SASTAVLJANJE POPISA POTKREPLJUJUĆIH AKTIVNOSTI </a:t>
            </a:r>
          </a:p>
          <a:p>
            <a:r>
              <a:rPr lang="hr-HR" dirty="0" smtClean="0"/>
              <a:t>Izraditi popis aktivnosti u koje se pacijent može uključiti, a koje mogu biti potkrepljujuće </a:t>
            </a:r>
          </a:p>
          <a:p>
            <a:r>
              <a:rPr lang="hr-HR" dirty="0" smtClean="0"/>
              <a:t>U popis bi trebale biti uključene aktivnosti:</a:t>
            </a:r>
          </a:p>
          <a:p>
            <a:pPr lvl="1"/>
            <a:r>
              <a:rPr lang="hr-HR" dirty="0" smtClean="0"/>
              <a:t> u kojima pacijent </a:t>
            </a:r>
            <a:r>
              <a:rPr lang="hr-HR" b="1" dirty="0" smtClean="0"/>
              <a:t>trenutačno </a:t>
            </a:r>
            <a:r>
              <a:rPr lang="hr-HR" dirty="0" smtClean="0"/>
              <a:t>uživa</a:t>
            </a:r>
          </a:p>
          <a:p>
            <a:pPr lvl="1"/>
            <a:r>
              <a:rPr lang="hr-HR" dirty="0"/>
              <a:t>u</a:t>
            </a:r>
            <a:r>
              <a:rPr lang="hr-HR" dirty="0" smtClean="0"/>
              <a:t> kojima je pacijent uživao </a:t>
            </a:r>
            <a:r>
              <a:rPr lang="hr-HR" b="1" dirty="0" smtClean="0"/>
              <a:t>u prošlost</a:t>
            </a:r>
            <a:r>
              <a:rPr lang="hr-HR" dirty="0" smtClean="0"/>
              <a:t>i kada nije bio depresivan</a:t>
            </a:r>
          </a:p>
          <a:p>
            <a:pPr lvl="1"/>
            <a:r>
              <a:rPr lang="hr-HR" dirty="0"/>
              <a:t>u</a:t>
            </a:r>
            <a:r>
              <a:rPr lang="hr-HR" dirty="0" smtClean="0"/>
              <a:t> kojima bi se pacijent </a:t>
            </a:r>
            <a:r>
              <a:rPr lang="hr-HR" b="1" dirty="0" smtClean="0"/>
              <a:t>volio okušati</a:t>
            </a:r>
            <a:r>
              <a:rPr lang="hr-HR" dirty="0" smtClean="0"/>
              <a:t>, no nikada nije imao prilike</a:t>
            </a:r>
            <a:endParaRPr lang="hr-HR" dirty="0"/>
          </a:p>
        </p:txBody>
      </p:sp>
    </p:spTree>
    <p:extLst>
      <p:ext uri="{BB962C8B-B14F-4D97-AF65-F5344CB8AC3E}">
        <p14:creationId xmlns:p14="http://schemas.microsoft.com/office/powerpoint/2010/main" val="32405185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97</TotalTime>
  <Words>803</Words>
  <Application>Microsoft Office PowerPoint</Application>
  <PresentationFormat>On-screen Show (4:3)</PresentationFormat>
  <Paragraphs>67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Bihevioralna aktivacija</vt:lpstr>
      <vt:lpstr>PowerPoint Presentation</vt:lpstr>
      <vt:lpstr>Konceptualizacija neaktivnosti kod depresivnih osoba</vt:lpstr>
      <vt:lpstr>Konceptualizacija manjka zadovoljstva ili osjećaja postignuća pri uključivanju u aktivnost kod depresivnih osoba </vt:lpstr>
      <vt:lpstr>Zašto bihevioralna aktivacija?</vt:lpstr>
      <vt:lpstr>Provedba bihevioralne aktivacije</vt:lpstr>
      <vt:lpstr>Provedba bihevioralne aktivacije</vt:lpstr>
      <vt:lpstr>PowerPoint Presentation</vt:lpstr>
      <vt:lpstr>Provedba bihevioralne aktivacije</vt:lpstr>
      <vt:lpstr>Provedba bihevioralne aktivacije</vt:lpstr>
      <vt:lpstr>PowerPoint Presentation</vt:lpstr>
      <vt:lpstr>Provedba bihevioralne aktivacije</vt:lpstr>
      <vt:lpstr>PowerPoint Presentation</vt:lpstr>
      <vt:lpstr>PowerPoint Presentation</vt:lpstr>
      <vt:lpstr>PowerPoint Presentation</vt:lpstr>
      <vt:lpstr>PowerPoint Presentation</vt:lpstr>
    </vt:vector>
  </TitlesOfParts>
  <Company>HEAVEN KILLERS RELEASE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Bihevioralna aktivacija</dc:title>
  <dc:creator>Tanja</dc:creator>
  <cp:lastModifiedBy>Tanja</cp:lastModifiedBy>
  <cp:revision>29</cp:revision>
  <dcterms:created xsi:type="dcterms:W3CDTF">2016-11-24T22:27:53Z</dcterms:created>
  <dcterms:modified xsi:type="dcterms:W3CDTF">2016-11-28T17:22:44Z</dcterms:modified>
</cp:coreProperties>
</file>