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  <Override PartName="/ppt/charts/colors3.xml" ContentType="application/vnd.ms-office.chartcolorstyle+xml"/>
  <Override PartName="/ppt/charts/style3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4249" r:id="rId1"/>
  </p:sldMasterIdLst>
  <p:sldIdLst>
    <p:sldId id="256" r:id="rId2"/>
    <p:sldId id="257" r:id="rId3"/>
    <p:sldId id="284" r:id="rId4"/>
    <p:sldId id="260" r:id="rId5"/>
    <p:sldId id="258" r:id="rId6"/>
    <p:sldId id="288" r:id="rId7"/>
    <p:sldId id="261" r:id="rId8"/>
    <p:sldId id="262" r:id="rId9"/>
    <p:sldId id="265" r:id="rId10"/>
    <p:sldId id="263" r:id="rId11"/>
    <p:sldId id="266" r:id="rId12"/>
    <p:sldId id="289" r:id="rId13"/>
    <p:sldId id="264" r:id="rId14"/>
    <p:sldId id="291" r:id="rId15"/>
    <p:sldId id="292" r:id="rId16"/>
    <p:sldId id="290" r:id="rId17"/>
    <p:sldId id="293" r:id="rId18"/>
    <p:sldId id="267" r:id="rId19"/>
    <p:sldId id="270" r:id="rId20"/>
    <p:sldId id="269" r:id="rId21"/>
    <p:sldId id="272" r:id="rId22"/>
    <p:sldId id="271" r:id="rId23"/>
    <p:sldId id="273" r:id="rId24"/>
    <p:sldId id="274" r:id="rId25"/>
    <p:sldId id="277" r:id="rId26"/>
    <p:sldId id="294" r:id="rId27"/>
    <p:sldId id="275" r:id="rId28"/>
    <p:sldId id="296" r:id="rId29"/>
    <p:sldId id="297" r:id="rId30"/>
    <p:sldId id="276" r:id="rId31"/>
    <p:sldId id="278" r:id="rId32"/>
    <p:sldId id="279" r:id="rId33"/>
    <p:sldId id="280" r:id="rId34"/>
    <p:sldId id="286" r:id="rId35"/>
    <p:sldId id="281" r:id="rId36"/>
    <p:sldId id="299" r:id="rId37"/>
    <p:sldId id="282" r:id="rId38"/>
    <p:sldId id="298" r:id="rId39"/>
    <p:sldId id="287" r:id="rId40"/>
    <p:sldId id="285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>
        <p:scale>
          <a:sx n="90" d="100"/>
          <a:sy n="90" d="100"/>
        </p:scale>
        <p:origin x="-48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r-HR" dirty="0" smtClean="0"/>
              <a:t>IDEALNA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STVARNA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dLbl>
              <c:idx val="2"/>
              <c:layout/>
              <c:tx>
                <c:rich>
                  <a:bodyPr/>
                  <a:lstStyle/>
                  <a:p>
                    <a:fld id="{60CB6418-C8A2-4028-9755-02DC502A6D8F}" type="VALUE">
                      <a:rPr lang="en-US" smtClean="0"/>
                      <a:pPr/>
                      <a:t>[VALUE]</a:t>
                    </a:fld>
                    <a:endParaRPr lang="hr-HR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Sheet1!$A$2:$A$7</c:f>
              <c:strCache>
                <c:ptCount val="6"/>
                <c:pt idx="0">
                  <c:v>Prijatelji</c:v>
                </c:pt>
                <c:pt idx="1">
                  <c:v>Tjelesna aktivnost </c:v>
                </c:pt>
                <c:pt idx="2">
                  <c:v>Kulturne aktivnosti</c:v>
                </c:pt>
                <c:pt idx="3">
                  <c:v>Posao/Škola</c:v>
                </c:pt>
                <c:pt idx="4">
                  <c:v>Zabava</c:v>
                </c:pt>
                <c:pt idx="5">
                  <c:v>Kućanstvo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2.2000000000000002</c:v>
                </c:pt>
                <c:pt idx="1">
                  <c:v>1.2</c:v>
                </c:pt>
                <c:pt idx="2">
                  <c:v>1.4</c:v>
                </c:pt>
                <c:pt idx="3">
                  <c:v>8.1999999999999993</c:v>
                </c:pt>
                <c:pt idx="4">
                  <c:v>2.2000000000000002</c:v>
                </c:pt>
                <c:pt idx="5">
                  <c:v>1.2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STVARNA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dLbl>
              <c:idx val="0"/>
              <c:layout>
                <c:manualLayout>
                  <c:x val="-0.1025109083001675"/>
                  <c:y val="0.16753998385299548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9.4363780171049155E-2"/>
                  <c:y val="0.10257644805935685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3.3439705007575302E-2"/>
                  <c:y val="-0.2510079867621253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1.4577903831680729E-2"/>
                  <c:y val="8.9294002255242741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Sheet1!$A$2:$A$7</c:f>
              <c:strCache>
                <c:ptCount val="6"/>
                <c:pt idx="0">
                  <c:v>Prijatelji</c:v>
                </c:pt>
                <c:pt idx="1">
                  <c:v>Tjelesna aktivnost</c:v>
                </c:pt>
                <c:pt idx="2">
                  <c:v>Kulturne aktivnosti</c:v>
                </c:pt>
                <c:pt idx="3">
                  <c:v>Posao/škola</c:v>
                </c:pt>
                <c:pt idx="4">
                  <c:v>Zabava</c:v>
                </c:pt>
                <c:pt idx="5">
                  <c:v>Kućanstvo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1.4</c:v>
                </c:pt>
                <c:pt idx="1">
                  <c:v>0.8</c:v>
                </c:pt>
                <c:pt idx="2">
                  <c:v>0.8</c:v>
                </c:pt>
                <c:pt idx="3">
                  <c:v>10.199999999999999</c:v>
                </c:pt>
                <c:pt idx="4">
                  <c:v>1.4</c:v>
                </c:pt>
                <c:pt idx="5">
                  <c:v>0.4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Dijagram za uzročnost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Sheet1!$A$2:$A$7</c:f>
              <c:strCache>
                <c:ptCount val="6"/>
                <c:pt idx="0">
                  <c:v>Neadekvatnost</c:v>
                </c:pt>
                <c:pt idx="1">
                  <c:v>Profesor nije dobro objasnio</c:v>
                </c:pt>
                <c:pt idx="2">
                  <c:v>Test je bio težak</c:v>
                </c:pt>
                <c:pt idx="3">
                  <c:v>Loša sreća</c:v>
                </c:pt>
                <c:pt idx="4">
                  <c:v>Depresija i aksioznost</c:v>
                </c:pt>
                <c:pt idx="5">
                  <c:v>Posuđene bilješke s predavanja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4.2</c:v>
                </c:pt>
                <c:pt idx="1">
                  <c:v>3.8</c:v>
                </c:pt>
                <c:pt idx="2">
                  <c:v>2.2000000000000002</c:v>
                </c:pt>
                <c:pt idx="3">
                  <c:v>2.8</c:v>
                </c:pt>
                <c:pt idx="4">
                  <c:v>3.4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Neadekvatnost</c:v>
                </c:pt>
                <c:pt idx="1">
                  <c:v>Profesor nije dobro objasnio</c:v>
                </c:pt>
                <c:pt idx="2">
                  <c:v>Test je bio težak</c:v>
                </c:pt>
                <c:pt idx="3">
                  <c:v>Loša sreća</c:v>
                </c:pt>
                <c:pt idx="4">
                  <c:v>Depresija i aksioznost</c:v>
                </c:pt>
                <c:pt idx="5">
                  <c:v>Posuđene bilješke s predavanja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5">
                  <c:v>3.8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758473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3/27/2017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944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3/27/2017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068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1713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392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3/27/2017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569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3/27/2017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5302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3/27/2017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652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4043104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3/27/2017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096004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3/27/2017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084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3/27/2017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6857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0" r:id="rId1"/>
    <p:sldLayoutId id="2147484251" r:id="rId2"/>
    <p:sldLayoutId id="2147484252" r:id="rId3"/>
    <p:sldLayoutId id="2147484253" r:id="rId4"/>
    <p:sldLayoutId id="2147484254" r:id="rId5"/>
    <p:sldLayoutId id="2147484255" r:id="rId6"/>
    <p:sldLayoutId id="2147484256" r:id="rId7"/>
    <p:sldLayoutId id="2147484257" r:id="rId8"/>
    <p:sldLayoutId id="2147484258" r:id="rId9"/>
    <p:sldLayoutId id="2147484259" r:id="rId10"/>
    <p:sldLayoutId id="214748426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5335" y="1878063"/>
            <a:ext cx="9448800" cy="1825096"/>
          </a:xfrm>
        </p:spPr>
        <p:txBody>
          <a:bodyPr>
            <a:normAutofit/>
          </a:bodyPr>
          <a:lstStyle/>
          <a:p>
            <a:r>
              <a:rPr lang="hr-HR" dirty="0" smtClean="0"/>
              <a:t>Dodatne kognitivne i bihevioralne tehnike</a:t>
            </a:r>
            <a:endParaRPr lang="hr-HR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135487" y="3703159"/>
            <a:ext cx="2776050" cy="70785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dirty="0" smtClean="0">
                <a:solidFill>
                  <a:schemeClr val="bg1"/>
                </a:solidFill>
              </a:rPr>
              <a:t>Tijana Debelić, mag. psih.</a:t>
            </a:r>
          </a:p>
          <a:p>
            <a:r>
              <a:rPr lang="hr-HR" sz="1900" i="1" dirty="0" smtClean="0">
                <a:solidFill>
                  <a:schemeClr val="bg1"/>
                </a:solidFill>
              </a:rPr>
              <a:t>BKT </a:t>
            </a:r>
            <a:r>
              <a:rPr lang="hr-HR" sz="1900" i="1" dirty="0">
                <a:solidFill>
                  <a:schemeClr val="bg1"/>
                </a:solidFill>
              </a:rPr>
              <a:t>Praktikum 2.</a:t>
            </a:r>
          </a:p>
          <a:p>
            <a:endParaRPr lang="hr-HR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-243392" y="5658845"/>
            <a:ext cx="9448800" cy="7154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r-HR" sz="1800" i="1" dirty="0" smtClean="0">
                <a:solidFill>
                  <a:schemeClr val="bg1"/>
                </a:solidFill>
              </a:rPr>
              <a:t>Rijeka, 8. travnja 2017.</a:t>
            </a:r>
            <a:endParaRPr lang="hr-HR" sz="1800" i="1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5407" y="540913"/>
            <a:ext cx="2986593" cy="56795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5406" y="3233904"/>
            <a:ext cx="2986592" cy="298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477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50973" y="3574007"/>
            <a:ext cx="8071834" cy="2801935"/>
          </a:xfrm>
        </p:spPr>
        <p:txBody>
          <a:bodyPr/>
          <a:lstStyle/>
          <a:p>
            <a:r>
              <a:rPr lang="hr-HR" dirty="0" smtClean="0"/>
              <a:t>Bihevioralni eksperiment</a:t>
            </a:r>
            <a:endParaRPr lang="hr-H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9026" y="1142494"/>
            <a:ext cx="4135728" cy="27585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63671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761463"/>
            <a:ext cx="3528811" cy="56757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286" y="3876953"/>
            <a:ext cx="4614596" cy="256025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2598" y="115910"/>
            <a:ext cx="7315200" cy="5120640"/>
          </a:xfrm>
        </p:spPr>
        <p:txBody>
          <a:bodyPr/>
          <a:lstStyle/>
          <a:p>
            <a:r>
              <a:rPr lang="hr-HR" sz="2400" dirty="0"/>
              <a:t>Direktno testira valjanost pacijentovih </a:t>
            </a:r>
            <a:r>
              <a:rPr lang="hr-HR" sz="2400" b="1" dirty="0"/>
              <a:t>misli </a:t>
            </a:r>
            <a:r>
              <a:rPr lang="hr-HR" sz="2400" dirty="0" smtClean="0"/>
              <a:t>ili </a:t>
            </a:r>
            <a:r>
              <a:rPr lang="hr-HR" sz="2400" b="1" dirty="0" smtClean="0"/>
              <a:t>pretpostavki</a:t>
            </a:r>
            <a:r>
              <a:rPr lang="hr-HR" sz="2400" dirty="0" smtClean="0"/>
              <a:t>.</a:t>
            </a:r>
            <a:endParaRPr lang="hr-HR" sz="2400" dirty="0"/>
          </a:p>
          <a:p>
            <a:r>
              <a:rPr lang="hr-HR" sz="2400" dirty="0"/>
              <a:t>Obavezno koristiti </a:t>
            </a:r>
            <a:r>
              <a:rPr lang="hr-HR" sz="2400" b="1" i="1" dirty="0"/>
              <a:t>evaluacijsku tehniku </a:t>
            </a:r>
            <a:r>
              <a:rPr lang="hr-HR" sz="2400" i="1" dirty="0"/>
              <a:t>(koliko snažno P </a:t>
            </a:r>
            <a:r>
              <a:rPr lang="hr-HR" sz="2400" i="1" dirty="0" smtClean="0"/>
              <a:t>vjeruje u misao/pretpostavku </a:t>
            </a:r>
            <a:r>
              <a:rPr lang="hr-HR" sz="2400" i="1" dirty="0"/>
              <a:t>prije i poslije eksperimenta)</a:t>
            </a:r>
            <a:r>
              <a:rPr lang="hr-HR" sz="2400" dirty="0"/>
              <a:t>, samu ili uz pomoć </a:t>
            </a:r>
            <a:r>
              <a:rPr lang="hr-HR" sz="2400" b="1" i="1" dirty="0"/>
              <a:t>sokratovskog dijaloga </a:t>
            </a:r>
            <a:r>
              <a:rPr lang="hr-HR" sz="2400" i="1" dirty="0"/>
              <a:t>(vaganje dokaza, istraživanje najgorih, najboljih, najrealnijih posljedica itd.). </a:t>
            </a:r>
          </a:p>
          <a:p>
            <a:r>
              <a:rPr lang="hr-HR" sz="2400" dirty="0"/>
              <a:t>Pravilno osmišljen, može biti snažan motiv </a:t>
            </a:r>
            <a:r>
              <a:rPr lang="hr-HR" sz="2400" dirty="0" smtClean="0"/>
              <a:t>kognitivne i emocionalne </a:t>
            </a:r>
            <a:r>
              <a:rPr lang="hr-HR" sz="2400" dirty="0"/>
              <a:t>promjene.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280362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4167"/>
            <a:ext cx="3528811" cy="567574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5685" y="291641"/>
            <a:ext cx="7315200" cy="6400799"/>
          </a:xfrm>
        </p:spPr>
        <p:txBody>
          <a:bodyPr/>
          <a:lstStyle/>
          <a:p>
            <a:r>
              <a:rPr lang="hr-HR" dirty="0" smtClean="0"/>
              <a:t>Mogu se koristiti </a:t>
            </a:r>
            <a:r>
              <a:rPr lang="hr-HR" b="1" dirty="0" smtClean="0"/>
              <a:t>u uredu </a:t>
            </a:r>
          </a:p>
          <a:p>
            <a:endParaRPr lang="hr-HR" dirty="0"/>
          </a:p>
          <a:p>
            <a:endParaRPr lang="hr-HR" dirty="0" smtClean="0"/>
          </a:p>
          <a:p>
            <a:endParaRPr lang="hr-HR" dirty="0" smtClean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 smtClean="0"/>
          </a:p>
          <a:p>
            <a:pPr marL="0" indent="0">
              <a:buNone/>
            </a:pPr>
            <a:endParaRPr lang="hr-HR" dirty="0" smtClean="0"/>
          </a:p>
          <a:p>
            <a:r>
              <a:rPr lang="hr-HR" dirty="0" smtClean="0"/>
              <a:t>ili kao </a:t>
            </a:r>
            <a:r>
              <a:rPr lang="hr-HR" b="1" dirty="0" smtClean="0"/>
              <a:t>dio domaćih zadaća</a:t>
            </a:r>
            <a:r>
              <a:rPr lang="hr-HR" dirty="0" smtClean="0"/>
              <a:t>.</a:t>
            </a:r>
          </a:p>
          <a:p>
            <a:pPr marL="960120" lvl="1" indent="-457200">
              <a:buFont typeface="+mj-lt"/>
              <a:buAutoNum type="arabicPeriod"/>
            </a:pPr>
            <a:r>
              <a:rPr lang="hr-HR" sz="2000" dirty="0" smtClean="0"/>
              <a:t>P izražava negativna predviđanja; T predlaže njihovo testiranje.</a:t>
            </a:r>
          </a:p>
          <a:p>
            <a:pPr marL="960120" lvl="1" indent="-457200">
              <a:buFont typeface="+mj-lt"/>
              <a:buAutoNum type="arabicPeriod"/>
            </a:pPr>
            <a:r>
              <a:rPr lang="hr-HR" sz="2000" dirty="0" smtClean="0"/>
              <a:t>Zajednički odlučuju kako, kada i gdje. Po potrebi, T predlaže promjene kako bi povećao vjerojatnost uspjeha.</a:t>
            </a:r>
          </a:p>
          <a:p>
            <a:pPr marL="960120" lvl="1" indent="-457200">
              <a:buFont typeface="+mj-lt"/>
              <a:buAutoNum type="arabicPeriod"/>
            </a:pPr>
            <a:r>
              <a:rPr lang="hr-HR" sz="2000" dirty="0" smtClean="0"/>
              <a:t>T pripremi unaprijed pacijenta na mogućnost neželjenog ishoda (tj. što ako eksperiment potvrdi pacijentov strah).</a:t>
            </a:r>
          </a:p>
        </p:txBody>
      </p:sp>
      <p:sp>
        <p:nvSpPr>
          <p:cNvPr id="5" name="Cloud Callout 4"/>
          <p:cNvSpPr/>
          <p:nvPr/>
        </p:nvSpPr>
        <p:spPr>
          <a:xfrm>
            <a:off x="543777" y="1419177"/>
            <a:ext cx="3462868" cy="188155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AutoNum type="arabicPeriod"/>
            </a:pPr>
            <a:endParaRPr lang="hr-HR" dirty="0" smtClean="0"/>
          </a:p>
          <a:p>
            <a:pPr marL="342900" indent="-342900" algn="ctr">
              <a:buAutoNum type="arabicPeriod"/>
            </a:pPr>
            <a:endParaRPr lang="hr-HR" dirty="0"/>
          </a:p>
          <a:p>
            <a:pPr marL="342900" indent="-342900" algn="ctr">
              <a:buAutoNum type="arabicPeriod"/>
            </a:pPr>
            <a:r>
              <a:rPr lang="hr-HR" dirty="0" smtClean="0"/>
              <a:t>Ne znam što mu reći.</a:t>
            </a:r>
          </a:p>
          <a:p>
            <a:pPr marL="342900" indent="-342900" algn="ctr">
              <a:buAutoNum type="arabicPeriod"/>
            </a:pPr>
            <a:r>
              <a:rPr lang="hr-HR" dirty="0" smtClean="0"/>
              <a:t>Ako mi se bude vrtjelo sve više, onesvijestit ću se</a:t>
            </a:r>
          </a:p>
          <a:p>
            <a:pPr algn="ctr"/>
            <a:r>
              <a:rPr lang="hr-HR" dirty="0" smtClean="0"/>
              <a:t>…</a:t>
            </a:r>
          </a:p>
          <a:p>
            <a:pPr marL="342900" indent="-342900" algn="ctr">
              <a:buAutoNum type="arabicPeriod"/>
            </a:pPr>
            <a:endParaRPr lang="hr-HR" dirty="0"/>
          </a:p>
        </p:txBody>
      </p:sp>
      <p:pic>
        <p:nvPicPr>
          <p:cNvPr id="5122" name="Picture 2" descr="Povezana slik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147" y="3504920"/>
            <a:ext cx="3430072" cy="2572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evel 3"/>
          <p:cNvSpPr/>
          <p:nvPr/>
        </p:nvSpPr>
        <p:spPr>
          <a:xfrm>
            <a:off x="4669907" y="1419177"/>
            <a:ext cx="3050978" cy="2016777"/>
          </a:xfrm>
          <a:prstGeom prst="bevel">
            <a:avLst>
              <a:gd name="adj" fmla="val 847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AutoNum type="arabicPeriod"/>
            </a:pPr>
            <a:r>
              <a:rPr lang="hr-HR" dirty="0" smtClean="0"/>
              <a:t>Pacijent igra sebe, a terapeut drugu osobu.</a:t>
            </a:r>
          </a:p>
          <a:p>
            <a:pPr marL="342900" indent="-342900" algn="ctr">
              <a:buAutoNum type="arabicPeriod"/>
            </a:pPr>
            <a:r>
              <a:rPr lang="hr-HR" dirty="0" smtClean="0"/>
              <a:t>Pacijent stvara vrtoglavicu hiperventilacijom.</a:t>
            </a:r>
          </a:p>
          <a:p>
            <a:pPr algn="ctr"/>
            <a:r>
              <a:rPr lang="hr-HR" dirty="0" smtClean="0"/>
              <a:t>…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488229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5368" y="3509612"/>
            <a:ext cx="9462752" cy="2801935"/>
          </a:xfrm>
        </p:spPr>
        <p:txBody>
          <a:bodyPr/>
          <a:lstStyle/>
          <a:p>
            <a:r>
              <a:rPr lang="hr-HR" dirty="0" smtClean="0"/>
              <a:t>Opažanje i planiranje aktivnosti</a:t>
            </a:r>
            <a:endParaRPr lang="hr-HR" dirty="0"/>
          </a:p>
        </p:txBody>
      </p:sp>
      <p:pic>
        <p:nvPicPr>
          <p:cNvPr id="1030" name="Picture 6" descr="Slikovni rezultat za stop think pl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9114" y="852338"/>
            <a:ext cx="2793687" cy="279368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37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761463"/>
            <a:ext cx="3528811" cy="56757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3320"/>
          <a:stretch/>
        </p:blipFill>
        <p:spPr>
          <a:xfrm>
            <a:off x="0" y="2687470"/>
            <a:ext cx="6178061" cy="417053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2884" y="-1161324"/>
            <a:ext cx="7036156" cy="5280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dirty="0" smtClean="0"/>
              <a:t>Kada koristiti tehniku?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hr-HR" sz="2000" dirty="0" smtClean="0"/>
              <a:t>Opažanje pacijentovih aktivnosti.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hr-HR" sz="2000" dirty="0"/>
              <a:t>M</a:t>
            </a:r>
            <a:r>
              <a:rPr lang="hr-HR" sz="2000" dirty="0" smtClean="0"/>
              <a:t>jerenje i analiziranje zadovoljstva.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hr-HR" sz="2000" dirty="0" smtClean="0"/>
              <a:t>Opažanje i mjerenje negativnih raspoloženja.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hr-HR" sz="2000" dirty="0"/>
              <a:t>U</a:t>
            </a:r>
            <a:r>
              <a:rPr lang="hr-HR" sz="2000" dirty="0" smtClean="0"/>
              <a:t>nošenje potkrijepljujućih aktivnosti.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hr-HR" sz="2000" dirty="0" smtClean="0"/>
              <a:t>Unošenje zadataka za provjeravanje predviđanja u tablicu.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00759" y="3476643"/>
            <a:ext cx="6102633" cy="27915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845820" lvl="1" indent="-342900" defTabSz="91440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Obično se daje </a:t>
            </a:r>
            <a:r>
              <a:rPr lang="hr-HR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već u </a:t>
            </a:r>
            <a:r>
              <a:rPr lang="hr-H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ranoj fazi terapije (2. ili 3</a:t>
            </a:r>
            <a:r>
              <a:rPr lang="hr-HR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.)</a:t>
            </a:r>
          </a:p>
          <a:p>
            <a:pPr marL="502920" lvl="1" defTabSz="91440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</a:pPr>
            <a:r>
              <a:rPr lang="hr-H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</a:t>
            </a:r>
            <a:r>
              <a:rPr lang="hr-HR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 skupljanje relevantnih podataka.</a:t>
            </a:r>
          </a:p>
          <a:p>
            <a:pPr marL="845820" lvl="1" indent="-342900" defTabSz="91440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hr-HR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Uz praćenje aktivnosti, P dobiva uputu praćenja </a:t>
            </a:r>
          </a:p>
          <a:p>
            <a:pPr marL="502920" lvl="1" defTabSz="91440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</a:pPr>
            <a:r>
              <a:rPr lang="hr-H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</a:t>
            </a:r>
            <a:r>
              <a:rPr lang="hr-HR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lastitih osjećaja </a:t>
            </a:r>
            <a:r>
              <a:rPr lang="hr-HR" sz="20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postignuća </a:t>
            </a:r>
            <a:r>
              <a:rPr lang="hr-HR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 </a:t>
            </a:r>
            <a:r>
              <a:rPr lang="hr-HR" sz="20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zadovoljstva</a:t>
            </a:r>
            <a:r>
              <a:rPr lang="hr-HR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koji </a:t>
            </a:r>
          </a:p>
          <a:p>
            <a:pPr marL="502920" lvl="1" defTabSz="91440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</a:pPr>
            <a:r>
              <a:rPr lang="hr-HR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prate te aktivnosti.</a:t>
            </a:r>
          </a:p>
          <a:p>
            <a:pPr marL="845820" lvl="1" indent="-342900" defTabSz="91440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hr-HR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 podučava P </a:t>
            </a:r>
            <a:r>
              <a:rPr lang="hr-HR" sz="20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skali mjerenja </a:t>
            </a:r>
            <a:r>
              <a:rPr lang="hr-HR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(„Na skali 0-10, </a:t>
            </a:r>
          </a:p>
          <a:p>
            <a:pPr marL="502920" lvl="1" defTabSz="91440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</a:pPr>
            <a:r>
              <a:rPr lang="hr-HR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koju biste aktivnost označili sa 10. Što je sa 0? A sa 5?”)</a:t>
            </a:r>
          </a:p>
          <a:p>
            <a:pPr marL="502920" lvl="1" defTabSz="91440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</a:pPr>
            <a:endParaRPr lang="hr-HR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187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761463"/>
            <a:ext cx="3528811" cy="5675748"/>
          </a:xfrm>
          <a:prstGeom prst="rect">
            <a:avLst/>
          </a:prstGeom>
        </p:spPr>
      </p:pic>
      <p:pic>
        <p:nvPicPr>
          <p:cNvPr id="7170" name="Picture 2" descr="Povezana slik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47" b="23481"/>
          <a:stretch/>
        </p:blipFill>
        <p:spPr bwMode="auto">
          <a:xfrm>
            <a:off x="6593983" y="4194299"/>
            <a:ext cx="5077688" cy="266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657" y="-128789"/>
            <a:ext cx="11101589" cy="5120640"/>
          </a:xfrm>
        </p:spPr>
        <p:txBody>
          <a:bodyPr/>
          <a:lstStyle/>
          <a:p>
            <a:r>
              <a:rPr lang="hr-HR" dirty="0"/>
              <a:t>U slučaju da pacijent ima </a:t>
            </a:r>
            <a:r>
              <a:rPr lang="hr-HR" b="1" i="1" dirty="0"/>
              <a:t>poteškoća sa mjerenjem </a:t>
            </a:r>
            <a:r>
              <a:rPr lang="hr-HR" dirty="0" smtClean="0"/>
              <a:t>zadovoljstva ili postignuća:</a:t>
            </a:r>
            <a:endParaRPr lang="hr-HR" dirty="0"/>
          </a:p>
          <a:p>
            <a:pPr marL="960120" lvl="1" indent="-457200">
              <a:buFont typeface="+mj-lt"/>
              <a:buAutoNum type="arabicPeriod"/>
            </a:pPr>
            <a:r>
              <a:rPr lang="hr-HR" dirty="0"/>
              <a:t>Završiti skalu na seansi.</a:t>
            </a:r>
          </a:p>
          <a:p>
            <a:pPr marL="960120" lvl="1" indent="-457200">
              <a:buFont typeface="+mj-lt"/>
              <a:buAutoNum type="arabicPeriod"/>
            </a:pPr>
            <a:r>
              <a:rPr lang="hr-HR" dirty="0"/>
              <a:t>Promijeniti skalu u tri stupnja (nisko, srednje, visoko</a:t>
            </a:r>
            <a:r>
              <a:rPr lang="hr-HR" dirty="0" smtClean="0"/>
              <a:t>).</a:t>
            </a:r>
            <a:endParaRPr lang="hr-HR" dirty="0"/>
          </a:p>
          <a:p>
            <a:pPr marL="960120" lvl="1" indent="-457200">
              <a:buFont typeface="+mj-lt"/>
              <a:buAutoNum type="arabicPeriod"/>
            </a:pPr>
            <a:r>
              <a:rPr lang="hr-HR" dirty="0"/>
              <a:t>Vratiti se na taj zadatak kasnije na seansi</a:t>
            </a:r>
            <a:r>
              <a:rPr lang="hr-HR" dirty="0" smtClean="0"/>
              <a:t>.</a:t>
            </a:r>
            <a:endParaRPr lang="hr-HR" sz="2000" dirty="0"/>
          </a:p>
          <a:p>
            <a:pPr marL="182880" lvl="1">
              <a:spcBef>
                <a:spcPts val="1200"/>
              </a:spcBef>
            </a:pPr>
            <a:r>
              <a:rPr lang="hr-HR" sz="2000" dirty="0" smtClean="0"/>
              <a:t>Važno je da T provjeri s P </a:t>
            </a:r>
            <a:r>
              <a:rPr lang="hr-HR" sz="2000" b="1" i="1" dirty="0" smtClean="0"/>
              <a:t>da li razumije svrhu zadaće i što misli da bi mogao naučiti zahvaljujući istoj. </a:t>
            </a:r>
          </a:p>
          <a:p>
            <a:pPr marL="0" lvl="1" indent="0">
              <a:spcBef>
                <a:spcPts val="1200"/>
              </a:spcBef>
              <a:buNone/>
            </a:pPr>
            <a:r>
              <a:rPr lang="hr-HR" i="1" dirty="0" smtClean="0"/>
              <a:t>„Mislite </a:t>
            </a:r>
            <a:r>
              <a:rPr lang="hr-HR" i="1" dirty="0"/>
              <a:t>li da </a:t>
            </a:r>
            <a:r>
              <a:rPr lang="hr-HR" i="1" dirty="0" smtClean="0"/>
              <a:t>biste promatrajući cijeli tjedan mogli nešto naučiti? Npr. koje aktivnosti biste trebali raditi više a koje manje? Koje aktivnosti su prije imale visoki osjećaj P i Z a sada imaju nizak ili koje aktivnosti više ne radite a prije su bile praćene osjećajem Z i P?”</a:t>
            </a:r>
            <a:endParaRPr lang="hr-HR" i="1" dirty="0"/>
          </a:p>
          <a:p>
            <a:r>
              <a:rPr lang="hr-HR" dirty="0" smtClean="0"/>
              <a:t>Također, od neizmjerne je važnosti da T </a:t>
            </a:r>
            <a:r>
              <a:rPr lang="hr-HR" b="1" i="1" dirty="0" smtClean="0"/>
              <a:t>ispita moguće probleme P sa izvršavanjem zadaće </a:t>
            </a:r>
            <a:r>
              <a:rPr lang="hr-HR" dirty="0" smtClean="0"/>
              <a:t>(praktične ili misli) i da ih pokuša odmah riješiti zajedno sa P. </a:t>
            </a:r>
          </a:p>
        </p:txBody>
      </p:sp>
    </p:spTree>
    <p:extLst>
      <p:ext uri="{BB962C8B-B14F-4D97-AF65-F5344CB8AC3E}">
        <p14:creationId xmlns:p14="http://schemas.microsoft.com/office/powerpoint/2010/main" val="3128083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5667"/>
            <a:ext cx="3468398" cy="55769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5" y="1355736"/>
            <a:ext cx="3164749" cy="4401121"/>
          </a:xfrm>
          <a:prstGeom prst="rect">
            <a:avLst/>
          </a:prstGeom>
        </p:spPr>
      </p:pic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97615907"/>
              </p:ext>
            </p:extLst>
          </p:nvPr>
        </p:nvGraphicFramePr>
        <p:xfrm>
          <a:off x="3181082" y="158044"/>
          <a:ext cx="7972024" cy="6492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7126"/>
                <a:gridCol w="1445088"/>
                <a:gridCol w="707295"/>
                <a:gridCol w="996503"/>
                <a:gridCol w="996503"/>
                <a:gridCol w="996503"/>
                <a:gridCol w="996503"/>
                <a:gridCol w="996503"/>
              </a:tblGrid>
              <a:tr h="314984">
                <a:tc>
                  <a:txBody>
                    <a:bodyPr/>
                    <a:lstStyle/>
                    <a:p>
                      <a:r>
                        <a:rPr lang="hr-HR" dirty="0" smtClean="0"/>
                        <a:t>h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pon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uto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sri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čet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pet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sub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ned</a:t>
                      </a:r>
                      <a:endParaRPr lang="hr-HR" dirty="0"/>
                    </a:p>
                  </a:txBody>
                  <a:tcPr/>
                </a:tc>
              </a:tr>
              <a:tr h="314984">
                <a:tc>
                  <a:txBody>
                    <a:bodyPr/>
                    <a:lstStyle/>
                    <a:p>
                      <a:r>
                        <a:rPr lang="hr-HR" dirty="0" smtClean="0"/>
                        <a:t>7</a:t>
                      </a:r>
                      <a:r>
                        <a:rPr lang="hr-HR" baseline="0" dirty="0" smtClean="0"/>
                        <a:t> - 8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</a:tr>
              <a:tr h="551222">
                <a:tc>
                  <a:txBody>
                    <a:bodyPr/>
                    <a:lstStyle/>
                    <a:p>
                      <a:r>
                        <a:rPr lang="hr-HR" dirty="0" smtClean="0"/>
                        <a:t>8 –</a:t>
                      </a:r>
                      <a:r>
                        <a:rPr lang="hr-HR" baseline="0" dirty="0" smtClean="0"/>
                        <a:t> 9 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Buđenje</a:t>
                      </a:r>
                    </a:p>
                    <a:p>
                      <a:r>
                        <a:rPr lang="hr-HR" dirty="0" smtClean="0"/>
                        <a:t>Z=2, P=</a:t>
                      </a:r>
                      <a:r>
                        <a:rPr lang="hr-HR" baseline="0" dirty="0" smtClean="0"/>
                        <a:t> 0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</a:tr>
              <a:tr h="551222">
                <a:tc>
                  <a:txBody>
                    <a:bodyPr/>
                    <a:lstStyle/>
                    <a:p>
                      <a:r>
                        <a:rPr lang="hr-HR" dirty="0" smtClean="0"/>
                        <a:t>9 – 10 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Učenje</a:t>
                      </a:r>
                    </a:p>
                    <a:p>
                      <a:r>
                        <a:rPr lang="hr-HR" dirty="0" smtClean="0"/>
                        <a:t>Z=</a:t>
                      </a:r>
                      <a:r>
                        <a:rPr lang="hr-HR" baseline="0" dirty="0" smtClean="0"/>
                        <a:t> 3, P=2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</a:tr>
              <a:tr h="551222">
                <a:tc>
                  <a:txBody>
                    <a:bodyPr/>
                    <a:lstStyle/>
                    <a:p>
                      <a:r>
                        <a:rPr lang="hr-HR" dirty="0" smtClean="0"/>
                        <a:t>10</a:t>
                      </a:r>
                      <a:r>
                        <a:rPr lang="hr-HR" baseline="0" dirty="0" smtClean="0"/>
                        <a:t> – 11 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Učenje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dirty="0" smtClean="0"/>
                        <a:t>Z=</a:t>
                      </a:r>
                      <a:r>
                        <a:rPr lang="hr-HR" baseline="0" dirty="0" smtClean="0"/>
                        <a:t> 3, P=3</a:t>
                      </a:r>
                      <a:endParaRPr lang="hr-HR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</a:tr>
              <a:tr h="551222">
                <a:tc>
                  <a:txBody>
                    <a:bodyPr/>
                    <a:lstStyle/>
                    <a:p>
                      <a:r>
                        <a:rPr lang="hr-HR" dirty="0" smtClean="0"/>
                        <a:t>11 – 12 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Terapija</a:t>
                      </a:r>
                    </a:p>
                    <a:p>
                      <a:r>
                        <a:rPr lang="hr-HR" dirty="0" smtClean="0"/>
                        <a:t>Z=5,</a:t>
                      </a:r>
                      <a:r>
                        <a:rPr lang="hr-HR" baseline="0" dirty="0" smtClean="0"/>
                        <a:t> P=4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</a:tr>
              <a:tr h="314984">
                <a:tc>
                  <a:txBody>
                    <a:bodyPr/>
                    <a:lstStyle/>
                    <a:p>
                      <a:r>
                        <a:rPr lang="hr-HR" dirty="0" smtClean="0"/>
                        <a:t>12 – 13 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Sjedenje</a:t>
                      </a:r>
                      <a:r>
                        <a:rPr lang="hr-HR" baseline="0" dirty="0" smtClean="0"/>
                        <a:t> vani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</a:tr>
              <a:tr h="314984">
                <a:tc>
                  <a:txBody>
                    <a:bodyPr/>
                    <a:lstStyle/>
                    <a:p>
                      <a:r>
                        <a:rPr lang="hr-HR" dirty="0" smtClean="0"/>
                        <a:t>13</a:t>
                      </a:r>
                      <a:r>
                        <a:rPr lang="hr-HR" baseline="0" dirty="0" smtClean="0"/>
                        <a:t> – 14 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Sat kemije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</a:tr>
              <a:tr h="314984">
                <a:tc>
                  <a:txBody>
                    <a:bodyPr/>
                    <a:lstStyle/>
                    <a:p>
                      <a:r>
                        <a:rPr lang="hr-HR" dirty="0" smtClean="0"/>
                        <a:t>14</a:t>
                      </a:r>
                      <a:r>
                        <a:rPr lang="hr-HR" baseline="0" dirty="0" smtClean="0"/>
                        <a:t> – 15 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</a:tr>
              <a:tr h="551222">
                <a:tc>
                  <a:txBody>
                    <a:bodyPr/>
                    <a:lstStyle/>
                    <a:p>
                      <a:r>
                        <a:rPr lang="hr-HR" dirty="0" smtClean="0"/>
                        <a:t>15 – 16 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Gledanje</a:t>
                      </a:r>
                      <a:r>
                        <a:rPr lang="hr-HR" baseline="0" dirty="0" smtClean="0"/>
                        <a:t> TV</a:t>
                      </a:r>
                    </a:p>
                    <a:p>
                      <a:r>
                        <a:rPr lang="hr-HR" baseline="0" dirty="0" smtClean="0"/>
                        <a:t>Z=3, P=0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</a:tr>
              <a:tr h="314984">
                <a:tc>
                  <a:txBody>
                    <a:bodyPr/>
                    <a:lstStyle/>
                    <a:p>
                      <a:r>
                        <a:rPr lang="hr-HR" dirty="0" smtClean="0"/>
                        <a:t>16 – 17 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</a:tr>
              <a:tr h="314984">
                <a:tc>
                  <a:txBody>
                    <a:bodyPr/>
                    <a:lstStyle/>
                    <a:p>
                      <a:r>
                        <a:rPr lang="hr-HR" dirty="0" smtClean="0"/>
                        <a:t>17 – 18 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</a:tr>
              <a:tr h="314984">
                <a:tc>
                  <a:txBody>
                    <a:bodyPr/>
                    <a:lstStyle/>
                    <a:p>
                      <a:r>
                        <a:rPr lang="hr-HR" dirty="0" smtClean="0"/>
                        <a:t>…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</a:tr>
              <a:tr h="314984">
                <a:tc>
                  <a:txBody>
                    <a:bodyPr/>
                    <a:lstStyle/>
                    <a:p>
                      <a:r>
                        <a:rPr lang="hr-HR" dirty="0" smtClean="0"/>
                        <a:t>22 - 23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Spavanje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0891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334" y="866017"/>
            <a:ext cx="6801220" cy="512064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hr-HR" sz="2400" i="1" dirty="0" smtClean="0"/>
              <a:t>Koje su aktivnosti previše zastupljene u terminima vođenja uravnoteženog života? Koje premalo?</a:t>
            </a:r>
          </a:p>
          <a:p>
            <a:pPr>
              <a:lnSpc>
                <a:spcPct val="150000"/>
              </a:lnSpc>
            </a:pPr>
            <a:r>
              <a:rPr lang="hr-HR" sz="2400" i="1" dirty="0"/>
              <a:t>Koje aktivnosti imaju najviše P i/ili Z? Treba li pacijent planirati povećanje takvih aktivnosti</a:t>
            </a:r>
            <a:r>
              <a:rPr lang="hr-HR" sz="2400" i="1" dirty="0" smtClean="0"/>
              <a:t>?</a:t>
            </a:r>
            <a:endParaRPr lang="hr-HR" sz="2400" i="1" dirty="0"/>
          </a:p>
          <a:p>
            <a:pPr>
              <a:lnSpc>
                <a:spcPct val="150000"/>
              </a:lnSpc>
            </a:pPr>
            <a:r>
              <a:rPr lang="hr-HR" sz="2400" i="1" dirty="0"/>
              <a:t>Koje aktivnosti imaju najniže P i/ili Z? Treba li ih pokušati smanjiti? Ili je li pacijent deprimiran zbog negativnih automatskih misli za vrijeme njihova </a:t>
            </a:r>
            <a:r>
              <a:rPr lang="hr-HR" sz="2400" i="1" dirty="0" smtClean="0"/>
              <a:t>trajanja? </a:t>
            </a:r>
            <a:endParaRPr lang="hr-HR" dirty="0" smtClean="0"/>
          </a:p>
        </p:txBody>
      </p:sp>
      <p:pic>
        <p:nvPicPr>
          <p:cNvPr id="8194" name="Picture 2" descr="Slikovni rezultat za checking homewor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5327"/>
            <a:ext cx="4855335" cy="6863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1890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2589" y="3413371"/>
            <a:ext cx="8161986" cy="2801935"/>
          </a:xfrm>
        </p:spPr>
        <p:txBody>
          <a:bodyPr/>
          <a:lstStyle/>
          <a:p>
            <a:r>
              <a:rPr lang="hr-HR" dirty="0" smtClean="0"/>
              <a:t>Distrakcije i preusmjeravanje pažnje</a:t>
            </a:r>
            <a:endParaRPr lang="hr-H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8261" y="817339"/>
            <a:ext cx="4762500" cy="290512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451866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Slikovni rezultat za wh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678"/>
            <a:ext cx="3464417" cy="666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56079"/>
            <a:ext cx="5499612" cy="410192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4858" y="183513"/>
            <a:ext cx="9782335" cy="267623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hr-HR" dirty="0" smtClean="0"/>
              <a:t>Koriste se kada kognitivna restrukturacija nije moguća ili je neefikasna (P je </a:t>
            </a:r>
            <a:r>
              <a:rPr lang="hr-HR" dirty="0"/>
              <a:t>preplavljen osjećajima i nije u mogućnosti odmah vrednovati svoje AM i mijenjati svoje </a:t>
            </a:r>
            <a:r>
              <a:rPr lang="hr-HR" dirty="0" smtClean="0"/>
              <a:t>mišljenje). </a:t>
            </a:r>
          </a:p>
          <a:p>
            <a:pPr>
              <a:lnSpc>
                <a:spcPct val="150000"/>
              </a:lnSpc>
            </a:pPr>
            <a:r>
              <a:rPr lang="hr-HR" dirty="0" smtClean="0"/>
              <a:t>Važno je da se P ne oslanja previše na ove tehnike jer se na ovaj način odgađa restrukturacija misli i vjerovanja u podlozi problema.</a:t>
            </a:r>
            <a:endParaRPr lang="hr-HR" dirty="0"/>
          </a:p>
        </p:txBody>
      </p:sp>
      <p:sp>
        <p:nvSpPr>
          <p:cNvPr id="5" name="TextBox 4"/>
          <p:cNvSpPr txBox="1"/>
          <p:nvPr/>
        </p:nvSpPr>
        <p:spPr>
          <a:xfrm>
            <a:off x="5659610" y="2959565"/>
            <a:ext cx="5377583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defTabSz="914400">
              <a:lnSpc>
                <a:spcPct val="90000"/>
              </a:lnSpc>
              <a:spcBef>
                <a:spcPts val="1200"/>
              </a:spcBef>
              <a:buClr>
                <a:srgbClr val="5B9BD5"/>
              </a:buClr>
              <a:buFont typeface="+mj-lt"/>
              <a:buAutoNum type="arabicPeriod"/>
            </a:pPr>
            <a:r>
              <a:rPr lang="hr-HR" sz="2000" b="1" i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Refokusiranje</a:t>
            </a:r>
            <a:r>
              <a:rPr lang="hr-HR" sz="2000" dirty="0">
                <a:solidFill>
                  <a:prstClr val="black">
                    <a:lumMod val="65000"/>
                    <a:lumOff val="35000"/>
                  </a:prstClr>
                </a:solidFill>
              </a:rPr>
              <a:t> (preusmjeravanje pažnje) je korisno u situacijama kada je potrebna koncentracija (vožnja, posao, konverzacija itd.).</a:t>
            </a:r>
          </a:p>
          <a:p>
            <a:pPr marL="457200" lvl="0" indent="-457200" defTabSz="914400">
              <a:lnSpc>
                <a:spcPct val="90000"/>
              </a:lnSpc>
              <a:spcBef>
                <a:spcPts val="1200"/>
              </a:spcBef>
              <a:buClr>
                <a:srgbClr val="5B9BD5"/>
              </a:buClr>
              <a:buFont typeface="+mj-lt"/>
              <a:buAutoNum type="arabicPeriod"/>
            </a:pPr>
            <a:r>
              <a:rPr lang="hr-HR" sz="2000" b="1" i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Distrakcija</a:t>
            </a:r>
            <a:r>
              <a:rPr lang="hr-HR" sz="2000" dirty="0">
                <a:solidFill>
                  <a:prstClr val="black">
                    <a:lumMod val="65000"/>
                    <a:lumOff val="35000"/>
                  </a:prstClr>
                </a:solidFill>
              </a:rPr>
              <a:t>: ukoliko ne postoji trenutna aktivnost na koju je moguće preusmjeriti pažnju, postoje aktivnosti koje mogu služiti kao trenutni distraktori (šetnja, čišćenje kuće, odlazak u dućan, telefonski razgovor s nekim itd.).</a:t>
            </a:r>
          </a:p>
        </p:txBody>
      </p:sp>
    </p:spTree>
    <p:extLst>
      <p:ext uri="{BB962C8B-B14F-4D97-AF65-F5344CB8AC3E}">
        <p14:creationId xmlns:p14="http://schemas.microsoft.com/office/powerpoint/2010/main" val="75320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7204" y="729158"/>
            <a:ext cx="3406606" cy="25549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0259" y="3503054"/>
            <a:ext cx="3813420" cy="2542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8299" y="3503054"/>
            <a:ext cx="3820365" cy="2542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930" y="1918953"/>
            <a:ext cx="3410571" cy="273032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4082727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0881" y="4906852"/>
            <a:ext cx="3724140" cy="1333742"/>
          </a:xfrm>
        </p:spPr>
        <p:txBody>
          <a:bodyPr>
            <a:normAutofit/>
          </a:bodyPr>
          <a:lstStyle/>
          <a:p>
            <a:pPr algn="r"/>
            <a:r>
              <a:rPr lang="hr-HR" dirty="0"/>
              <a:t>R</a:t>
            </a:r>
            <a:r>
              <a:rPr lang="hr-HR" dirty="0" smtClean="0"/>
              <a:t>elaksacija</a:t>
            </a:r>
            <a:endParaRPr lang="hr-H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0655" y="851654"/>
            <a:ext cx="5099489" cy="338549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811868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4" name="Picture 2" descr="Slikovni rezultat za wh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678"/>
            <a:ext cx="3464417" cy="666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2581" y="154418"/>
            <a:ext cx="10786889" cy="3270010"/>
          </a:xfrm>
        </p:spPr>
        <p:txBody>
          <a:bodyPr/>
          <a:lstStyle/>
          <a:p>
            <a:r>
              <a:rPr lang="hr-HR" dirty="0" smtClean="0"/>
              <a:t>Relaksacijske tehnike moraju se učiti i uvježbavati na seansama kako bi se s eventualnim problemima moglo suočiti i riješiti ih.</a:t>
            </a:r>
          </a:p>
          <a:p>
            <a:r>
              <a:rPr lang="hr-HR" dirty="0" smtClean="0"/>
              <a:t>Naime, neki pacijenti postaju napetiji i anksiozniji za vrijeme vježbi relaksacije. </a:t>
            </a:r>
            <a:r>
              <a:rPr lang="hr-HR" dirty="0"/>
              <a:t>T</a:t>
            </a:r>
            <a:r>
              <a:rPr lang="hr-HR" dirty="0" smtClean="0"/>
              <a:t>ada se predlažu </a:t>
            </a:r>
            <a:r>
              <a:rPr lang="hr-HR" dirty="0" smtClean="0"/>
              <a:t>u </a:t>
            </a:r>
            <a:r>
              <a:rPr lang="hr-HR" dirty="0" smtClean="0"/>
              <a:t>svrhu eksperimenta koji će, ili umiriti osobu, ili voditi anksioznim mislima koje se onda mogu vrednovati.</a:t>
            </a:r>
          </a:p>
          <a:p>
            <a:r>
              <a:rPr lang="hr-HR" dirty="0" smtClean="0"/>
              <a:t>Iako smanjuju simptome anksioznosti, nisu učinkovite kao izlaganje i kognitivno restrukturiranje.</a:t>
            </a:r>
          </a:p>
        </p:txBody>
      </p:sp>
      <p:pic>
        <p:nvPicPr>
          <p:cNvPr id="14340" name="Picture 4" descr="Slikovni rezultat za progressive muscle relax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96" y="3638549"/>
            <a:ext cx="5095875" cy="321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46025" y="3159995"/>
            <a:ext cx="4991389" cy="3276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lvl="0" indent="-182880" defTabSz="914400">
              <a:lnSpc>
                <a:spcPct val="150000"/>
              </a:lnSpc>
              <a:buClr>
                <a:srgbClr val="5B9BD5"/>
              </a:buClr>
              <a:buFont typeface="Wingdings 2" pitchFamily="18" charset="2"/>
              <a:buChar char=""/>
            </a:pPr>
            <a:r>
              <a:rPr lang="hr-HR" sz="2000" dirty="0">
                <a:solidFill>
                  <a:prstClr val="black">
                    <a:lumMod val="65000"/>
                    <a:lumOff val="35000"/>
                  </a:prstClr>
                </a:solidFill>
              </a:rPr>
              <a:t>Većina </a:t>
            </a:r>
            <a:r>
              <a:rPr lang="hr-HR" sz="20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se tretmana </a:t>
            </a:r>
            <a:r>
              <a:rPr lang="hr-HR" sz="2000" dirty="0">
                <a:solidFill>
                  <a:prstClr val="black">
                    <a:lumMod val="65000"/>
                    <a:lumOff val="35000"/>
                  </a:prstClr>
                </a:solidFill>
              </a:rPr>
              <a:t>relaksacije </a:t>
            </a:r>
            <a:r>
              <a:rPr lang="hr-HR" sz="20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temelji na varijacijama </a:t>
            </a:r>
            <a:r>
              <a:rPr lang="hr-HR" sz="2000" b="1" i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progresivne mišićne relaksacije</a:t>
            </a:r>
            <a:r>
              <a:rPr lang="hr-HR" sz="2000" dirty="0">
                <a:solidFill>
                  <a:prstClr val="black">
                    <a:lumMod val="65000"/>
                    <a:lumOff val="35000"/>
                  </a:prstClr>
                </a:solidFill>
              </a:rPr>
              <a:t> koju je razvio Jacobson. </a:t>
            </a:r>
          </a:p>
          <a:p>
            <a:pPr marL="182880" lvl="0" indent="-182880" defTabSz="914400">
              <a:lnSpc>
                <a:spcPct val="150000"/>
              </a:lnSpc>
              <a:buClr>
                <a:srgbClr val="5B9BD5"/>
              </a:buClr>
              <a:buFont typeface="Wingdings 2" pitchFamily="18" charset="2"/>
              <a:buChar char=""/>
            </a:pPr>
            <a:r>
              <a:rPr lang="hr-HR" sz="2000" dirty="0">
                <a:solidFill>
                  <a:prstClr val="black">
                    <a:lumMod val="65000"/>
                    <a:lumOff val="35000"/>
                  </a:prstClr>
                </a:solidFill>
              </a:rPr>
              <a:t>Kada trening mišićne relaksacije nije praktičan i kada se anksioznost manifestira kroz teškoće disanja, mogu se koristiti </a:t>
            </a:r>
            <a:r>
              <a:rPr lang="hr-HR" sz="2000" b="1" i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vježbe relaksacije disanjem</a:t>
            </a:r>
            <a:r>
              <a:rPr lang="hr-HR" sz="2000" dirty="0">
                <a:solidFill>
                  <a:prstClr val="black">
                    <a:lumMod val="65000"/>
                    <a:lumOff val="35000"/>
                  </a:prstClr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199142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8054" y="3368015"/>
            <a:ext cx="6770320" cy="2801935"/>
          </a:xfrm>
        </p:spPr>
        <p:txBody>
          <a:bodyPr/>
          <a:lstStyle/>
          <a:p>
            <a:r>
              <a:rPr lang="hr-HR" dirty="0" smtClean="0"/>
              <a:t>Kartice za suočavanje</a:t>
            </a:r>
            <a:endParaRPr lang="hr-HR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4659" r="3044" b="9548"/>
          <a:stretch/>
        </p:blipFill>
        <p:spPr>
          <a:xfrm>
            <a:off x="5236215" y="348402"/>
            <a:ext cx="5132791" cy="37725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52783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4" name="Picture 2" descr="Slikovni rezultat za wh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571"/>
            <a:ext cx="3464417" cy="666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35740" y="557504"/>
            <a:ext cx="5812368" cy="575563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hr-HR" dirty="0" smtClean="0"/>
              <a:t>Kartice veličine obično 3 x 5 cm koje P drži u blizini (džep, ogledalo u kupaonici, auto…) i </a:t>
            </a:r>
            <a:r>
              <a:rPr lang="hr-HR" b="1" i="1" dirty="0" smtClean="0"/>
              <a:t>čita ih po dogovoru</a:t>
            </a:r>
            <a:r>
              <a:rPr lang="hr-HR" dirty="0" smtClean="0"/>
              <a:t> (npr. 3x dnevno) </a:t>
            </a:r>
            <a:r>
              <a:rPr lang="hr-HR" b="1" i="1" dirty="0" smtClean="0"/>
              <a:t>i po potrebi </a:t>
            </a:r>
            <a:r>
              <a:rPr lang="hr-HR" dirty="0" smtClean="0"/>
              <a:t>kako bi se povećala vjerojatnost integriranja u njegovo mišljenje. </a:t>
            </a:r>
          </a:p>
          <a:p>
            <a:pPr>
              <a:lnSpc>
                <a:spcPct val="100000"/>
              </a:lnSpc>
            </a:pPr>
            <a:r>
              <a:rPr lang="hr-HR" u="sng" dirty="0" smtClean="0"/>
              <a:t>Ima ih u nekoliko oblika: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hr-HR" b="1" i="1" dirty="0" smtClean="0"/>
              <a:t>Automatska misao – adaptivni odgovor</a:t>
            </a:r>
            <a:r>
              <a:rPr lang="hr-HR" i="1" dirty="0" smtClean="0"/>
              <a:t> </a:t>
            </a:r>
            <a:r>
              <a:rPr lang="hr-HR" dirty="0" smtClean="0"/>
              <a:t>(kada P nije u mogućnosti vrednovati misli i kad distrakcija i refokusiranje nije poželjno)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hr-HR" b="1" i="1" dirty="0" smtClean="0"/>
              <a:t>Strategije suočavanja </a:t>
            </a:r>
            <a:r>
              <a:rPr lang="hr-HR" dirty="0" smtClean="0"/>
              <a:t>(nabraja tehnike koje će P pokušati izvesti kad se nađe u teškoj situaciji)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hr-HR" b="1" i="1" dirty="0" smtClean="0"/>
              <a:t>Upute za aktiviranje pacijenta </a:t>
            </a:r>
            <a:r>
              <a:rPr lang="hr-HR" dirty="0" smtClean="0"/>
              <a:t>(koristi se u slučaju nemotiviranosti pacijenta; ispitati + i – čitanja i otkriti i odgovoriti na automatske misli koje mogu omesti P na njeno korištenje).</a:t>
            </a:r>
            <a:endParaRPr lang="hr-HR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152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877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200" dirty="0" smtClean="0"/>
              <a:t>Automatska misao – Adaptivni odgovor</a:t>
            </a:r>
            <a:endParaRPr lang="hr-HR" sz="4200" dirty="0"/>
          </a:p>
        </p:txBody>
      </p:sp>
      <p:sp>
        <p:nvSpPr>
          <p:cNvPr id="4" name="Rectangle 3"/>
          <p:cNvSpPr/>
          <p:nvPr/>
        </p:nvSpPr>
        <p:spPr>
          <a:xfrm>
            <a:off x="5267455" y="834422"/>
            <a:ext cx="4971245" cy="247544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Stranica 1</a:t>
            </a:r>
            <a:endParaRPr lang="hr-HR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hr-HR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hr-HR" sz="1600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Automatska </a:t>
            </a:r>
            <a:r>
              <a:rPr lang="hr-HR" sz="1600" u="sng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misao</a:t>
            </a:r>
          </a:p>
          <a:p>
            <a:pPr algn="ctr"/>
            <a:endParaRPr lang="hr-HR" sz="1600" u="sng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hr-HR" sz="16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 mogu to napraviti</a:t>
            </a:r>
          </a:p>
        </p:txBody>
      </p:sp>
      <p:sp>
        <p:nvSpPr>
          <p:cNvPr id="5" name="Rectangle 4"/>
          <p:cNvSpPr/>
          <p:nvPr/>
        </p:nvSpPr>
        <p:spPr>
          <a:xfrm>
            <a:off x="5267455" y="3527459"/>
            <a:ext cx="4971245" cy="259000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Stranica </a:t>
            </a:r>
            <a:r>
              <a:rPr lang="hr-H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</a:p>
          <a:p>
            <a:pPr algn="ctr"/>
            <a:endParaRPr lang="hr-HR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hr-HR" sz="1600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Adaptivni </a:t>
            </a:r>
            <a:r>
              <a:rPr lang="hr-HR" sz="1600" u="sng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odgovor</a:t>
            </a:r>
          </a:p>
          <a:p>
            <a:pPr algn="ctr"/>
            <a:endParaRPr lang="hr-HR" sz="1600" i="1" u="sng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hr-HR" sz="16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Mogu osjećati kako to ne mogu napraviti ali to ne mora biti tako. </a:t>
            </a:r>
            <a:r>
              <a:rPr lang="hr-HR" sz="16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Dosta puta u prošlosti mislila sam na isti način pa sam svejedno uspjela. Najgore što bi se moglo dogoditi je da ću početi čitati i da neću razumjeti ali mogu pitati pomoć. To je bolje nego ne pokušati. Negativno mišljenje mi samo smanjuje motivaciju.</a:t>
            </a:r>
            <a:endParaRPr lang="hr-HR" sz="16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979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800" dirty="0" smtClean="0"/>
              <a:t>Strategije suočavanja</a:t>
            </a:r>
            <a:endParaRPr lang="hr-HR" sz="4800" dirty="0"/>
          </a:p>
        </p:txBody>
      </p:sp>
      <p:sp>
        <p:nvSpPr>
          <p:cNvPr id="4" name="Rectangle 3"/>
          <p:cNvSpPr/>
          <p:nvPr/>
        </p:nvSpPr>
        <p:spPr>
          <a:xfrm>
            <a:off x="5228819" y="2244659"/>
            <a:ext cx="4971245" cy="23595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Stranica 1</a:t>
            </a:r>
            <a:endParaRPr lang="hr-HR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hr-HR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hr-HR" sz="1600" u="sng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Strategije kad sam anksiozna</a:t>
            </a:r>
          </a:p>
          <a:p>
            <a:pPr algn="ctr"/>
            <a:endParaRPr lang="hr-HR" sz="1600" u="sng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342900" algn="ctr">
              <a:buFont typeface="+mj-lt"/>
              <a:buAutoNum type="arabicPeriod"/>
            </a:pPr>
            <a:r>
              <a:rPr lang="hr-HR" sz="16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Raditi ZDM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hr-HR" sz="16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Čitati karticu za suočavanje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hr-HR" sz="16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Nazvati prijatelja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hr-HR" sz="16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Otići u šetnju ili na trčanje</a:t>
            </a:r>
            <a:endParaRPr lang="hr-HR" sz="16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948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800" dirty="0" smtClean="0"/>
              <a:t>Upute za aktiviranje pacijenta</a:t>
            </a:r>
            <a:endParaRPr lang="hr-HR" sz="4800" dirty="0"/>
          </a:p>
        </p:txBody>
      </p:sp>
      <p:sp>
        <p:nvSpPr>
          <p:cNvPr id="5" name="Rectangle 4"/>
          <p:cNvSpPr/>
          <p:nvPr/>
        </p:nvSpPr>
        <p:spPr>
          <a:xfrm>
            <a:off x="5241697" y="2016059"/>
            <a:ext cx="4971245" cy="28167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Stranica 1</a:t>
            </a:r>
            <a:endParaRPr lang="hr-HR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hr-HR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hr-HR" sz="1600" u="sng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Kad želim od profesora tražiti pomoć</a:t>
            </a:r>
          </a:p>
          <a:p>
            <a:pPr algn="ctr"/>
            <a:endParaRPr lang="hr-HR" sz="1600" u="sng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342900" algn="ctr">
              <a:buFont typeface="+mj-lt"/>
              <a:buAutoNum type="arabicPeriod"/>
            </a:pPr>
            <a:r>
              <a:rPr lang="hr-HR" sz="16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Podsjetiti se da to nije ništa strašno.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hr-HR" sz="16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Zapamtiti kako je ovo eksperiment. Čak i ako ovaj put ne uspije, dobra je vježba.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hr-HR" sz="16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Ako je grub, to vjerojatno sa mnom nema veze. 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hr-HR" sz="16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Ako mi ne želi pomoći to je njegov neuspjeh kao profesora a ne moj kao studentice.</a:t>
            </a:r>
            <a:endParaRPr lang="hr-HR" sz="16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339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7650" y="3475775"/>
            <a:ext cx="6597488" cy="2801935"/>
          </a:xfrm>
        </p:spPr>
        <p:txBody>
          <a:bodyPr/>
          <a:lstStyle/>
          <a:p>
            <a:r>
              <a:rPr lang="hr-HR" dirty="0" smtClean="0"/>
              <a:t>Postupno izlaganje</a:t>
            </a:r>
            <a:endParaRPr lang="hr-H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8857"/>
          <a:stretch/>
        </p:blipFill>
        <p:spPr>
          <a:xfrm>
            <a:off x="6130345" y="836706"/>
            <a:ext cx="5018472" cy="29767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06173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likovni rezultat za wh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678"/>
            <a:ext cx="3464417" cy="666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11223"/>
          <a:stretch/>
        </p:blipFill>
        <p:spPr>
          <a:xfrm>
            <a:off x="5756857" y="695460"/>
            <a:ext cx="6435144" cy="6130343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404851" y="695460"/>
            <a:ext cx="5145944" cy="5705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b="1" i="1" dirty="0"/>
              <a:t>Da bi se došlo do cilja, potrebno je savladati brojne korake.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dirty="0"/>
              <a:t>P su skloni obeshrabriti se kad uvide koliko su daleko od željenog cilja.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b="1" i="1" u="sng" dirty="0"/>
              <a:t>Grafički prikaz koraka </a:t>
            </a:r>
            <a:r>
              <a:rPr lang="hr-HR" dirty="0"/>
              <a:t>koristan je kako bi se umirili: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hr-HR" dirty="0"/>
              <a:t>Za početak, aktivnost povezana sa umjerenom anksioznošću.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hr-HR" dirty="0"/>
              <a:t>Uvježbavati taj korak dok se anksioznost ne smanji za barem pola.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hr-HR" dirty="0"/>
              <a:t>Zatim P prelazi na sljedeći korak u hijerarhiji dok i njega ne savlada. </a:t>
            </a:r>
          </a:p>
          <a:p>
            <a:endParaRPr lang="hr-HR" dirty="0"/>
          </a:p>
        </p:txBody>
      </p:sp>
      <p:sp>
        <p:nvSpPr>
          <p:cNvPr id="9" name="TextBox 8"/>
          <p:cNvSpPr txBox="1"/>
          <p:nvPr/>
        </p:nvSpPr>
        <p:spPr>
          <a:xfrm>
            <a:off x="6123071" y="4184281"/>
            <a:ext cx="2129173" cy="9694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buClr>
                <a:schemeClr val="accent1"/>
              </a:buClr>
            </a:pPr>
            <a:r>
              <a:rPr lang="hr-HR" sz="19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Postaviti pitanje </a:t>
            </a:r>
          </a:p>
          <a:p>
            <a:pPr defTabSz="914400">
              <a:buClr>
                <a:schemeClr val="accent1"/>
              </a:buClr>
            </a:pPr>
            <a:r>
              <a:rPr lang="hr-HR" sz="19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profesoru</a:t>
            </a:r>
          </a:p>
          <a:p>
            <a:pPr defTabSz="914400">
              <a:buClr>
                <a:schemeClr val="accent1"/>
              </a:buClr>
            </a:pPr>
            <a:r>
              <a:rPr lang="hr-HR" sz="19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nakon predavanja.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19330" y="3083523"/>
            <a:ext cx="194688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buClr>
                <a:schemeClr val="accent1"/>
              </a:buClr>
            </a:pPr>
            <a:r>
              <a:rPr lang="hr-HR" sz="19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Postaviti pitanje </a:t>
            </a:r>
          </a:p>
          <a:p>
            <a:pPr defTabSz="914400">
              <a:buClr>
                <a:schemeClr val="accent1"/>
              </a:buClr>
            </a:pPr>
            <a:r>
              <a:rPr lang="hr-HR" sz="19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na predavanju.</a:t>
            </a:r>
            <a:endParaRPr lang="hr-HR" sz="19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851478" y="1520203"/>
            <a:ext cx="1747594" cy="9694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buClr>
                <a:schemeClr val="accent1"/>
              </a:buClr>
            </a:pPr>
            <a:r>
              <a:rPr lang="hr-HR" sz="19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Odgovoriti </a:t>
            </a:r>
          </a:p>
          <a:p>
            <a:pPr defTabSz="914400">
              <a:buClr>
                <a:schemeClr val="accent1"/>
              </a:buClr>
            </a:pPr>
            <a:r>
              <a:rPr lang="hr-HR" sz="19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na pitanje </a:t>
            </a:r>
          </a:p>
          <a:p>
            <a:pPr defTabSz="914400">
              <a:buClr>
                <a:schemeClr val="accent1"/>
              </a:buClr>
            </a:pPr>
            <a:r>
              <a:rPr lang="hr-HR" sz="19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na predavanju.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381890" y="769278"/>
            <a:ext cx="189987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buClr>
                <a:schemeClr val="accent1"/>
              </a:buClr>
            </a:pPr>
            <a:r>
              <a:rPr lang="hr-HR" sz="19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Izraziti mišljenje</a:t>
            </a:r>
          </a:p>
          <a:p>
            <a:pPr defTabSz="914400">
              <a:buClr>
                <a:schemeClr val="accent1"/>
              </a:buClr>
            </a:pPr>
            <a:r>
              <a:rPr lang="hr-HR" sz="19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na predavanju.</a:t>
            </a:r>
          </a:p>
        </p:txBody>
      </p:sp>
    </p:spTree>
    <p:extLst>
      <p:ext uri="{BB962C8B-B14F-4D97-AF65-F5344CB8AC3E}">
        <p14:creationId xmlns:p14="http://schemas.microsoft.com/office/powerpoint/2010/main" val="2974239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Slikovni rezultat za wh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678"/>
            <a:ext cx="3464417" cy="666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3493" y="322498"/>
            <a:ext cx="9607640" cy="40954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2200" dirty="0" smtClean="0"/>
              <a:t>Kako bi se povećala uspješnost izlaganja korisne su sljedeće tehnike:</a:t>
            </a:r>
            <a:endParaRPr lang="hr-HR" sz="22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hr-HR" sz="2200" dirty="0"/>
              <a:t>prije, za vrijeme i nakon svakog zadatka, mogu se </a:t>
            </a:r>
            <a:r>
              <a:rPr lang="hr-HR" sz="2200" dirty="0" smtClean="0"/>
              <a:t>koristiti različite </a:t>
            </a:r>
            <a:r>
              <a:rPr lang="hr-HR" sz="2200" b="1" i="1" dirty="0"/>
              <a:t>tehnike za suočavanje </a:t>
            </a:r>
            <a:r>
              <a:rPr lang="hr-HR" sz="2200" dirty="0"/>
              <a:t>(ZDM, </a:t>
            </a:r>
            <a:r>
              <a:rPr lang="hr-HR" sz="2200" dirty="0" smtClean="0"/>
              <a:t>kartice za suočavanje, vježbe relaksacije...).</a:t>
            </a:r>
            <a:endParaRPr lang="hr-HR" sz="22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hr-HR" sz="2200" b="1" i="1" dirty="0"/>
              <a:t>Probe ponašanja </a:t>
            </a:r>
            <a:r>
              <a:rPr lang="hr-HR" sz="2200" dirty="0"/>
              <a:t>(</a:t>
            </a:r>
            <a:r>
              <a:rPr lang="hr-HR" sz="2200" dirty="0" smtClean="0"/>
              <a:t>za identificiranje NAM ili isprika za neizvršenje zadatka kod </a:t>
            </a:r>
            <a:r>
              <a:rPr lang="hr-HR" sz="2200" dirty="0"/>
              <a:t>P koji </a:t>
            </a:r>
            <a:r>
              <a:rPr lang="hr-HR" sz="2200" dirty="0" smtClean="0"/>
              <a:t>izbjegavaju određena ponašanja).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hr-HR" sz="2200" dirty="0" smtClean="0"/>
              <a:t>Ispunjavanje tablice aktivnosti (datum, aktivnost, razina anksioznosti, korištene tehnike suočavanja + zapisivanje predviđanja i križanje onih koja se nisu ostvarila).</a:t>
            </a:r>
            <a:endParaRPr lang="hr-HR" sz="2200" dirty="0"/>
          </a:p>
          <a:p>
            <a:endParaRPr lang="hr-HR" dirty="0"/>
          </a:p>
        </p:txBody>
      </p:sp>
      <p:pic>
        <p:nvPicPr>
          <p:cNvPr id="6" name="Picture 2" descr="Slikovni rezultat za goal reach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693" y="3724140"/>
            <a:ext cx="4121241" cy="2747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9863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17096" y="107036"/>
            <a:ext cx="5718313" cy="1293028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buClr>
                <a:schemeClr val="accent1"/>
              </a:buClr>
            </a:pPr>
            <a:r>
              <a:rPr lang="hr-HR" sz="5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Koje su to tehnike</a:t>
            </a:r>
            <a:r>
              <a:rPr lang="hr-HR" sz="5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?</a:t>
            </a:r>
            <a:endParaRPr lang="hr-HR" sz="54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7112" y="378901"/>
            <a:ext cx="7769087" cy="644690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hr-HR" dirty="0" smtClean="0"/>
          </a:p>
          <a:p>
            <a:r>
              <a:rPr lang="hr-HR" sz="2200" dirty="0" smtClean="0"/>
              <a:t>Problem solving</a:t>
            </a:r>
          </a:p>
          <a:p>
            <a:r>
              <a:rPr lang="hr-HR" sz="2200" dirty="0" smtClean="0"/>
              <a:t>Donošenje odluke</a:t>
            </a:r>
          </a:p>
          <a:p>
            <a:r>
              <a:rPr lang="hr-HR" sz="2200" dirty="0" smtClean="0"/>
              <a:t>Opažanje i planiranje aktivnosti</a:t>
            </a:r>
          </a:p>
          <a:p>
            <a:r>
              <a:rPr lang="hr-HR" sz="2200" dirty="0" smtClean="0"/>
              <a:t>Distrakcije i preusmjeravanje pažnje</a:t>
            </a:r>
          </a:p>
          <a:p>
            <a:r>
              <a:rPr lang="hr-HR" sz="2200" dirty="0" smtClean="0"/>
              <a:t>Relaksacija </a:t>
            </a:r>
          </a:p>
          <a:p>
            <a:r>
              <a:rPr lang="hr-HR" sz="2200" dirty="0" smtClean="0"/>
              <a:t>Kartice za suočavanje</a:t>
            </a:r>
          </a:p>
          <a:p>
            <a:r>
              <a:rPr lang="hr-HR" sz="2200" dirty="0" smtClean="0"/>
              <a:t>Postupno izlaganje</a:t>
            </a:r>
          </a:p>
          <a:p>
            <a:r>
              <a:rPr lang="hr-HR" sz="2200" dirty="0" smtClean="0"/>
              <a:t>Igranje uloga</a:t>
            </a:r>
          </a:p>
          <a:p>
            <a:r>
              <a:rPr lang="hr-HR" sz="2200" dirty="0" smtClean="0"/>
              <a:t>„Pita” tehnika</a:t>
            </a:r>
          </a:p>
          <a:p>
            <a:r>
              <a:rPr lang="hr-HR" sz="2200" dirty="0"/>
              <a:t>Funkcionalne usporedbe zabilješki o sebi i pozitivnih izjava o </a:t>
            </a:r>
            <a:r>
              <a:rPr lang="hr-HR" sz="2200" dirty="0" smtClean="0"/>
              <a:t>sebi</a:t>
            </a:r>
          </a:p>
        </p:txBody>
      </p:sp>
    </p:spTree>
    <p:extLst>
      <p:ext uri="{BB962C8B-B14F-4D97-AF65-F5344CB8AC3E}">
        <p14:creationId xmlns:p14="http://schemas.microsoft.com/office/powerpoint/2010/main" val="3314223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79762" y="3470974"/>
            <a:ext cx="5328634" cy="2801935"/>
          </a:xfrm>
        </p:spPr>
        <p:txBody>
          <a:bodyPr/>
          <a:lstStyle/>
          <a:p>
            <a:r>
              <a:rPr lang="hr-HR" dirty="0" smtClean="0"/>
              <a:t>Igranje uloga</a:t>
            </a:r>
            <a:endParaRPr lang="hr-H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3113" y="901519"/>
            <a:ext cx="3257119" cy="32571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58218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likovni rezultat za wh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0"/>
            <a:ext cx="3464417" cy="666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1958" y="3031633"/>
            <a:ext cx="6259132" cy="327391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r-HR" b="1" i="1" u="sng" dirty="0" smtClean="0"/>
              <a:t>Trening socijalnih vještina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r-HR" b="1" dirty="0" smtClean="0"/>
              <a:t>Procijeniti razinu vještina koje P posjeduje </a:t>
            </a:r>
            <a:r>
              <a:rPr lang="hr-HR" dirty="0" smtClean="0"/>
              <a:t>s pomoću izricanja pozitivne posljedice („</a:t>
            </a:r>
            <a:r>
              <a:rPr lang="hr-HR" i="1" dirty="0" smtClean="0"/>
              <a:t>Da ste vjerovali kako je vaše pravo dobiti pomoć, što bi rekli?”)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r-HR" dirty="0"/>
              <a:t>Dokaz da P posjeduje vještine je </a:t>
            </a:r>
            <a:r>
              <a:rPr lang="hr-HR" dirty="0" smtClean="0"/>
              <a:t>i njihova</a:t>
            </a:r>
            <a:r>
              <a:rPr lang="hr-HR" i="1" dirty="0" smtClean="0"/>
              <a:t> </a:t>
            </a:r>
            <a:r>
              <a:rPr lang="hr-HR" b="1" i="1" dirty="0"/>
              <a:t>uspješna primjena u drugom kontekstu</a:t>
            </a:r>
            <a:r>
              <a:rPr lang="hr-HR" i="1" dirty="0"/>
              <a:t> </a:t>
            </a:r>
            <a:r>
              <a:rPr lang="hr-HR" dirty="0"/>
              <a:t>(P može biti primjereno asertivan na poslu ali ne i s prijateljima</a:t>
            </a:r>
            <a:r>
              <a:rPr lang="hr-HR" dirty="0" smtClean="0"/>
              <a:t>).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r-HR" b="1" dirty="0" smtClean="0"/>
              <a:t>Ako P posjeduje vještine</a:t>
            </a:r>
            <a:r>
              <a:rPr lang="hr-HR" dirty="0" smtClean="0"/>
              <a:t>, provjeriti </a:t>
            </a:r>
            <a:r>
              <a:rPr lang="hr-HR" b="1" i="1" u="sng" dirty="0" smtClean="0"/>
              <a:t>disfunkcionalne pretpostavke</a:t>
            </a:r>
            <a:r>
              <a:rPr lang="hr-HR" b="1" i="1" dirty="0" smtClean="0"/>
              <a:t> </a:t>
            </a:r>
            <a:r>
              <a:rPr lang="hr-HR" dirty="0" smtClean="0"/>
              <a:t>koje utječu na njihovu lošu primjenu („</a:t>
            </a:r>
            <a:r>
              <a:rPr lang="hr-HR" i="1" dirty="0" smtClean="0"/>
              <a:t>Ako izrazim svoje mišljenje, prekinut će me.”</a:t>
            </a:r>
            <a:r>
              <a:rPr lang="hr-HR" dirty="0" smtClean="0"/>
              <a:t>)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73162" y="342900"/>
            <a:ext cx="7315200" cy="32739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itchFamily="18" charset="2"/>
              <a:buNone/>
            </a:pPr>
            <a:r>
              <a:rPr lang="hr-HR" dirty="0" smtClean="0"/>
              <a:t>Tehnika koja se može višestruko primjenjivati: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r-HR" dirty="0" smtClean="0"/>
              <a:t>za otkrivanje NAM,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r-HR" dirty="0" smtClean="0"/>
              <a:t>za razvijanje racionalnog odgovora,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r-HR" dirty="0" smtClean="0"/>
              <a:t>za mijenjanje posredujućih i bazičnih vjerovanja,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r-HR" dirty="0" smtClean="0"/>
              <a:t>za učenje i uvježbavanje socijalnih vještina.</a:t>
            </a:r>
          </a:p>
          <a:p>
            <a:pPr>
              <a:buFont typeface="Wingdings" panose="05000000000000000000" pitchFamily="2" charset="2"/>
              <a:buChar char="ü"/>
            </a:pPr>
            <a:endParaRPr lang="hr-HR" dirty="0" smtClean="0"/>
          </a:p>
          <a:p>
            <a:pPr>
              <a:buFont typeface="Wingdings" panose="05000000000000000000" pitchFamily="2" charset="2"/>
              <a:buChar char="ü"/>
            </a:pPr>
            <a:endParaRPr lang="hr-HR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246" y="2862759"/>
            <a:ext cx="4283030" cy="342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18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2096" y="3432339"/>
            <a:ext cx="4633175" cy="2801935"/>
          </a:xfrm>
        </p:spPr>
        <p:txBody>
          <a:bodyPr/>
          <a:lstStyle/>
          <a:p>
            <a:r>
              <a:rPr lang="hr-HR" dirty="0" smtClean="0"/>
              <a:t>„Pita” tehnika</a:t>
            </a:r>
            <a:endParaRPr lang="hr-H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8640" y="805049"/>
            <a:ext cx="4282963" cy="34532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7046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400" dirty="0" smtClean="0"/>
              <a:t>Određivanje ciljeva</a:t>
            </a:r>
            <a:endParaRPr lang="hr-HR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2290" y="534624"/>
            <a:ext cx="7315200" cy="1776061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hr-HR" dirty="0" smtClean="0"/>
              <a:t>Kada pacijent ima teškoća u određivanju svojih problema i onoga što u svom životu želi promijeniti.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r-HR" dirty="0"/>
              <a:t>K</a:t>
            </a:r>
            <a:r>
              <a:rPr lang="hr-HR" dirty="0" smtClean="0"/>
              <a:t>ad ne vidi koliko je neuravnotežen njegov život (opis stvarne i idealne potrošnje vremena).</a:t>
            </a:r>
            <a:endParaRPr lang="hr-HR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098941" y="3296068"/>
            <a:ext cx="7315200" cy="17760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hr-HR" dirty="0"/>
          </a:p>
        </p:txBody>
      </p:sp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3472610002"/>
              </p:ext>
            </p:extLst>
          </p:nvPr>
        </p:nvGraphicFramePr>
        <p:xfrm>
          <a:off x="7709095" y="2324222"/>
          <a:ext cx="3705046" cy="3746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Chart 11"/>
          <p:cNvGraphicFramePr/>
          <p:nvPr>
            <p:extLst>
              <p:ext uri="{D42A27DB-BD31-4B8C-83A1-F6EECF244321}">
                <p14:modId xmlns:p14="http://schemas.microsoft.com/office/powerpoint/2010/main" val="1040373973"/>
              </p:ext>
            </p:extLst>
          </p:nvPr>
        </p:nvGraphicFramePr>
        <p:xfrm>
          <a:off x="3822290" y="2310685"/>
          <a:ext cx="3651348" cy="3746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89845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Određivanje doprinosa različitih čimbenika /uzroka trenutnih teškoća.</a:t>
            </a:r>
            <a:endParaRPr lang="hr-HR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23323492"/>
              </p:ext>
            </p:extLst>
          </p:nvPr>
        </p:nvGraphicFramePr>
        <p:xfrm>
          <a:off x="3770143" y="745588"/>
          <a:ext cx="7709094" cy="5303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90905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3813" y="4842455"/>
            <a:ext cx="8526768" cy="1469091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Funkcionalne usporedbe zabilješki o sebi i pozitivnih izjava o sebi</a:t>
            </a:r>
            <a:endParaRPr lang="hr-H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977" r="3277"/>
          <a:stretch/>
        </p:blipFill>
        <p:spPr>
          <a:xfrm>
            <a:off x="7173531" y="850006"/>
            <a:ext cx="3850783" cy="27384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148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likovni rezultat za wh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0"/>
            <a:ext cx="3464417" cy="666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53697" y="784713"/>
            <a:ext cx="7479411" cy="5197719"/>
          </a:xfrm>
        </p:spPr>
        <p:txBody>
          <a:bodyPr/>
          <a:lstStyle/>
          <a:p>
            <a:r>
              <a:rPr lang="hr-HR" dirty="0" smtClean="0"/>
              <a:t>P s psihijatrijskim poremećajima imaju </a:t>
            </a:r>
            <a:r>
              <a:rPr lang="hr-HR" b="1" i="1" dirty="0" smtClean="0"/>
              <a:t>negativnu sklonost u procesiranju informacija</a:t>
            </a:r>
            <a:r>
              <a:rPr lang="hr-HR" dirty="0" smtClean="0"/>
              <a:t>, a posebno </a:t>
            </a:r>
            <a:r>
              <a:rPr lang="hr-HR" b="1" i="1" dirty="0" smtClean="0"/>
              <a:t>kad evaluiraju sebe</a:t>
            </a:r>
            <a:r>
              <a:rPr lang="hr-HR" dirty="0" smtClean="0"/>
              <a:t>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r-HR" dirty="0" smtClean="0"/>
              <a:t>Zamjećuju negativne podatke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r-HR" dirty="0" smtClean="0"/>
              <a:t>Ignoriraju, zanemaruju i zaboravljaju informacije koje su pozitivne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r-HR" dirty="0" smtClean="0"/>
              <a:t>Rade disfunkcionalne usporedbe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dirty="0" smtClean="0"/>
              <a:t>sebe sa stanjem u kakvom su bili prije nastanka poremećaja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dirty="0" smtClean="0"/>
              <a:t>s drugima koji nemaju </a:t>
            </a:r>
            <a:r>
              <a:rPr lang="hr-HR" dirty="0" smtClean="0"/>
              <a:t>psihijatrijskih </a:t>
            </a:r>
            <a:r>
              <a:rPr lang="hr-HR" dirty="0" smtClean="0"/>
              <a:t>poremećaja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dirty="0"/>
              <a:t>s</a:t>
            </a:r>
            <a:r>
              <a:rPr lang="hr-HR" dirty="0" smtClean="0"/>
              <a:t>a svojim idealnim ja </a:t>
            </a:r>
          </a:p>
          <a:p>
            <a:pPr marL="182880" lvl="1">
              <a:spcBef>
                <a:spcPts val="1200"/>
              </a:spcBef>
              <a:buNone/>
            </a:pPr>
            <a:r>
              <a:rPr lang="hr-HR" sz="2000" dirty="0" smtClean="0"/>
              <a:t>Korisne su dvije vrste intervencije:</a:t>
            </a:r>
            <a:endParaRPr lang="hr-HR" sz="2000" dirty="0"/>
          </a:p>
          <a:p>
            <a:pPr marL="342900" lvl="1" indent="-34290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hr-HR" sz="2000" dirty="0"/>
              <a:t>Mijenjanje </a:t>
            </a:r>
            <a:r>
              <a:rPr lang="hr-HR" sz="2000" dirty="0" smtClean="0"/>
              <a:t>samousporedbe</a:t>
            </a:r>
          </a:p>
          <a:p>
            <a:pPr marL="342900" lvl="1" indent="-34290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hr-HR" sz="2000" dirty="0" smtClean="0"/>
              <a:t>Pozitivne </a:t>
            </a:r>
            <a:r>
              <a:rPr lang="hr-HR" sz="2000" dirty="0"/>
              <a:t>izjave o sebi</a:t>
            </a:r>
          </a:p>
        </p:txBody>
      </p:sp>
      <p:pic>
        <p:nvPicPr>
          <p:cNvPr id="4102" name="Picture 6" descr="Slikovni rezultat za positive statements about yoursel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97" y="1328979"/>
            <a:ext cx="3351703" cy="410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4454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Slikovni rezultat za wh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0"/>
            <a:ext cx="3464417" cy="666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918" y="864108"/>
            <a:ext cx="3503156" cy="5120640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buClr>
                <a:schemeClr val="accent1"/>
              </a:buClr>
            </a:pPr>
            <a:r>
              <a:rPr lang="hr-HR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Mijenjanje </a:t>
            </a:r>
            <a:r>
              <a:rPr lang="hr-HR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samousporedbe</a:t>
            </a:r>
            <a:br>
              <a:rPr lang="hr-HR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</a:br>
            <a:r>
              <a:rPr lang="hr-HR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/>
            </a:r>
            <a:br>
              <a:rPr lang="hr-HR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</a:br>
            <a:r>
              <a:rPr lang="hr-HR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/>
            </a:r>
            <a:br>
              <a:rPr lang="hr-HR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</a:br>
            <a:r>
              <a:rPr lang="hr-HR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/>
            </a:r>
            <a:br>
              <a:rPr lang="hr-HR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</a:br>
            <a:r>
              <a:rPr lang="hr-HR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/>
            </a:r>
            <a:br>
              <a:rPr lang="hr-HR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</a:br>
            <a:r>
              <a:rPr lang="hr-HR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/>
            </a:r>
            <a:br>
              <a:rPr lang="hr-HR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</a:br>
            <a:r>
              <a:rPr lang="hr-HR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/>
            </a:r>
            <a:br>
              <a:rPr lang="hr-HR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</a:br>
            <a:endParaRPr lang="hr-HR" sz="40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145" y="1468128"/>
            <a:ext cx="6246708" cy="5120640"/>
          </a:xfrm>
        </p:spPr>
        <p:txBody>
          <a:bodyPr/>
          <a:lstStyle/>
          <a:p>
            <a:r>
              <a:rPr lang="hr-HR" dirty="0" smtClean="0"/>
              <a:t>T pomaže P da uvidi kako su njegova selektivna pažnja i usporedbe disfunkcionalne.</a:t>
            </a:r>
          </a:p>
          <a:p>
            <a:r>
              <a:rPr lang="hr-HR" dirty="0" smtClean="0"/>
              <a:t>T ga podučava u stvaranju funkcionalnijih usporedbi (sa sobom u najgorem izdanju) s pomoću pitanja.</a:t>
            </a:r>
          </a:p>
          <a:p>
            <a:pPr marL="0" indent="0">
              <a:buNone/>
            </a:pPr>
            <a:endParaRPr lang="hr-HR" dirty="0" smtClean="0"/>
          </a:p>
          <a:p>
            <a:pPr lvl="1"/>
            <a:r>
              <a:rPr lang="hr-HR" i="1" dirty="0" smtClean="0"/>
              <a:t>Čini se da ste prilično razočarani sobom. Postoji li nešto što ste ovog tjedna napravili a da zaslužuje pohvalu?</a:t>
            </a:r>
          </a:p>
          <a:p>
            <a:pPr lvl="1"/>
            <a:r>
              <a:rPr lang="hr-HR" i="1" dirty="0" smtClean="0"/>
              <a:t>Izgleda kako se ponovno uspoređujete s drugim ljudima. Radite li to često?</a:t>
            </a:r>
          </a:p>
          <a:p>
            <a:pPr lvl="1"/>
            <a:r>
              <a:rPr lang="hr-HR" i="1" dirty="0" smtClean="0"/>
              <a:t>Što se događa s vašim raspoloženjem kad sebe nepravedno usporedite s drugima?</a:t>
            </a:r>
          </a:p>
          <a:p>
            <a:pPr lvl="1"/>
            <a:r>
              <a:rPr lang="hr-HR" i="1" dirty="0" smtClean="0"/>
              <a:t>Što bi se dogodilo kad bi sebi rekli da to nije razumna usporedba…?</a:t>
            </a:r>
          </a:p>
          <a:p>
            <a:pPr lvl="1"/>
            <a:r>
              <a:rPr lang="hr-HR" i="1" dirty="0" smtClean="0"/>
              <a:t>Biste li tu usporedbu pokušali za domaću zadaću kad se situacija ponovi?</a:t>
            </a:r>
          </a:p>
          <a:p>
            <a:endParaRPr lang="hr-HR" dirty="0"/>
          </a:p>
        </p:txBody>
      </p:sp>
      <p:pic>
        <p:nvPicPr>
          <p:cNvPr id="6154" name="Picture 10" descr="Slikovni rezultat za positive foc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64" y="2897945"/>
            <a:ext cx="4628758" cy="3086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5069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likovni rezultat za wh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0"/>
            <a:ext cx="3464417" cy="666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413" y="574845"/>
            <a:ext cx="2947482" cy="4601183"/>
          </a:xfrm>
        </p:spPr>
        <p:txBody>
          <a:bodyPr>
            <a:normAutofit fontScale="90000"/>
          </a:bodyPr>
          <a:lstStyle/>
          <a:p>
            <a:pPr>
              <a:spcBef>
                <a:spcPts val="1200"/>
              </a:spcBef>
              <a:buClr>
                <a:schemeClr val="accent1"/>
              </a:buClr>
            </a:pPr>
            <a:r>
              <a:rPr lang="hr-HR" sz="4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Pozitivne izjave o </a:t>
            </a:r>
            <a:r>
              <a:rPr lang="hr-HR" sz="4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sebi</a:t>
            </a:r>
            <a:br>
              <a:rPr lang="hr-HR" sz="4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</a:br>
            <a:r>
              <a:rPr lang="hr-HR" sz="4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/>
            </a:r>
            <a:br>
              <a:rPr lang="hr-HR" sz="4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</a:br>
            <a:r>
              <a:rPr lang="hr-HR" sz="4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/>
            </a:r>
            <a:br>
              <a:rPr lang="hr-HR" sz="4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</a:br>
            <a:r>
              <a:rPr lang="hr-HR" sz="4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/>
            </a:r>
            <a:br>
              <a:rPr lang="hr-HR" sz="4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</a:br>
            <a:r>
              <a:rPr lang="hr-HR" sz="4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/>
            </a:r>
            <a:br>
              <a:rPr lang="hr-HR" sz="4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</a:br>
            <a:endParaRPr lang="hr-HR" sz="48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5539" y="505906"/>
            <a:ext cx="7315200" cy="5120640"/>
          </a:xfrm>
        </p:spPr>
        <p:txBody>
          <a:bodyPr/>
          <a:lstStyle/>
          <a:p>
            <a:r>
              <a:rPr lang="hr-HR" dirty="0"/>
              <a:t>T podučava P u stvaranju i održavanju pozitivnih izjava o sebi. </a:t>
            </a:r>
            <a:endParaRPr lang="hr-HR" dirty="0" smtClean="0"/>
          </a:p>
          <a:p>
            <a:r>
              <a:rPr lang="hr-HR" dirty="0" smtClean="0"/>
              <a:t>Pozitivne </a:t>
            </a:r>
            <a:r>
              <a:rPr lang="hr-HR" dirty="0"/>
              <a:t>izjave o sebi su dnevne liste pozitivnih stvari koje pacijent radi </a:t>
            </a:r>
            <a:r>
              <a:rPr lang="hr-HR" dirty="0" smtClean="0"/>
              <a:t>i/ili koje zaslužuju pohvalu</a:t>
            </a:r>
            <a:r>
              <a:rPr lang="hr-HR" dirty="0"/>
              <a:t> </a:t>
            </a:r>
            <a:r>
              <a:rPr lang="hr-HR" dirty="0" smtClean="0"/>
              <a:t>radi uloženog truda. </a:t>
            </a:r>
          </a:p>
          <a:p>
            <a:r>
              <a:rPr lang="hr-HR" dirty="0" smtClean="0"/>
              <a:t>Potrebno ih je što češće zapisivati (barem 3x dnevno) kako ih P ne bi zaboravio.</a:t>
            </a:r>
          </a:p>
          <a:p>
            <a:r>
              <a:rPr lang="hr-HR" dirty="0" smtClean="0"/>
              <a:t>U ranoj fazi terapije mogu pomoći u pripremi P za zadatak otkrivanja pozitivnih podataka za obrazac bazičnog vjerovanja. </a:t>
            </a:r>
            <a:endParaRPr lang="hr-HR" dirty="0"/>
          </a:p>
          <a:p>
            <a:endParaRPr lang="hr-HR" dirty="0" smtClean="0"/>
          </a:p>
          <a:p>
            <a:endParaRPr lang="hr-HR" dirty="0"/>
          </a:p>
          <a:p>
            <a:pPr marL="0" indent="0">
              <a:buNone/>
            </a:pPr>
            <a:endParaRPr lang="hr-HR" dirty="0" smtClean="0"/>
          </a:p>
          <a:p>
            <a:endParaRPr lang="hr-HR" dirty="0"/>
          </a:p>
          <a:p>
            <a:endParaRPr lang="hr-HR" dirty="0"/>
          </a:p>
        </p:txBody>
      </p:sp>
      <p:sp>
        <p:nvSpPr>
          <p:cNvPr id="5" name="Rectangle 4"/>
          <p:cNvSpPr/>
          <p:nvPr/>
        </p:nvSpPr>
        <p:spPr>
          <a:xfrm>
            <a:off x="5050628" y="3424428"/>
            <a:ext cx="5065022" cy="268204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LISTA ZA POHVALU</a:t>
            </a:r>
            <a:endParaRPr lang="hr-HR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hr-HR" sz="1600" u="sng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342900" algn="ctr">
              <a:buFont typeface="+mj-lt"/>
              <a:buAutoNum type="arabicPeriod"/>
            </a:pPr>
            <a:r>
              <a:rPr lang="hr-HR" sz="16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Pokušala pratiti predavanje iz statistike.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hr-HR" sz="16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Završila tipkanje seminara i predala ga.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hr-HR" sz="16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Razgovarala s Majom za vrijeme ručka.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hr-HR" sz="16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Nazvala Jana kako bih provjerila zadatak iz kemije.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hr-HR" sz="16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Skuhala večeru umjesto odlaska na spavanje.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hr-HR" sz="16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Pročitala 5. poglavlje knjige iz ekonomije. </a:t>
            </a:r>
            <a:endParaRPr lang="hr-HR" sz="16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342900" algn="ctr">
              <a:buFont typeface="+mj-lt"/>
              <a:buAutoNum type="arabicPeriod"/>
            </a:pPr>
            <a:r>
              <a:rPr lang="hr-HR" sz="16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Prošetala na tržnicu po svježe voće i povrće.</a:t>
            </a:r>
          </a:p>
          <a:p>
            <a:pPr marL="342900" indent="-342900" algn="ctr">
              <a:buFont typeface="+mj-lt"/>
              <a:buAutoNum type="arabicPeriod"/>
            </a:pPr>
            <a:endParaRPr lang="hr-HR" sz="16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4461" r="15710"/>
          <a:stretch/>
        </p:blipFill>
        <p:spPr>
          <a:xfrm>
            <a:off x="483413" y="2289785"/>
            <a:ext cx="2665153" cy="3816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074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2501">
            <a:off x="4409623" y="1416455"/>
            <a:ext cx="6534960" cy="39209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2" r="21050"/>
          <a:stretch/>
        </p:blipFill>
        <p:spPr bwMode="auto">
          <a:xfrm>
            <a:off x="656821" y="2154522"/>
            <a:ext cx="2012167" cy="24448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4109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87181" y="3424499"/>
            <a:ext cx="6554553" cy="2801935"/>
          </a:xfrm>
        </p:spPr>
        <p:txBody>
          <a:bodyPr/>
          <a:lstStyle/>
          <a:p>
            <a:r>
              <a:rPr lang="hr-HR" dirty="0" smtClean="0"/>
              <a:t>Rješavanje problema</a:t>
            </a:r>
            <a:endParaRPr lang="hr-HR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2322" y="815593"/>
            <a:ext cx="3804631" cy="36449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14256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404" y="787257"/>
            <a:ext cx="2947482" cy="2853031"/>
          </a:xfrm>
        </p:spPr>
        <p:txBody>
          <a:bodyPr>
            <a:normAutofit/>
          </a:bodyPr>
          <a:lstStyle/>
          <a:p>
            <a:pPr algn="ctr"/>
            <a:r>
              <a:rPr lang="hr-HR" sz="6000" dirty="0" smtClean="0"/>
              <a:t>Hvala </a:t>
            </a:r>
            <a:br>
              <a:rPr lang="hr-HR" sz="6000" dirty="0" smtClean="0"/>
            </a:br>
            <a:r>
              <a:rPr lang="hr-HR" sz="6000" dirty="0" smtClean="0"/>
              <a:t>na pažnji!</a:t>
            </a:r>
            <a:endParaRPr lang="hr-HR" sz="6000" dirty="0"/>
          </a:p>
        </p:txBody>
      </p:sp>
      <p:pic>
        <p:nvPicPr>
          <p:cNvPr id="2050" name="Picture 2" descr="worksheets/handouts to help challenge automatic thoughts/cognitive distortions: 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85633" y="787257"/>
            <a:ext cx="6915955" cy="5309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770" y="3577466"/>
            <a:ext cx="2194750" cy="21642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95798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6231"/>
            <a:ext cx="3529890" cy="567586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9342" y="772731"/>
            <a:ext cx="7721717" cy="5306097"/>
          </a:xfrm>
        </p:spPr>
        <p:txBody>
          <a:bodyPr/>
          <a:lstStyle/>
          <a:p>
            <a:r>
              <a:rPr lang="hr-HR" dirty="0"/>
              <a:t>O</a:t>
            </a:r>
            <a:r>
              <a:rPr lang="hr-HR" dirty="0" smtClean="0"/>
              <a:t>sim psihičkih poremećaja, pacijenti mogu imati i </a:t>
            </a:r>
            <a:r>
              <a:rPr lang="hr-HR" b="1" i="1" dirty="0" smtClean="0"/>
              <a:t>životne probleme</a:t>
            </a:r>
            <a:r>
              <a:rPr lang="hr-HR" dirty="0" smtClean="0"/>
              <a:t>.</a:t>
            </a:r>
          </a:p>
          <a:p>
            <a:r>
              <a:rPr lang="hr-HR" b="1" dirty="0" smtClean="0"/>
              <a:t>Na prvoj seansi: </a:t>
            </a:r>
            <a:r>
              <a:rPr lang="hr-HR" dirty="0" smtClean="0"/>
              <a:t>stvara se „lista problema” ili se isti prevode u ciljeve.</a:t>
            </a:r>
          </a:p>
          <a:p>
            <a:r>
              <a:rPr lang="hr-HR" b="1" dirty="0" smtClean="0"/>
              <a:t>Na svakoj seansi: </a:t>
            </a:r>
            <a:r>
              <a:rPr lang="hr-HR" dirty="0" smtClean="0"/>
              <a:t>obrađuju se problemi iz proteklog tjedna ili oni koje pacijent predviđa da bi mogao susresti u sljedećem.</a:t>
            </a:r>
          </a:p>
          <a:p>
            <a:r>
              <a:rPr lang="hr-HR" dirty="0" smtClean="0"/>
              <a:t>Na početku je terapeut aktivniji u nuđenju rješenja no, postupno ohrabruje pacijenta na što aktivnije rješavanje problema.</a:t>
            </a:r>
          </a:p>
          <a:p>
            <a:pPr marL="0" indent="0" algn="ctr">
              <a:buNone/>
            </a:pPr>
            <a:r>
              <a:rPr lang="hr-HR" b="1" dirty="0" smtClean="0"/>
              <a:t>Postoje dvije vrste pacijenata:</a:t>
            </a:r>
          </a:p>
          <a:p>
            <a:pPr marL="0" indent="0" algn="ctr">
              <a:buNone/>
            </a:pPr>
            <a:endParaRPr lang="hr-HR" dirty="0"/>
          </a:p>
          <a:p>
            <a:pPr marL="0" indent="0" algn="ctr">
              <a:buNone/>
            </a:pPr>
            <a:endParaRPr lang="hr-HR" dirty="0" smtClean="0"/>
          </a:p>
          <a:p>
            <a:pPr marL="0" indent="0" algn="ctr">
              <a:buNone/>
            </a:pPr>
            <a:endParaRPr lang="hr-HR" dirty="0"/>
          </a:p>
          <a:p>
            <a:pPr marL="0" indent="0" algn="ctr">
              <a:buNone/>
            </a:pPr>
            <a:endParaRPr lang="hr-HR" dirty="0" smtClean="0"/>
          </a:p>
          <a:p>
            <a:pPr marL="0" indent="0" algn="ctr">
              <a:buNone/>
            </a:pPr>
            <a:endParaRPr lang="hr-HR" dirty="0" smtClean="0"/>
          </a:p>
          <a:p>
            <a:endParaRPr lang="hr-HR" dirty="0"/>
          </a:p>
        </p:txBody>
      </p:sp>
      <p:sp>
        <p:nvSpPr>
          <p:cNvPr id="5" name="Rounded Rectangle 4"/>
          <p:cNvSpPr/>
          <p:nvPr/>
        </p:nvSpPr>
        <p:spPr>
          <a:xfrm>
            <a:off x="4261531" y="3709836"/>
            <a:ext cx="2689421" cy="23689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600" b="1" dirty="0" smtClean="0"/>
              <a:t>Nemaju razvijene vještine problem solvinga</a:t>
            </a:r>
          </a:p>
          <a:p>
            <a:pPr algn="ctr"/>
            <a:endParaRPr lang="hr-HR" sz="1600" b="1" dirty="0" smtClean="0"/>
          </a:p>
          <a:p>
            <a:r>
              <a:rPr lang="hr-HR" sz="1600" dirty="0" smtClean="0"/>
              <a:t>Instrukcije u rješavanju problema, nabrajanju, odabiru i primjeni rješenja i</a:t>
            </a:r>
          </a:p>
          <a:p>
            <a:r>
              <a:rPr lang="hr-HR" sz="1600" dirty="0" smtClean="0"/>
              <a:t>vrednovanju njihove efikasnosti.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994707" y="3661984"/>
            <a:ext cx="2745707" cy="23689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600" b="1" dirty="0" smtClean="0"/>
              <a:t>Imaju razvijene vještine problem solvinga</a:t>
            </a:r>
          </a:p>
          <a:p>
            <a:pPr algn="ctr"/>
            <a:endParaRPr lang="hr-HR" sz="1600" b="1" dirty="0" smtClean="0"/>
          </a:p>
          <a:p>
            <a:r>
              <a:rPr lang="hr-HR" sz="1600" dirty="0" smtClean="0"/>
              <a:t>Pomoć u identifikaciji i testiranju disfunkcionalnih misli i vjerovanja koja usporavaju ili onemogućavaju rješavanje problema.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619" y="1871501"/>
            <a:ext cx="2917146" cy="29171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Frame 10"/>
          <p:cNvSpPr/>
          <p:nvPr/>
        </p:nvSpPr>
        <p:spPr>
          <a:xfrm>
            <a:off x="7817475" y="3477295"/>
            <a:ext cx="3077767" cy="2725713"/>
          </a:xfrm>
          <a:prstGeom prst="frame">
            <a:avLst>
              <a:gd name="adj1" fmla="val 2822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993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800" dirty="0" smtClean="0"/>
              <a:t>Obrazac rješavanja problema</a:t>
            </a:r>
            <a:endParaRPr lang="hr-HR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9267" y="864108"/>
            <a:ext cx="7644445" cy="512064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r-HR" dirty="0" smtClean="0"/>
              <a:t>Pacijentičino ime: </a:t>
            </a:r>
            <a:r>
              <a:rPr lang="hr-HR" i="1" dirty="0" smtClean="0"/>
              <a:t>Sally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hr-HR" b="1" dirty="0" smtClean="0"/>
              <a:t>Problem: </a:t>
            </a:r>
            <a:r>
              <a:rPr lang="hr-HR" i="1" dirty="0" smtClean="0"/>
              <a:t>Početak pisanja seminara iz ekonomije</a:t>
            </a:r>
            <a:r>
              <a:rPr lang="hr-HR" dirty="0" smtClean="0"/>
              <a:t>.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hr-HR" b="1" dirty="0" smtClean="0"/>
              <a:t>Automatske misli i vjerovanja: </a:t>
            </a:r>
            <a:r>
              <a:rPr lang="hr-HR" i="1" dirty="0" smtClean="0"/>
              <a:t>Nisam dovoljna kompetetna za to.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hr-HR" b="1" dirty="0" smtClean="0"/>
              <a:t>Odgovor:</a:t>
            </a:r>
            <a:r>
              <a:rPr lang="hr-HR" i="1" dirty="0" smtClean="0"/>
              <a:t> Dovoljno sam kompetentna da to napravim. Dok to ne napravim, ne znam koliko ću u tome biti uspješna.</a:t>
            </a:r>
          </a:p>
          <a:p>
            <a:pPr marL="457200" indent="-457200">
              <a:buAutoNum type="arabicPeriod"/>
            </a:pPr>
            <a:r>
              <a:rPr lang="hr-HR" b="1" dirty="0" smtClean="0"/>
              <a:t>Moguća rješenja: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r-HR" i="1" dirty="0" smtClean="0"/>
              <a:t>Držati se izvorne ideje.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r-HR" i="1" dirty="0" smtClean="0"/>
              <a:t>Zabilježiti nacrt na papir.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r-HR" i="1" dirty="0" smtClean="0"/>
              <a:t>Razgovarati o problemu s cimericom.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r-HR" i="1" dirty="0" smtClean="0"/>
              <a:t>Čitati predloženu literaturu i ukratko zapisati.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r-HR" i="1" dirty="0" smtClean="0"/>
              <a:t>Napisati prvi koncept.</a:t>
            </a:r>
            <a:endParaRPr lang="hr-HR" i="1" dirty="0"/>
          </a:p>
        </p:txBody>
      </p:sp>
    </p:spTree>
    <p:extLst>
      <p:ext uri="{BB962C8B-B14F-4D97-AF65-F5344CB8AC3E}">
        <p14:creationId xmlns:p14="http://schemas.microsoft.com/office/powerpoint/2010/main" val="2944768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6437" y="3419460"/>
            <a:ext cx="5715000" cy="2801935"/>
          </a:xfrm>
        </p:spPr>
        <p:txBody>
          <a:bodyPr/>
          <a:lstStyle/>
          <a:p>
            <a:r>
              <a:rPr lang="hr-HR" dirty="0" smtClean="0"/>
              <a:t>Donošenje odluke</a:t>
            </a:r>
            <a:endParaRPr lang="hr-H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8683" y="907960"/>
            <a:ext cx="4495920" cy="35967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03794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761463"/>
            <a:ext cx="3528811" cy="56757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56" y="1751528"/>
            <a:ext cx="3167157" cy="331495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9420" y="864108"/>
            <a:ext cx="7315200" cy="5120640"/>
          </a:xfrm>
        </p:spPr>
        <p:txBody>
          <a:bodyPr>
            <a:normAutofit/>
          </a:bodyPr>
          <a:lstStyle/>
          <a:p>
            <a:r>
              <a:rPr lang="hr-HR" sz="2400" dirty="0" smtClean="0"/>
              <a:t>Kao što imaju teškoća sa rješavanjem problema, mnogi od njih </a:t>
            </a:r>
            <a:r>
              <a:rPr lang="hr-HR" sz="2400" b="1" i="1" dirty="0" smtClean="0"/>
              <a:t>imaju teškoća i sa donošenjem odluka</a:t>
            </a:r>
            <a:r>
              <a:rPr lang="hr-HR" sz="2400" dirty="0" smtClean="0"/>
              <a:t>.</a:t>
            </a:r>
          </a:p>
          <a:p>
            <a:r>
              <a:rPr lang="hr-HR" sz="2400" dirty="0" smtClean="0"/>
              <a:t>Terapeut može pomoći pacijentu:</a:t>
            </a:r>
          </a:p>
          <a:p>
            <a:pPr marL="457200" indent="-457200">
              <a:buAutoNum type="arabicPeriod"/>
            </a:pPr>
            <a:r>
              <a:rPr lang="hr-HR" sz="2400" dirty="0" smtClean="0"/>
              <a:t>Izlistavanje prednosti i mana svakog izbora.</a:t>
            </a:r>
          </a:p>
          <a:p>
            <a:pPr marL="457200" indent="-457200">
              <a:buAutoNum type="arabicPeriod"/>
            </a:pPr>
            <a:r>
              <a:rPr lang="hr-HR" sz="2400" dirty="0"/>
              <a:t>R</a:t>
            </a:r>
            <a:r>
              <a:rPr lang="hr-HR" sz="2400" dirty="0" smtClean="0"/>
              <a:t>azvijanje sustava vrednovanja tvrdnji.</a:t>
            </a:r>
          </a:p>
          <a:p>
            <a:pPr marL="457200" indent="-457200">
              <a:buAutoNum type="arabicPeriod"/>
            </a:pPr>
            <a:r>
              <a:rPr lang="hr-HR" sz="2400" dirty="0"/>
              <a:t>Z</a:t>
            </a:r>
            <a:r>
              <a:rPr lang="hr-HR" sz="2400" dirty="0" smtClean="0"/>
              <a:t>aključak o najboljoj mogućoj opciji. </a:t>
            </a:r>
          </a:p>
          <a:p>
            <a:pPr marL="0" indent="0">
              <a:buNone/>
            </a:pPr>
            <a:r>
              <a:rPr lang="hr-HR" sz="2400" dirty="0"/>
              <a:t>N</a:t>
            </a:r>
            <a:r>
              <a:rPr lang="hr-HR" sz="2400" dirty="0" smtClean="0"/>
              <a:t>akon diskusije, terapeut pokušava povećati vjerojatnost ponovnog korištenja tehnike. </a:t>
            </a:r>
          </a:p>
        </p:txBody>
      </p:sp>
    </p:spTree>
    <p:extLst>
      <p:ext uri="{BB962C8B-B14F-4D97-AF65-F5344CB8AC3E}">
        <p14:creationId xmlns:p14="http://schemas.microsoft.com/office/powerpoint/2010/main" val="3390636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761463"/>
            <a:ext cx="3528811" cy="5675748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155000" y="565236"/>
            <a:ext cx="3790446" cy="2119682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AutoNum type="arabicPeriod"/>
            </a:pPr>
            <a:endParaRPr lang="hr-HR" dirty="0" smtClean="0"/>
          </a:p>
          <a:p>
            <a:pPr marL="342900" indent="-342900" algn="ctr">
              <a:buAutoNum type="arabicPeriod"/>
            </a:pPr>
            <a:r>
              <a:rPr lang="hr-HR" dirty="0" smtClean="0"/>
              <a:t>Zarada</a:t>
            </a:r>
          </a:p>
          <a:p>
            <a:pPr marL="342900" indent="-342900" algn="ctr">
              <a:buAutoNum type="arabicPeriod"/>
            </a:pPr>
            <a:r>
              <a:rPr lang="hr-HR" dirty="0" smtClean="0"/>
              <a:t>Učenje novih vještina</a:t>
            </a:r>
          </a:p>
          <a:p>
            <a:pPr marL="342900" indent="-342900" algn="ctr">
              <a:buAutoNum type="arabicPeriod"/>
            </a:pPr>
            <a:r>
              <a:rPr lang="hr-HR" dirty="0" smtClean="0"/>
              <a:t>Odmor od onog što sam radila</a:t>
            </a:r>
          </a:p>
          <a:p>
            <a:pPr algn="ctr"/>
            <a:r>
              <a:rPr lang="hr-HR" dirty="0" smtClean="0"/>
              <a:t>…</a:t>
            </a:r>
          </a:p>
        </p:txBody>
      </p:sp>
      <p:sp>
        <p:nvSpPr>
          <p:cNvPr id="10" name="Cloud Callout 9"/>
          <p:cNvSpPr/>
          <p:nvPr/>
        </p:nvSpPr>
        <p:spPr>
          <a:xfrm>
            <a:off x="7303313" y="583525"/>
            <a:ext cx="3871201" cy="2119682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AutoNum type="arabicPeriod"/>
            </a:pPr>
            <a:endParaRPr lang="hr-HR" dirty="0" smtClean="0"/>
          </a:p>
          <a:p>
            <a:pPr marL="342900" indent="-342900" algn="ctr">
              <a:buAutoNum type="arabicPeriod"/>
            </a:pPr>
            <a:endParaRPr lang="hr-HR" dirty="0"/>
          </a:p>
          <a:p>
            <a:pPr marL="342900" indent="-342900" algn="ctr">
              <a:buAutoNum type="arabicPeriod"/>
            </a:pPr>
            <a:r>
              <a:rPr lang="hr-HR" dirty="0" smtClean="0"/>
              <a:t>Teško je pronaći posao</a:t>
            </a:r>
          </a:p>
          <a:p>
            <a:pPr marL="342900" indent="-342900" algn="ctr">
              <a:buAutoNum type="arabicPeriod"/>
            </a:pPr>
            <a:r>
              <a:rPr lang="hr-HR" dirty="0" smtClean="0"/>
              <a:t>Manje slobodnog vremena</a:t>
            </a:r>
          </a:p>
          <a:p>
            <a:pPr marL="342900" indent="-342900" algn="ctr">
              <a:buAutoNum type="arabicPeriod"/>
            </a:pPr>
            <a:r>
              <a:rPr lang="hr-HR" dirty="0" smtClean="0"/>
              <a:t>Možda mi se ne svidi</a:t>
            </a:r>
          </a:p>
          <a:p>
            <a:pPr algn="ctr"/>
            <a:r>
              <a:rPr lang="hr-HR" dirty="0" smtClean="0"/>
              <a:t>…</a:t>
            </a:r>
          </a:p>
          <a:p>
            <a:pPr marL="342900" indent="-342900" algn="ctr">
              <a:buAutoNum type="arabicPeriod"/>
            </a:pPr>
            <a:endParaRPr lang="hr-HR" dirty="0"/>
          </a:p>
        </p:txBody>
      </p:sp>
      <p:sp>
        <p:nvSpPr>
          <p:cNvPr id="11" name="Cloud Callout 10"/>
          <p:cNvSpPr/>
          <p:nvPr/>
        </p:nvSpPr>
        <p:spPr>
          <a:xfrm>
            <a:off x="3323215" y="3408070"/>
            <a:ext cx="3648778" cy="2204753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AutoNum type="arabicPeriod"/>
            </a:pPr>
            <a:endParaRPr lang="hr-HR" dirty="0" smtClean="0"/>
          </a:p>
          <a:p>
            <a:pPr marL="342900" indent="-342900" algn="ctr">
              <a:buAutoNum type="arabicPeriod"/>
            </a:pPr>
            <a:endParaRPr lang="hr-HR" dirty="0"/>
          </a:p>
          <a:p>
            <a:pPr marL="342900" indent="-342900" algn="ctr">
              <a:buAutoNum type="arabicPeriod"/>
            </a:pPr>
            <a:r>
              <a:rPr lang="hr-HR" dirty="0" smtClean="0"/>
              <a:t>Idu dva prijatelja.</a:t>
            </a:r>
          </a:p>
          <a:p>
            <a:pPr marL="342900" indent="-342900" algn="ctr">
              <a:buAutoNum type="arabicPeriod"/>
            </a:pPr>
            <a:r>
              <a:rPr lang="hr-HR" dirty="0" smtClean="0"/>
              <a:t>Predmet manje na jesen.</a:t>
            </a:r>
          </a:p>
          <a:p>
            <a:pPr marL="342900" indent="-342900" algn="ctr">
              <a:buAutoNum type="arabicPeriod"/>
            </a:pPr>
            <a:r>
              <a:rPr lang="hr-HR" dirty="0" smtClean="0"/>
              <a:t>Dosta slobododnog vremena</a:t>
            </a:r>
          </a:p>
          <a:p>
            <a:pPr algn="ctr"/>
            <a:r>
              <a:rPr lang="hr-HR" dirty="0" smtClean="0"/>
              <a:t>…</a:t>
            </a:r>
          </a:p>
          <a:p>
            <a:pPr marL="342900" indent="-342900" algn="ctr">
              <a:buAutoNum type="arabicPeriod"/>
            </a:pPr>
            <a:endParaRPr lang="hr-HR" dirty="0"/>
          </a:p>
        </p:txBody>
      </p:sp>
      <p:sp>
        <p:nvSpPr>
          <p:cNvPr id="12" name="Cloud Callout 11"/>
          <p:cNvSpPr/>
          <p:nvPr/>
        </p:nvSpPr>
        <p:spPr>
          <a:xfrm>
            <a:off x="7457929" y="3424480"/>
            <a:ext cx="3871201" cy="2171934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AutoNum type="arabicPeriod"/>
            </a:pPr>
            <a:endParaRPr lang="hr-HR" dirty="0" smtClean="0"/>
          </a:p>
          <a:p>
            <a:pPr marL="342900" indent="-342900" algn="ctr">
              <a:buAutoNum type="arabicPeriod"/>
            </a:pPr>
            <a:r>
              <a:rPr lang="hr-HR" dirty="0" smtClean="0"/>
              <a:t>Ne donosi zaradu, a košta.</a:t>
            </a:r>
          </a:p>
          <a:p>
            <a:pPr marL="342900" indent="-342900" algn="ctr">
              <a:buAutoNum type="arabicPeriod"/>
            </a:pPr>
            <a:r>
              <a:rPr lang="hr-HR" dirty="0" smtClean="0"/>
              <a:t>Ne poboljšava moje vještine.</a:t>
            </a:r>
          </a:p>
          <a:p>
            <a:pPr marL="342900" indent="-342900" algn="ctr">
              <a:buAutoNum type="arabicPeriod"/>
            </a:pPr>
            <a:r>
              <a:rPr lang="hr-HR" dirty="0" smtClean="0"/>
              <a:t>Ne osjećam se produktivno</a:t>
            </a:r>
          </a:p>
          <a:p>
            <a:pPr algn="ctr"/>
            <a:r>
              <a:rPr lang="hr-HR" dirty="0" smtClean="0"/>
              <a:t>…</a:t>
            </a:r>
            <a:endParaRPr lang="hr-HR" dirty="0"/>
          </a:p>
        </p:txBody>
      </p:sp>
      <p:sp>
        <p:nvSpPr>
          <p:cNvPr id="13" name="TextBox 12"/>
          <p:cNvSpPr txBox="1"/>
          <p:nvPr/>
        </p:nvSpPr>
        <p:spPr>
          <a:xfrm>
            <a:off x="4555237" y="2777928"/>
            <a:ext cx="18998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Prednosti posla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599926" y="2856010"/>
            <a:ext cx="19447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Nedostaci posla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637611" y="5777158"/>
            <a:ext cx="25745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Prednosti ljetne škole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807423" y="5764774"/>
            <a:ext cx="26194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Nedostaci ljetne škole</a:t>
            </a:r>
          </a:p>
        </p:txBody>
      </p:sp>
      <p:sp>
        <p:nvSpPr>
          <p:cNvPr id="17" name="Donut 16"/>
          <p:cNvSpPr/>
          <p:nvPr/>
        </p:nvSpPr>
        <p:spPr>
          <a:xfrm>
            <a:off x="4297985" y="882008"/>
            <a:ext cx="339626" cy="330695"/>
          </a:xfrm>
          <a:prstGeom prst="donut">
            <a:avLst>
              <a:gd name="adj" fmla="val 1331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tx1"/>
              </a:solidFill>
            </a:endParaRPr>
          </a:p>
        </p:txBody>
      </p:sp>
      <p:sp>
        <p:nvSpPr>
          <p:cNvPr id="18" name="Donut 17"/>
          <p:cNvSpPr/>
          <p:nvPr/>
        </p:nvSpPr>
        <p:spPr>
          <a:xfrm>
            <a:off x="3694102" y="1743820"/>
            <a:ext cx="339626" cy="330695"/>
          </a:xfrm>
          <a:prstGeom prst="donut">
            <a:avLst>
              <a:gd name="adj" fmla="val 1331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tx1"/>
              </a:solidFill>
            </a:endParaRPr>
          </a:p>
        </p:txBody>
      </p:sp>
      <p:sp>
        <p:nvSpPr>
          <p:cNvPr id="19" name="Donut 18"/>
          <p:cNvSpPr/>
          <p:nvPr/>
        </p:nvSpPr>
        <p:spPr>
          <a:xfrm>
            <a:off x="8068554" y="895715"/>
            <a:ext cx="339626" cy="330695"/>
          </a:xfrm>
          <a:prstGeom prst="donut">
            <a:avLst>
              <a:gd name="adj" fmla="val 1331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tx1"/>
              </a:solidFill>
            </a:endParaRPr>
          </a:p>
        </p:txBody>
      </p:sp>
      <p:sp>
        <p:nvSpPr>
          <p:cNvPr id="20" name="Donut 19"/>
          <p:cNvSpPr/>
          <p:nvPr/>
        </p:nvSpPr>
        <p:spPr>
          <a:xfrm>
            <a:off x="8010163" y="1452260"/>
            <a:ext cx="339626" cy="330695"/>
          </a:xfrm>
          <a:prstGeom prst="donut">
            <a:avLst>
              <a:gd name="adj" fmla="val 1331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tx1"/>
              </a:solidFill>
            </a:endParaRPr>
          </a:p>
        </p:txBody>
      </p:sp>
      <p:sp>
        <p:nvSpPr>
          <p:cNvPr id="21" name="Donut 20"/>
          <p:cNvSpPr/>
          <p:nvPr/>
        </p:nvSpPr>
        <p:spPr>
          <a:xfrm>
            <a:off x="3882372" y="4035516"/>
            <a:ext cx="339626" cy="330695"/>
          </a:xfrm>
          <a:prstGeom prst="donut">
            <a:avLst>
              <a:gd name="adj" fmla="val 1331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tx1"/>
              </a:solidFill>
            </a:endParaRPr>
          </a:p>
        </p:txBody>
      </p:sp>
      <p:sp>
        <p:nvSpPr>
          <p:cNvPr id="22" name="Donut 21"/>
          <p:cNvSpPr/>
          <p:nvPr/>
        </p:nvSpPr>
        <p:spPr>
          <a:xfrm>
            <a:off x="8068554" y="3639940"/>
            <a:ext cx="339626" cy="330695"/>
          </a:xfrm>
          <a:prstGeom prst="donut">
            <a:avLst>
              <a:gd name="adj" fmla="val 1331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tx1"/>
              </a:solidFill>
            </a:endParaRPr>
          </a:p>
        </p:txBody>
      </p:sp>
      <p:sp>
        <p:nvSpPr>
          <p:cNvPr id="23" name="Donut 22"/>
          <p:cNvSpPr/>
          <p:nvPr/>
        </p:nvSpPr>
        <p:spPr>
          <a:xfrm>
            <a:off x="8260300" y="4707465"/>
            <a:ext cx="339626" cy="330695"/>
          </a:xfrm>
          <a:prstGeom prst="donut">
            <a:avLst>
              <a:gd name="adj" fmla="val 1331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tx1"/>
              </a:solidFill>
            </a:endParaRPr>
          </a:p>
        </p:txBody>
      </p:sp>
      <p:sp>
        <p:nvSpPr>
          <p:cNvPr id="24" name="Donut 23"/>
          <p:cNvSpPr/>
          <p:nvPr/>
        </p:nvSpPr>
        <p:spPr>
          <a:xfrm>
            <a:off x="8068554" y="4149212"/>
            <a:ext cx="339626" cy="330695"/>
          </a:xfrm>
          <a:prstGeom prst="donut">
            <a:avLst>
              <a:gd name="adj" fmla="val 1331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348248"/>
            <a:ext cx="3480198" cy="196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906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ra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rame" id="{F226E7A2-7162-461C-9490-D27D9DC04E43}" vid="{629A0216-3BBD-45C0-B63F-2683BEA18F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TM03457475[[fn=Frame]]</Template>
  <TotalTime>5400</TotalTime>
  <Words>2081</Words>
  <Application>Microsoft Office PowerPoint</Application>
  <PresentationFormat>Custom</PresentationFormat>
  <Paragraphs>286</Paragraphs>
  <Slides>40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Frame</vt:lpstr>
      <vt:lpstr>Dodatne kognitivne i bihevioralne tehnike</vt:lpstr>
      <vt:lpstr>PowerPoint Presentation</vt:lpstr>
      <vt:lpstr>Koje su to tehnike?</vt:lpstr>
      <vt:lpstr>Rješavanje problema</vt:lpstr>
      <vt:lpstr>PowerPoint Presentation</vt:lpstr>
      <vt:lpstr>Obrazac rješavanja problema</vt:lpstr>
      <vt:lpstr>Donošenje odluke</vt:lpstr>
      <vt:lpstr>PowerPoint Presentation</vt:lpstr>
      <vt:lpstr>PowerPoint Presentation</vt:lpstr>
      <vt:lpstr>Bihevioralni eksperiment</vt:lpstr>
      <vt:lpstr>PowerPoint Presentation</vt:lpstr>
      <vt:lpstr>PowerPoint Presentation</vt:lpstr>
      <vt:lpstr>Opažanje i planiranje aktivnosti</vt:lpstr>
      <vt:lpstr>PowerPoint Presentation</vt:lpstr>
      <vt:lpstr>PowerPoint Presentation</vt:lpstr>
      <vt:lpstr>PowerPoint Presentation</vt:lpstr>
      <vt:lpstr>PowerPoint Presentation</vt:lpstr>
      <vt:lpstr>Distrakcije i preusmjeravanje pažnje</vt:lpstr>
      <vt:lpstr>PowerPoint Presentation</vt:lpstr>
      <vt:lpstr>Relaksacija</vt:lpstr>
      <vt:lpstr>PowerPoint Presentation</vt:lpstr>
      <vt:lpstr>Kartice za suočavanje</vt:lpstr>
      <vt:lpstr>PowerPoint Presentation</vt:lpstr>
      <vt:lpstr>Automatska misao – Adaptivni odgovor</vt:lpstr>
      <vt:lpstr>Strategije suočavanja</vt:lpstr>
      <vt:lpstr>Upute za aktiviranje pacijenta</vt:lpstr>
      <vt:lpstr>Postupno izlaganje</vt:lpstr>
      <vt:lpstr>PowerPoint Presentation</vt:lpstr>
      <vt:lpstr>PowerPoint Presentation</vt:lpstr>
      <vt:lpstr>Igranje uloga</vt:lpstr>
      <vt:lpstr>PowerPoint Presentation</vt:lpstr>
      <vt:lpstr>„Pita” tehnika</vt:lpstr>
      <vt:lpstr>Određivanje ciljeva</vt:lpstr>
      <vt:lpstr>Određivanje doprinosa različitih čimbenika /uzroka trenutnih teškoća.</vt:lpstr>
      <vt:lpstr>Funkcionalne usporedbe zabilješki o sebi i pozitivnih izjava o sebi</vt:lpstr>
      <vt:lpstr>PowerPoint Presentation</vt:lpstr>
      <vt:lpstr>Mijenjanje samousporedbe       </vt:lpstr>
      <vt:lpstr>Pozitivne izjave o sebi     </vt:lpstr>
      <vt:lpstr>PowerPoint Presentation</vt:lpstr>
      <vt:lpstr>Hvala  na pažnji!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Dodatne kognitivne i bihevioralne tehnike</dc:title>
  <dc:creator>Tijana</dc:creator>
  <cp:lastModifiedBy>Dragana</cp:lastModifiedBy>
  <cp:revision>84</cp:revision>
  <dcterms:created xsi:type="dcterms:W3CDTF">2017-03-21T17:48:22Z</dcterms:created>
  <dcterms:modified xsi:type="dcterms:W3CDTF">2017-03-27T14:37:09Z</dcterms:modified>
</cp:coreProperties>
</file>