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3" r:id="rId9"/>
    <p:sldId id="264" r:id="rId10"/>
    <p:sldId id="262" r:id="rId11"/>
    <p:sldId id="265" r:id="rId12"/>
    <p:sldId id="269" r:id="rId13"/>
    <p:sldId id="266" r:id="rId14"/>
    <p:sldId id="268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4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5400" dirty="0"/>
              <a:t>EVALUACIJA AUTOMATSKIH MISLI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Diana  </a:t>
            </a:r>
            <a:r>
              <a:rPr lang="hr-HR" dirty="0" err="1"/>
              <a:t>palaić</a:t>
            </a:r>
            <a:r>
              <a:rPr lang="hr-HR" dirty="0"/>
              <a:t>, </a:t>
            </a:r>
            <a:r>
              <a:rPr lang="hr-HR" dirty="0" err="1"/>
              <a:t>dr.med</a:t>
            </a:r>
            <a:r>
              <a:rPr lang="hr-HR" dirty="0"/>
              <a:t>.</a:t>
            </a:r>
          </a:p>
          <a:p>
            <a:r>
              <a:rPr lang="hr-HR" dirty="0"/>
              <a:t>Edukacija iz bihevioralno-kognitivnih terapija, 2.stupanj, 9-radionica</a:t>
            </a:r>
          </a:p>
        </p:txBody>
      </p:sp>
    </p:spTree>
    <p:extLst>
      <p:ext uri="{BB962C8B-B14F-4D97-AF65-F5344CB8AC3E}">
        <p14:creationId xmlns:p14="http://schemas.microsoft.com/office/powerpoint/2010/main" val="4244655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6112" y="1484242"/>
            <a:ext cx="9403742" cy="476415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Upitnik terapeutu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želim postići na ovoj seansi?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Hoće li nam rad na ovoj misli pomoći u dostizanju TERAPIJSKIH CILJEVA za ovu seansu?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je pacijent stavio na dnevni red? Hoće li se usmjeravanje na tu misao podudarati s problemom na kojem pacijent želi raditi? Ako ne, hoćemo li imati dovoljno vremena doći do onog što on želi? Hoće li surađivati </a:t>
            </a:r>
            <a:r>
              <a:rPr lang="hr-H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samnom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vrednovanju te misli?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li misao na koju ću se usmjeriti važna? Izgleda li značajno iskrivljena ili </a:t>
            </a:r>
            <a:r>
              <a:rPr lang="hr-H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disfunkcionalna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Koliko je tipična ili središnja? Hoće li usmjeravanje na nju pomoći pacijentu u više nego jednoj situaciji? Hoće li njeno istraživanje pomoći meni u boljoj koncepciji pacijenta?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371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431236"/>
            <a:ext cx="8000931" cy="4817164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ISPITIVANJE U SVRHU VREDNOVANJA KORISNOSTI AUTOMATSKIH MISLI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Neke automatske misli mogu biti potpuno valjane ili usprkos vrednovanju pacijent može i dalje vjerovati kako su sasvim valjane i kad one to nisu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tom slučaju procjenjuje se KORISNOST MISLI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Terapeut može pomoći pacijentu da odredi UČINAK SVOG MIŠLJENJA ili tražiti prednost ili nedostatke zadržavanja takve misli nakon čega slijedi adaptivni odgovor na misao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2296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hr-HR" sz="28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PROCJENA DJELOTVORNOSTI VREDNOVANJA AUTOMATSKE MISLI</a:t>
            </a:r>
            <a:br>
              <a:rPr lang="hr-HR" sz="20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987826"/>
            <a:ext cx="7841905" cy="4260573"/>
          </a:xfrm>
        </p:spPr>
        <p:txBody>
          <a:bodyPr/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Koristeći standardna ili nestandardna pitanja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Koristeći bihevioralni eksperiment za vrednovanje automatske misli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pacijent više ne vjeruje jako u automatsku misao i ako je njegova emocionalna reakcija značajno snižena-znak da terapeut može prijeći na nešto drugo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0112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hr-HR" sz="28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KONCEPTUALIZACIJA UZROKA NEDJELOTVORNOSTI VREDNOVANJA AUTOMATSKE MISLI</a:t>
            </a:r>
            <a:br>
              <a:rPr lang="hr-HR" sz="17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slučaju da pacijent još uvijek značajno vjeruje automatskoj misli i ne osjeća se emocionalno bolje-nastojati razumjeti zbog čega pokušaj kognitivne </a:t>
            </a:r>
            <a:r>
              <a:rPr lang="hr-HR" sz="2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restrukturacije</a:t>
            </a: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nije bio dovoljno učinkovit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Postoje druge, mnogo važnije automatske misli i/ili predodžbe koje nisu identificirane ili vrednovane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Vrednovanje automatskih misli je površno ili neadekvatno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Pacijent nije iznio dovoljno dokaza za koje vjeruje da podržavaju automatsku misao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Automatska misao je ujedno i bazično vjerovanje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Pacijent je racionalno shvatio kako je automatska misao iskrivljena, ali u nju ne vjeruje na emocionalnoj razini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Pacijent je vrednovanje primio s rezervom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1475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Mišljenje depresivnih i anksioznih osoba prepuno je negativnih automatskih misli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Stoga je prvi korak u mijenjanju načina vlastitog mišljenja, a time i emocionalnog doživljaja, prepoznavanje vlastitih negativnih automatskih misli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 je misao prepoznata, potrebno ju je zamijeniti odmjerenijim, racionalnim odgovorom te uočiti promjenu u emocionalnom doživljaju koja je rezultat ispravnog uvježbavanja ove </a:t>
            </a:r>
            <a:r>
              <a:rPr lang="hr-HR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nove vještine</a:t>
            </a:r>
            <a:endParaRPr lang="hr-H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20036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                                         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87447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su automatske misli?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8384" y="1590262"/>
            <a:ext cx="9241470" cy="4658138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Automatske misli brze su i procjenjujuće misli koje se stvaraju kao reakcija na neku situaciju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Njihova je pojava spontana (stoga automatske) te nije rezultat dugotrajnog promišljanja i logičkog sagledavanja situacije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Automatske su misli prisutne u našem umu većinu vremena te smo ih često gotovo i nesvjesni radi toga što smo na njih naučeni te ih s vremenom prestajemo zamjećivati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Ono što zamjećujemo emocionalni su odgovori, ponašanja te tjelesne reakcije kojima su automatske misli prethodile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Iako su automatske misli svake osobe jedinstvene,  ipak se mogu svrstati u različite vrste obrazaca neprilagođenog mišljenja zajedničke deprimiranim i anksioznim osobama koje nazivamo kognitivnim distorzijama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093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6112" y="1007164"/>
            <a:ext cx="10141158" cy="5685184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Neke od </a:t>
            </a:r>
            <a:r>
              <a:rPr lang="hr-H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češčih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kognitivnih distorzija su: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Katastrofiziranje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(Često predviđanje malo vjerojatnog, pretjerano negativnog ishoda npr. „Osramotit ću se na ispitu i svi će to zapamtiti.“)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Crno-bijelo mišljenje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(Mišljenje u terminima „sve ili ništa“, sagledavanje situacije u samo dvije kategorije „Ako ne položim ispit, neuspješan sam student.“)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Emocionalno zaključivanje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(Vjerovanje kako je nešto točno samo zato što se to jako osjeća, zanemarujući dokaze koji to opovrgavaju „Toliko sam uznemiren da sam siguran da ću poludjeti.“)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Pretjerano generaliziranje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(Donošenje negativnih zaključaka koji nadilaze trenutnu situaciju „Mene nitko ne voli.“)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Diskvalificiranje ili negiranje pozitivnog: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Nerazumno govorenje sebi kako se pozitivna iskustva, djela ili kvalitete ne računaju ,,Taj sam zadatak obavio dobro, ali to ne znači da sam sposoban, samo sam imao sreće.''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Etiketiranje, pridavanje pogrešnih oznaka: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Stavljanje čvrstih, općih oznaka na sebe i druge bez uvažavanja dokaza koji govore suprotno. ,,Ja sam gubitnik. On nije dobar.''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9916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6112" y="940904"/>
            <a:ext cx="9403742" cy="5592418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Pretjerano uveličavanje/umanjivanje: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situaciji vrednovanja sebe samog, druge osobe ili situacije, nerazumno se uvećava negativno, i/ili umanjuje pozitivno. ,,Dobivanje osrednjih ocjena dokazuje moju nesposobnost. Dobivanje visokih ocjena ne znači da sam pametan.’’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Mentalni filter(zvan selektivna apstrakcija):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Obraćanje pozornosti na negativne detalje umjesto sagledavanje cijele slike. ''Zato što sam dobio jednu lošu ocjenu u svjedodžbi (koja također sadrži i nekoliko visokih ocjena) znači da sam napravio loš posao.''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Čitanje </a:t>
            </a:r>
            <a:r>
              <a:rPr lang="hr-H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misli</a:t>
            </a:r>
            <a:r>
              <a:rPr lang="hr-H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:Vjerovanje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kako se zna što drugi misli, ispuštajući druge vjerojatnije mogućnosti. ,,On misli kako ja ne znam najvažniju stvar o ovom projektu.''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Personalizacija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Vjerovanje kako se drugi ponašaju negativno zbog nas, bez uvažavanja drugih, vjerojatnijih objašnjenja za njihovo ponašanje. ,,Majstor je bio oštar prema meni jer sam napravio nešto loše.''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Izjave trebati i morati (</a:t>
            </a:r>
            <a:r>
              <a:rPr lang="hr-H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tzv</a:t>
            </a:r>
            <a:r>
              <a:rPr lang="hr-H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.imperativi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Postojanje precizne i čvrste ideje kako bismo se mi ili drugi trebali ponašati i precjenjivanje lošeg ako se ta očekivanja ne ostvare. ,,Strašno je što sam napravio pogrešku. Trebam uvijek dati najviše od sebe.''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Tunelsko gledanje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Viđenje samo negativnih aspekta neke situacije. ,,Učitelj mog sina ne može ništa napraviti kako treba. On je kritičan i neosjetljiv i loš u podučavanju.''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9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32307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DONOŠENJE ODLUKE O IZBORU AUTOMATSKIH MISLI NA KOJE SE TREBA USMJERITI</a:t>
            </a:r>
            <a:br>
              <a:rPr lang="hr-HR" sz="4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0817" y="1603513"/>
            <a:ext cx="9859618" cy="489005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1.Usmjeriti se na automatsku misao: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Koliko vjerujete ili ste vjerovali u tu misao? Kako ste se zbog      toga osjećali? Što ste učinili nakon što ste to pomislili?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Istražiti više o situaciji povezanoj s automatskom misli: Recite mi nešto više o toj situaciji?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Istražiti koliko je tipična automatska misao: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Koliko često imate takvu vrstu misli? U kojim situacijama? Koliko vas takve misli smetaju?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3565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6112" y="1853248"/>
            <a:ext cx="9403742" cy="439515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4.Identificirati druge automatske misli i predodžbe u toj situaciji: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  <a:buNone/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Je li vam još nešto prošlo kroz glavu? Neka predodžba ili zamisao?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Rješavati problem o situaciji združenoj s automatskom misli: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  <a:buNone/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Što biste mogli napraviti u svezi s time? Kako ste prije s time izlazili na kraj? Što biste željeli napraviti?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Istražiti vjerovanja koja su u podlozi automatskih misli: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  <a:buNone/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Ako je ta misao točna, što bi to vama značilo?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Krenuti na drugu temu: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  <a:buNone/>
            </a:pPr>
            <a:r>
              <a:rPr lang="hr-HR" sz="21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Dobro, mislim da sam to razumio, možete li mi reći što se dogodilo ovog tjedna?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3696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USMJERAVANJE NA AUTOMATSKU MISAO</a:t>
            </a:r>
            <a:br>
              <a:rPr lang="hr-HR" sz="4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2278" y="1537252"/>
            <a:ext cx="11025809" cy="5022574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1.Koliko sada vjerujete toj misli (0-100%)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2.Kako se zbog te misli osjećate?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3.Koliko je jaka(0-100%) ta emocija? 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je stupanj vjerovanja i uznemirenost nizak—prijedlog terapeuta za prelaskom na nešto drugo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pacijent snažno vjeruje u automatsku misao i značajno je uznemirujuća, terapeut istražuje situaciju postavljajući pitanja prema kognitivnom modelu 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1.Kada ste to pomislili? U kojoj specifičnoj situaciji?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2.Koje ste druge uznemirujuće misli i predodžbe imali u toj situaciji?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3.Jeste li zapazili neku promjenu u vašem tijelu?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4.Što ste onda napravili?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0348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hr-HR" sz="28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VREDNOVANJE AUTOMATSKE MISLI</a:t>
            </a:r>
            <a:br>
              <a:rPr lang="hr-HR" sz="28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03312" y="1696278"/>
            <a:ext cx="8946541" cy="4552122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Otkriti automatsku misao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Odrediti da li je važna i neugodna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Identificirati pridružujuće reakcije: emocionalne</a:t>
            </a:r>
          </a:p>
          <a:p>
            <a:pPr marL="114300" indent="0">
              <a:lnSpc>
                <a:spcPct val="107000"/>
              </a:lnSpc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fiziološke</a:t>
            </a:r>
          </a:p>
          <a:p>
            <a:pPr marL="114300" indent="0">
              <a:lnSpc>
                <a:spcPct val="107000"/>
              </a:lnSpc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ponašajne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Pomoći pacijentu tu misao vrednovati-NE IZAZIVAJUĆI IZRAVNO AUTOMATSKU MISAO</a:t>
            </a:r>
          </a:p>
          <a:p>
            <a:pPr marL="114300" indent="0">
              <a:lnSpc>
                <a:spcPct val="107000"/>
              </a:lnSpc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ne znamo je li neka automatska misao iskrivljena, a i izravno izazivanje krši  osnovni princip kognitivne terapije o SURADNIČKOM EMPIRIZMU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Automatska misao obično sadrži i nešto istine, a tu je istinu važno spoznati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917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7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ISPITIVANJE AUTOMATSKIH MISLI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5530" y="1073426"/>
            <a:ext cx="10721009" cy="549965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1.Što je dokaz?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je dokaz koji podržava tu ideju?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je dokaz protiv te ideje?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2.Postoji li alternativno objašnjenje?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3.Što je najgore što se može dogoditi? Mogu li to preživjeti?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je najbolje što se može dogoditi?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je najrealističnija posljedica?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4.Koje su posljedice mog vjerovanja u automatsku misao?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Što bi mogle biti posljedice promjene u mom mišljenju?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5.Što ću u vezi s tim poduzeti?</a:t>
            </a:r>
          </a:p>
          <a:p>
            <a:pPr marL="0" indent="0">
              <a:buNone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6.Što bih ja rekao/rekla prijatelju kad bi on ili ona bili u stoj situaciji?-ponekad pacijent nije u stanju svoje misli sagledati objektivno, tada je često korisno distancirati pacijenta od misli kako bi ih mogao vrednovati racionalnije.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8230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1317</Words>
  <Application>Microsoft Office PowerPoint</Application>
  <PresentationFormat>Široki zaslon</PresentationFormat>
  <Paragraphs>93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Symbol</vt:lpstr>
      <vt:lpstr>Times New Roman</vt:lpstr>
      <vt:lpstr>Wingdings 3</vt:lpstr>
      <vt:lpstr>Ion</vt:lpstr>
      <vt:lpstr>EVALUACIJA AUTOMATSKIH MISLI</vt:lpstr>
      <vt:lpstr>Što su automatske misli?</vt:lpstr>
      <vt:lpstr>PowerPoint prezentacija</vt:lpstr>
      <vt:lpstr>PowerPoint prezentacija</vt:lpstr>
      <vt:lpstr>DONOŠENJE ODLUKE O IZBORU AUTOMATSKIH MISLI NA KOJE SE TREBA USMJERITI </vt:lpstr>
      <vt:lpstr>PowerPoint prezentacija</vt:lpstr>
      <vt:lpstr>USMJERAVANJE NA AUTOMATSKU MISAO </vt:lpstr>
      <vt:lpstr>VREDNOVANJE AUTOMATSKE MISLI </vt:lpstr>
      <vt:lpstr> ISPITIVANJE AUTOMATSKIH MISLI</vt:lpstr>
      <vt:lpstr>PowerPoint prezentacija</vt:lpstr>
      <vt:lpstr>PowerPoint prezentacija</vt:lpstr>
      <vt:lpstr>PROCJENA DJELOTVORNOSTI VREDNOVANJA AUTOMATSKE MISLI </vt:lpstr>
      <vt:lpstr>KONCEPTUALIZACIJA UZROKA NEDJELOTVORNOSTI VREDNOVANJA AUTOMATSKE MISLI </vt:lpstr>
      <vt:lpstr>Zaključak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Dia</dc:creator>
  <cp:lastModifiedBy>Dia</cp:lastModifiedBy>
  <cp:revision>5</cp:revision>
  <dcterms:created xsi:type="dcterms:W3CDTF">2017-01-09T22:14:49Z</dcterms:created>
  <dcterms:modified xsi:type="dcterms:W3CDTF">2017-01-09T22:47:13Z</dcterms:modified>
</cp:coreProperties>
</file>