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80" r:id="rId4"/>
    <p:sldId id="259" r:id="rId5"/>
    <p:sldId id="281" r:id="rId6"/>
    <p:sldId id="260" r:id="rId7"/>
    <p:sldId id="273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78" r:id="rId1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474" autoAdjust="0"/>
  </p:normalViewPr>
  <p:slideViewPr>
    <p:cSldViewPr>
      <p:cViewPr varScale="1">
        <p:scale>
          <a:sx n="42" d="100"/>
          <a:sy n="42" d="100"/>
        </p:scale>
        <p:origin x="9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D3F2D-6DDC-4123-8003-F8FBE85C9DA6}" type="datetimeFigureOut">
              <a:rPr lang="hr-HR" smtClean="0"/>
              <a:t>12.2.2018.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25363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D3F2D-6DDC-4123-8003-F8FBE85C9DA6}" type="datetimeFigureOut">
              <a:rPr lang="hr-HR" smtClean="0"/>
              <a:t>12.2.2018.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0415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D3F2D-6DDC-4123-8003-F8FBE85C9DA6}" type="datetimeFigureOut">
              <a:rPr lang="hr-HR" smtClean="0"/>
              <a:t>12.2.2018.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81512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D3F2D-6DDC-4123-8003-F8FBE85C9DA6}" type="datetimeFigureOut">
              <a:rPr lang="hr-HR" smtClean="0"/>
              <a:t>12.2.2018.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24614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D3F2D-6DDC-4123-8003-F8FBE85C9DA6}" type="datetimeFigureOut">
              <a:rPr lang="hr-HR" smtClean="0"/>
              <a:t>12.2.2018.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10060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D3F2D-6DDC-4123-8003-F8FBE85C9DA6}" type="datetimeFigureOut">
              <a:rPr lang="hr-HR" smtClean="0"/>
              <a:t>12.2.2018.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632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D3F2D-6DDC-4123-8003-F8FBE85C9DA6}" type="datetimeFigureOut">
              <a:rPr lang="hr-HR" smtClean="0"/>
              <a:t>12.2.2018.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0847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D3F2D-6DDC-4123-8003-F8FBE85C9DA6}" type="datetimeFigureOut">
              <a:rPr lang="hr-HR" smtClean="0"/>
              <a:t>12.2.2018.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48140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D3F2D-6DDC-4123-8003-F8FBE85C9DA6}" type="datetimeFigureOut">
              <a:rPr lang="hr-HR" smtClean="0"/>
              <a:t>12.2.2018.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96209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D3F2D-6DDC-4123-8003-F8FBE85C9DA6}" type="datetimeFigureOut">
              <a:rPr lang="hr-HR" smtClean="0"/>
              <a:t>12.2.2018.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617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D3F2D-6DDC-4123-8003-F8FBE85C9DA6}" type="datetimeFigureOut">
              <a:rPr lang="hr-HR" smtClean="0"/>
              <a:t>12.2.2018.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2079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D3F2D-6DDC-4123-8003-F8FBE85C9DA6}" type="datetimeFigureOut">
              <a:rPr lang="hr-HR" smtClean="0"/>
              <a:t>12.2.2018.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C4875-E60A-4565-A794-E988F557FF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4385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019" y="1772816"/>
            <a:ext cx="7583397" cy="4536504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hr-HR" dirty="0" smtClean="0"/>
              <a:t>Identificiranje emocija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6406480"/>
            <a:ext cx="7848872" cy="622920"/>
          </a:xfrm>
        </p:spPr>
        <p:txBody>
          <a:bodyPr>
            <a:normAutofit fontScale="92500"/>
          </a:bodyPr>
          <a:lstStyle/>
          <a:p>
            <a:pPr algn="l"/>
            <a:r>
              <a:rPr lang="hr-HR" sz="2000" dirty="0" smtClean="0"/>
              <a:t>Marina Protuđer                                                                        Rijeka, 2.04.2016.</a:t>
            </a:r>
            <a:endParaRPr lang="hr-HR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1772816"/>
            <a:ext cx="7488832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71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Važnost razlikovanja emocija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 smtClean="0"/>
              <a:t>Pacijent je opisao emociju koja se ne podudara sa sadržajem automatske misli npr.</a:t>
            </a:r>
          </a:p>
          <a:p>
            <a:pPr marL="0" indent="0">
              <a:buNone/>
            </a:pPr>
            <a:r>
              <a:rPr lang="hr-HR" sz="2600" i="1" dirty="0" smtClean="0"/>
              <a:t>                         T:...Što vam je prošlo kroz glavu?</a:t>
            </a:r>
          </a:p>
          <a:p>
            <a:pPr marL="0" indent="0">
              <a:buNone/>
            </a:pPr>
            <a:r>
              <a:rPr lang="hr-HR" sz="2600" i="1" dirty="0" smtClean="0"/>
              <a:t>                         P:   Što ako joj se nešto dogodilo?</a:t>
            </a:r>
          </a:p>
          <a:p>
            <a:pPr marL="0" indent="0">
              <a:buNone/>
            </a:pPr>
            <a:r>
              <a:rPr lang="hr-HR" sz="2600" i="1" dirty="0" smtClean="0"/>
              <a:t>                         T:    Kako ste se osjećali?</a:t>
            </a:r>
          </a:p>
          <a:p>
            <a:pPr marL="0" indent="0">
              <a:buNone/>
            </a:pPr>
            <a:r>
              <a:rPr lang="hr-HR" sz="2600" i="1" dirty="0" smtClean="0"/>
              <a:t>                         P:    Bila sam tužna</a:t>
            </a:r>
          </a:p>
          <a:p>
            <a:pPr marL="0" indent="0">
              <a:buNone/>
            </a:pPr>
            <a:r>
              <a:rPr lang="hr-HR" sz="2600" i="1" dirty="0" smtClean="0"/>
              <a:t>                        T:...  to zvuči više kao anksiozna misao</a:t>
            </a:r>
          </a:p>
          <a:p>
            <a:r>
              <a:rPr lang="hr-HR" dirty="0" smtClean="0"/>
              <a:t>Terapeut nastoji to dalje istražiti pomoći pacijentu pronaći </a:t>
            </a:r>
            <a:r>
              <a:rPr lang="hr-HR" b="1" dirty="0" smtClean="0"/>
              <a:t>ključnu automatsku misao </a:t>
            </a:r>
            <a:r>
              <a:rPr lang="hr-HR" dirty="0" smtClean="0"/>
              <a:t>pomažući mu da se što vjernije </a:t>
            </a:r>
            <a:r>
              <a:rPr lang="hr-HR" dirty="0"/>
              <a:t>prisjeti </a:t>
            </a:r>
            <a:r>
              <a:rPr lang="hr-HR" dirty="0" smtClean="0"/>
              <a:t>situacije (prisjećanje predodžbe) i onda ponovno provjerava „</a:t>
            </a:r>
            <a:r>
              <a:rPr lang="hr-HR" sz="2600" i="1" dirty="0" smtClean="0"/>
              <a:t>što vam upravo sada prolazi kroz glavu?</a:t>
            </a:r>
            <a:r>
              <a:rPr lang="hr-HR" i="1" dirty="0" smtClean="0"/>
              <a:t>”</a:t>
            </a:r>
            <a:r>
              <a:rPr lang="hr-HR" dirty="0" smtClean="0"/>
              <a:t> </a:t>
            </a:r>
          </a:p>
          <a:p>
            <a:r>
              <a:rPr lang="hr-HR" dirty="0" smtClean="0"/>
              <a:t>Pronalaženje i rad na ključnoj automatskoj misli obično ubrzava terapiju.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36960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Teškoće u imenovanju emocija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 smtClean="0"/>
              <a:t>Tehnike koje pomažu pacijentima koji teško identificiraju i imenuju svoje emocije</a:t>
            </a:r>
            <a:r>
              <a:rPr lang="hr-HR" dirty="0" smtClean="0"/>
              <a:t>: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sz="1900" dirty="0"/>
              <a:t>U školi i obitelji se obično uči samo da čovjek treba kontrolirati ponašanje (nemoj vikati, tući se), a obično su iskazivanje i kontrola emocija tragično zapostavljeni, odnosno tretirani na krive </a:t>
            </a:r>
            <a:r>
              <a:rPr lang="hr-HR" sz="1900" dirty="0" smtClean="0"/>
              <a:t>načine! </a:t>
            </a:r>
          </a:p>
          <a:p>
            <a:pPr marL="0" indent="0">
              <a:buNone/>
            </a:pPr>
            <a:endParaRPr lang="hr-HR" sz="1900" dirty="0" smtClean="0"/>
          </a:p>
          <a:p>
            <a:r>
              <a:rPr lang="hr-HR" dirty="0" smtClean="0"/>
              <a:t>Kreiranje emocionalne karte – za bolje razumjevanje kako se pacijent osjećaja u različitim situacijama;</a:t>
            </a:r>
          </a:p>
          <a:p>
            <a:pPr marL="0" indent="0">
              <a:buNone/>
            </a:pPr>
            <a:r>
              <a:rPr lang="hr-HR" sz="2200" dirty="0" smtClean="0"/>
              <a:t>    - povezivanje </a:t>
            </a:r>
            <a:r>
              <a:rPr lang="hr-HR" sz="2200" dirty="0" smtClean="0"/>
              <a:t>emocija sa događajima u kojima je prisutna navedena emocija;</a:t>
            </a:r>
          </a:p>
          <a:p>
            <a:pPr marL="0" indent="0">
              <a:buNone/>
            </a:pPr>
            <a:r>
              <a:rPr lang="hr-HR" sz="2200" dirty="0" smtClean="0"/>
              <a:t>    - terapeut provjerava da li je emocija ispravno imenovana traženjem automatskih misli i provjerom da li sadržaja automatskih misli odgovara utvrđenoj emociji!</a:t>
            </a:r>
          </a:p>
          <a:p>
            <a:pPr marL="0" indent="0">
              <a:buNone/>
            </a:pPr>
            <a:r>
              <a:rPr lang="hr-HR" sz="2200" dirty="0"/>
              <a:t> </a:t>
            </a:r>
            <a:r>
              <a:rPr lang="hr-HR" sz="2200" dirty="0" smtClean="0"/>
              <a:t>   - terapeut zadaje zadaću bilježenja situacija (događaja) kada je bio npr. ljut, tužan, anksiozan...</a:t>
            </a:r>
          </a:p>
          <a:p>
            <a:pPr marL="0" indent="0">
              <a:buNone/>
            </a:pPr>
            <a:r>
              <a:rPr lang="hr-HR" sz="2200" dirty="0" smtClean="0"/>
              <a:t>    -  upućuje pacijenta na listu kad god je uznemiren da si pomogne prepoznati emociju </a:t>
            </a:r>
          </a:p>
          <a:p>
            <a:endParaRPr lang="hr-HR" sz="2200" dirty="0" smtClean="0"/>
          </a:p>
        </p:txBody>
      </p:sp>
    </p:spTree>
    <p:extLst>
      <p:ext uri="{BB962C8B-B14F-4D97-AF65-F5344CB8AC3E}">
        <p14:creationId xmlns:p14="http://schemas.microsoft.com/office/powerpoint/2010/main" val="668762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Lista negativnih emocija kao podsjetnik za ljude sa siromašnim riječnikom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998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Teškoće u procjenjivanju intenziteta emocija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Važno je da pacijent zna procijeniti intenzitet emocija odnosno stupanj uznemirenosti kako bi terapeut odlućio hoće li diskusija o određenom problemu pacijentu donjeti olakšanje</a:t>
            </a:r>
          </a:p>
          <a:p>
            <a:r>
              <a:rPr lang="hr-HR" dirty="0" smtClean="0"/>
              <a:t>da bi se moglo procijeniti učinak terapije</a:t>
            </a:r>
          </a:p>
          <a:p>
            <a:r>
              <a:rPr lang="hr-HR" dirty="0" smtClean="0"/>
              <a:t>Da bi se moglo nastaviti sa sljedećom misli ili problemom</a:t>
            </a:r>
          </a:p>
          <a:p>
            <a:r>
              <a:rPr lang="hr-HR" dirty="0" smtClean="0"/>
              <a:t>Situacije koja izazivaju veću uznemirenost zahtjevaju razmatranje jer mogu aktivirati važna vjerovanja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013560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Pomoć za prosuđivanje intenziteta emocija 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Skala od 0%-100% (npr.uopće nisam tužna – najveća tuga što sam je doživjela)</a:t>
            </a:r>
          </a:p>
          <a:p>
            <a:r>
              <a:rPr lang="hr-HR" dirty="0" smtClean="0"/>
              <a:t>Skala emocionalnog intenziteta- napravi se lista situacija kad je pacijent imao najintenzivniju emociju i najmanje intenzivnu te se nastavlja bilježiti do 10 situacija različitog intenziteta koje se rangiraju od najmanjeg do najvećeg intenziteta i dodjeljuje im se postotak od 10%-100%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43328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Zaključak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Terapeut nastoji dobiti jasnu sliku situacije koja uznemiruje pacijenta. </a:t>
            </a:r>
          </a:p>
          <a:p>
            <a:r>
              <a:rPr lang="hr-HR" dirty="0" smtClean="0"/>
              <a:t>Pomaže mu razlikovati misli od emocija</a:t>
            </a:r>
          </a:p>
          <a:p>
            <a:r>
              <a:rPr lang="hr-HR" dirty="0"/>
              <a:t>P</a:t>
            </a:r>
            <a:r>
              <a:rPr lang="hr-HR" dirty="0" smtClean="0"/>
              <a:t>omaže mu evaluirati disfunkcionalno mišljenje koje utječe na njegovo raspoloženje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143659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Literatura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r-HR" sz="2400" dirty="0" smtClean="0"/>
          </a:p>
          <a:p>
            <a:endParaRPr lang="hr-HR" sz="2400" dirty="0"/>
          </a:p>
          <a:p>
            <a:r>
              <a:rPr lang="hr-HR" sz="2400" dirty="0" smtClean="0"/>
              <a:t>Beck, J. (2011.). Kognitivna terapija. Jastrebarsko: Naklada Slap.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60707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Emocije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s</a:t>
            </a:r>
            <a:r>
              <a:rPr lang="pl-PL" dirty="0" smtClean="0"/>
              <a:t>u čovjekove reakcije </a:t>
            </a:r>
            <a:r>
              <a:rPr lang="pl-PL" dirty="0"/>
              <a:t>na neki </a:t>
            </a:r>
            <a:r>
              <a:rPr lang="pl-PL" dirty="0" smtClean="0"/>
              <a:t>događaj;</a:t>
            </a:r>
          </a:p>
          <a:p>
            <a:pPr marL="0" indent="0">
              <a:buNone/>
            </a:pPr>
            <a:r>
              <a:rPr lang="pl-PL" dirty="0"/>
              <a:t>-</a:t>
            </a:r>
            <a:r>
              <a:rPr lang="pl-PL" dirty="0" smtClean="0"/>
              <a:t>pozitivan događaj - </a:t>
            </a:r>
            <a:r>
              <a:rPr lang="pl-PL" dirty="0"/>
              <a:t>emocija je </a:t>
            </a:r>
            <a:r>
              <a:rPr lang="pl-PL" dirty="0" smtClean="0"/>
              <a:t>pozitivna</a:t>
            </a:r>
          </a:p>
          <a:p>
            <a:pPr marL="0" indent="0">
              <a:buNone/>
            </a:pPr>
            <a:r>
              <a:rPr lang="pl-PL" dirty="0" smtClean="0"/>
              <a:t>-negativan događaj (odnosno </a:t>
            </a:r>
            <a:r>
              <a:rPr lang="pl-PL" b="1" dirty="0" smtClean="0"/>
              <a:t>ako je percipiran kao negativan</a:t>
            </a:r>
            <a:r>
              <a:rPr lang="pl-PL" dirty="0" smtClean="0"/>
              <a:t>)- emocija je negativna</a:t>
            </a:r>
          </a:p>
          <a:p>
            <a:r>
              <a:rPr lang="pl-PL" dirty="0"/>
              <a:t>„Normalne“ negativne i pozitivne emocije su dio života i imaju važnu funkciju u </a:t>
            </a:r>
            <a:r>
              <a:rPr lang="pl-PL" dirty="0" smtClean="0"/>
              <a:t>životu; mogu imati snažnu motivacijsku, obrambenu i upozoravajuću ulogu.</a:t>
            </a:r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endParaRPr lang="pl-PL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62895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Emocije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emocionalna inteligencija ključ je za </a:t>
            </a:r>
            <a:r>
              <a:rPr lang="hr-HR" dirty="0"/>
              <a:t>postizanje </a:t>
            </a:r>
            <a:r>
              <a:rPr lang="hr-HR" dirty="0" smtClean="0"/>
              <a:t>životnih </a:t>
            </a:r>
            <a:r>
              <a:rPr lang="hr-HR" dirty="0"/>
              <a:t>ciljeva i održavanje zdravih odnosa</a:t>
            </a:r>
          </a:p>
        </p:txBody>
      </p:sp>
    </p:spTree>
    <p:extLst>
      <p:ext uri="{BB962C8B-B14F-4D97-AF65-F5344CB8AC3E}">
        <p14:creationId xmlns:p14="http://schemas.microsoft.com/office/powerpoint/2010/main" val="2839649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Disfunkcionalna emocija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r-HR" dirty="0" smtClean="0"/>
          </a:p>
          <a:p>
            <a:r>
              <a:rPr lang="hr-HR" dirty="0"/>
              <a:t>Ometa pacijentovu sposobnost jasnog razmišljanja, rješavanja </a:t>
            </a:r>
            <a:r>
              <a:rPr lang="hr-HR" dirty="0" smtClean="0"/>
              <a:t>problema, učinkovitog </a:t>
            </a:r>
            <a:r>
              <a:rPr lang="hr-HR" dirty="0"/>
              <a:t>ponašanja ili postizanja zadovoljstva</a:t>
            </a:r>
          </a:p>
          <a:p>
            <a:r>
              <a:rPr lang="hr-HR" dirty="0" smtClean="0"/>
              <a:t>Intenzitet emocije  je pretjeran ili neadekvatan situaciji</a:t>
            </a:r>
          </a:p>
          <a:p>
            <a:pPr marL="514350" indent="-514350">
              <a:buFont typeface="+mj-lt"/>
              <a:buAutoNum type="arabicPeriod"/>
            </a:pPr>
            <a:endParaRPr lang="hr-HR" dirty="0" smtClean="0"/>
          </a:p>
          <a:p>
            <a:pPr marL="514350" indent="-514350">
              <a:buFont typeface="+mj-lt"/>
              <a:buAutoNum type="arabicPeriod"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2373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Cilj kognitivne terapije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Smanjiti razinu uznemirenosti i postići olakšanje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08761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Emocije su od primarne važnosti kognitivnom terapeutu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21087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endParaRPr lang="hr-HR" dirty="0" smtClean="0"/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Analizira situacije u kojima se pacijent osjeća uznemireno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razvrstava </a:t>
            </a:r>
            <a:r>
              <a:rPr lang="hr-HR" dirty="0"/>
              <a:t>sadržaj koji pacijent prezentira u kategorije kognitivnog modela: situacija, automatska misao, reakcija (emocionalni, ponašajni i fiziološki </a:t>
            </a:r>
            <a:r>
              <a:rPr lang="hr-HR" dirty="0" smtClean="0"/>
              <a:t>odgovor); </a:t>
            </a:r>
            <a:r>
              <a:rPr lang="hr-HR" dirty="0"/>
              <a:t>pomaže pacijentu promotriti svoje iskustvo kroz kognitivni model</a:t>
            </a:r>
            <a:endParaRPr lang="hr-HR" dirty="0" smtClean="0"/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Iako prepoznaje neumjerenost ili neadekvatnost emocija on ih ne pobija već se usmjerava na vrednovanje i mijenjanje disfunkcionalnih misli i vjerovanja (bazična i posredujuća)</a:t>
            </a:r>
          </a:p>
          <a:p>
            <a:pPr marL="514350" indent="-514350">
              <a:buFont typeface="+mj-lt"/>
              <a:buAutoNum type="arabicPeriod"/>
            </a:pPr>
            <a:endParaRPr lang="hr-HR" dirty="0" smtClean="0"/>
          </a:p>
          <a:p>
            <a:pPr marL="514350" indent="-514350">
              <a:buFont typeface="+mj-lt"/>
              <a:buAutoNum type="arabicPeriod"/>
            </a:pPr>
            <a:endParaRPr lang="hr-HR" dirty="0" smtClean="0"/>
          </a:p>
          <a:p>
            <a:pPr marL="514350" indent="-514350">
              <a:buFont typeface="+mj-lt"/>
              <a:buAutoNum type="arabicPeriod"/>
            </a:pPr>
            <a:endParaRPr lang="hr-HR" dirty="0" smtClean="0"/>
          </a:p>
          <a:p>
            <a:pPr marL="0" indent="0">
              <a:buNone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166973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b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hr-HR" sz="2500" dirty="0" smtClean="0"/>
          </a:p>
          <a:p>
            <a:r>
              <a:rPr lang="hr-HR" dirty="0"/>
              <a:t>Olakšanje odnosno smanjivanje  pacijentove razine uznemirenosti postiže se mijenjanjem disfunkcionalnih misli i </a:t>
            </a:r>
            <a:r>
              <a:rPr lang="hr-HR" dirty="0" smtClean="0"/>
              <a:t>vjerovanja!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7193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Razlikovanje automatskih misli od emocija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00808"/>
            <a:ext cx="8229600" cy="4525963"/>
          </a:xfrm>
        </p:spPr>
        <p:txBody>
          <a:bodyPr>
            <a:normAutofit/>
          </a:bodyPr>
          <a:lstStyle/>
          <a:p>
            <a:r>
              <a:rPr lang="hr-HR" sz="2000" dirty="0" smtClean="0"/>
              <a:t>Mnogi pacijenti ne razumiju jasnu razliku između onoga što misle i onoga što osjećaju</a:t>
            </a:r>
          </a:p>
          <a:p>
            <a:endParaRPr lang="hr-HR" sz="2000" dirty="0"/>
          </a:p>
          <a:p>
            <a:pPr marL="0" indent="0">
              <a:buNone/>
            </a:pPr>
            <a:r>
              <a:rPr lang="hr-HR" sz="2000" dirty="0" smtClean="0"/>
              <a:t>                               Ponekad izražavaju misli kao osjećaje</a:t>
            </a:r>
          </a:p>
          <a:p>
            <a:pPr marL="0" indent="0">
              <a:buNone/>
            </a:pPr>
            <a:r>
              <a:rPr lang="hr-HR" sz="2200" dirty="0" smtClean="0"/>
              <a:t>                               </a:t>
            </a:r>
            <a:r>
              <a:rPr lang="hr-HR" sz="2000" dirty="0" smtClean="0"/>
              <a:t>npr</a:t>
            </a:r>
            <a:r>
              <a:rPr lang="hr-HR" sz="2000" dirty="0"/>
              <a:t>.</a:t>
            </a:r>
            <a:r>
              <a:rPr lang="hr-HR" sz="2200" dirty="0"/>
              <a:t> </a:t>
            </a:r>
            <a:r>
              <a:rPr lang="hr-HR" sz="1800" i="1" dirty="0"/>
              <a:t>„osjetila sam da mu se nije razgovaralo”</a:t>
            </a:r>
          </a:p>
          <a:p>
            <a:pPr marL="0" indent="0">
              <a:buNone/>
            </a:pPr>
            <a:r>
              <a:rPr lang="hr-HR" sz="1800" i="1" dirty="0"/>
              <a:t>            </a:t>
            </a:r>
            <a:r>
              <a:rPr lang="hr-HR" sz="1800" i="1" dirty="0" smtClean="0"/>
              <a:t>                                   „</a:t>
            </a:r>
            <a:r>
              <a:rPr lang="hr-HR" sz="1800" i="1" dirty="0"/>
              <a:t>osjećala sam kako nema koristi</a:t>
            </a:r>
            <a:r>
              <a:rPr lang="hr-HR" sz="1800" i="1" dirty="0" smtClean="0"/>
              <a:t>” </a:t>
            </a:r>
          </a:p>
          <a:p>
            <a:pPr marL="0" indent="0">
              <a:buNone/>
            </a:pPr>
            <a:endParaRPr lang="hr-HR" sz="1800" i="1" dirty="0"/>
          </a:p>
          <a:p>
            <a:pPr marL="0" indent="0">
              <a:buNone/>
            </a:pPr>
            <a:r>
              <a:rPr lang="hr-HR" sz="2000" dirty="0" smtClean="0"/>
              <a:t>                                                  ili osjećaje kao misli </a:t>
            </a:r>
          </a:p>
          <a:p>
            <a:pPr marL="0" indent="0">
              <a:buNone/>
            </a:pPr>
            <a:r>
              <a:rPr lang="hr-HR" sz="2000" dirty="0"/>
              <a:t> </a:t>
            </a:r>
            <a:r>
              <a:rPr lang="hr-HR" sz="2000" dirty="0" smtClean="0"/>
              <a:t>                                  npr. T: „...što vam je prošlo kroz glavu?”</a:t>
            </a:r>
          </a:p>
          <a:p>
            <a:pPr marL="0" indent="0">
              <a:buNone/>
            </a:pPr>
            <a:r>
              <a:rPr lang="hr-HR" sz="2000" dirty="0"/>
              <a:t> </a:t>
            </a:r>
            <a:r>
              <a:rPr lang="hr-HR" sz="2000" dirty="0" smtClean="0"/>
              <a:t>                                          P:” Tuga, usamljenost...”</a:t>
            </a:r>
            <a:endParaRPr lang="hr-HR" sz="2000" dirty="0"/>
          </a:p>
          <a:p>
            <a:pPr marL="0" indent="0">
              <a:buNone/>
            </a:pPr>
            <a:r>
              <a:rPr lang="hr-HR" sz="2200" dirty="0" smtClean="0"/>
              <a:t> </a:t>
            </a:r>
          </a:p>
          <a:p>
            <a:pPr marL="0" indent="0">
              <a:buNone/>
            </a:pPr>
            <a:endParaRPr lang="hr-HR" sz="2200" dirty="0" smtClean="0"/>
          </a:p>
          <a:p>
            <a:pPr marL="0" indent="0">
              <a:buNone/>
            </a:pPr>
            <a:endParaRPr lang="hr-HR" sz="4500" dirty="0" smtClean="0"/>
          </a:p>
        </p:txBody>
      </p:sp>
    </p:spTree>
    <p:extLst>
      <p:ext uri="{BB962C8B-B14F-4D97-AF65-F5344CB8AC3E}">
        <p14:creationId xmlns:p14="http://schemas.microsoft.com/office/powerpoint/2010/main" val="194300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400600"/>
          </a:xfrm>
        </p:spPr>
        <p:txBody>
          <a:bodyPr>
            <a:normAutofit fontScale="70000" lnSpcReduction="20000"/>
          </a:bodyPr>
          <a:lstStyle/>
          <a:p>
            <a:r>
              <a:rPr lang="hr-HR" dirty="0"/>
              <a:t>Terapeut procijenjuje hoće li konfuziju u potpunosti</a:t>
            </a:r>
          </a:p>
          <a:p>
            <a:endParaRPr lang="hr-HR" dirty="0" smtClean="0"/>
          </a:p>
          <a:p>
            <a:pPr>
              <a:buFontTx/>
              <a:buChar char="-"/>
            </a:pPr>
            <a:r>
              <a:rPr lang="hr-HR" dirty="0"/>
              <a:t>i</a:t>
            </a:r>
            <a:r>
              <a:rPr lang="hr-HR" dirty="0" smtClean="0"/>
              <a:t>gnorirati</a:t>
            </a:r>
          </a:p>
          <a:p>
            <a:pPr marL="0" indent="0">
              <a:buNone/>
            </a:pPr>
            <a:r>
              <a:rPr lang="hr-HR" dirty="0" smtClean="0"/>
              <a:t>-     spomenuti </a:t>
            </a:r>
            <a:r>
              <a:rPr lang="hr-HR" dirty="0"/>
              <a:t>je poslije npr.</a:t>
            </a:r>
          </a:p>
          <a:p>
            <a:pPr marL="0" indent="0">
              <a:buNone/>
            </a:pPr>
            <a:r>
              <a:rPr lang="hr-HR" dirty="0" smtClean="0"/>
              <a:t>       </a:t>
            </a:r>
            <a:r>
              <a:rPr lang="hr-HR" sz="2900" i="1" dirty="0" smtClean="0"/>
              <a:t>„</a:t>
            </a:r>
            <a:r>
              <a:rPr lang="hr-HR" sz="2900" i="1" dirty="0"/>
              <a:t>sjećate se kad ste mi govorili da ste osjećali kako vam se ne ide” </a:t>
            </a:r>
            <a:endParaRPr lang="hr-HR" sz="2900" i="1" dirty="0" smtClean="0"/>
          </a:p>
          <a:p>
            <a:pPr marL="0" indent="0">
              <a:buNone/>
            </a:pPr>
            <a:r>
              <a:rPr lang="hr-HR" sz="2900" i="1" dirty="0" smtClean="0"/>
              <a:t>       „Meni se </a:t>
            </a:r>
            <a:r>
              <a:rPr lang="hr-HR" sz="2900" i="1" dirty="0"/>
              <a:t>čini da ste pomislili „Ne želim ići” </a:t>
            </a:r>
            <a:endParaRPr lang="hr-HR" sz="2900" i="1" dirty="0" smtClean="0"/>
          </a:p>
          <a:p>
            <a:pPr marL="0" indent="0">
              <a:buNone/>
            </a:pPr>
            <a:r>
              <a:rPr lang="hr-HR" dirty="0" smtClean="0"/>
              <a:t>-     ili </a:t>
            </a:r>
            <a:r>
              <a:rPr lang="hr-HR" dirty="0"/>
              <a:t>odmah u tom trenutku </a:t>
            </a:r>
            <a:r>
              <a:rPr lang="hr-HR" dirty="0" smtClean="0"/>
              <a:t>npr. </a:t>
            </a:r>
            <a:r>
              <a:rPr lang="hr-HR" sz="2900" i="1" dirty="0" smtClean="0"/>
              <a:t>P</a:t>
            </a:r>
            <a:r>
              <a:rPr lang="hr-HR" sz="2900" i="1" dirty="0"/>
              <a:t>:„osjećala sam kako nema koristi”</a:t>
            </a:r>
          </a:p>
          <a:p>
            <a:pPr marL="0" indent="0">
              <a:buNone/>
            </a:pPr>
            <a:r>
              <a:rPr lang="hr-HR" sz="2900" i="1" dirty="0"/>
              <a:t>T</a:t>
            </a:r>
            <a:r>
              <a:rPr lang="hr-HR" sz="2900" i="1" dirty="0" smtClean="0"/>
              <a:t>: ”To </a:t>
            </a:r>
            <a:r>
              <a:rPr lang="hr-HR" sz="2900" i="1" dirty="0"/>
              <a:t>su dobre misli</a:t>
            </a:r>
            <a:r>
              <a:rPr lang="hr-HR" sz="2900" i="1" dirty="0" smtClean="0"/>
              <a:t>. Vrednovat </a:t>
            </a:r>
            <a:r>
              <a:rPr lang="hr-HR" sz="2900" i="1" dirty="0"/>
              <a:t>će mo ih za par minuta, ali bih najprije želio naglasiti razliku između misli i osjećaja</a:t>
            </a:r>
            <a:r>
              <a:rPr lang="hr-HR" sz="2900" i="1" dirty="0" smtClean="0"/>
              <a:t>...” </a:t>
            </a:r>
          </a:p>
          <a:p>
            <a:pPr marL="0" indent="0">
              <a:buNone/>
            </a:pPr>
            <a:endParaRPr lang="hr-HR" sz="2900" i="1" dirty="0"/>
          </a:p>
          <a:p>
            <a:pPr marL="0" indent="0">
              <a:buNone/>
            </a:pPr>
            <a:r>
              <a:rPr lang="hr-HR" dirty="0" smtClean="0"/>
              <a:t>ovisno koliko je to važno u danom kontekstu!</a:t>
            </a:r>
            <a:endParaRPr lang="hr-HR" dirty="0"/>
          </a:p>
          <a:p>
            <a:endParaRPr lang="hr-HR" dirty="0"/>
          </a:p>
          <a:p>
            <a:pPr marL="0" indent="0">
              <a:buNone/>
            </a:pPr>
            <a:r>
              <a:rPr lang="hr-HR" dirty="0" smtClean="0"/>
              <a:t>Vodeći </a:t>
            </a:r>
            <a:r>
              <a:rPr lang="hr-HR" dirty="0"/>
              <a:t>računa da ne poremeti tijek seanse ili da se ne zaboravi na neki važnjii </a:t>
            </a:r>
            <a:r>
              <a:rPr lang="hr-HR" dirty="0" smtClean="0"/>
              <a:t>detalj. </a:t>
            </a:r>
            <a:r>
              <a:rPr lang="hr-HR" dirty="0"/>
              <a:t>(Ako je neka snažna misao koja vodi ka otkrivanju bazičnog vjerovanja, izražena kao emocija nećemo je ispravljati da ne prekinemo tijek seanse.)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51973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</TotalTime>
  <Words>830</Words>
  <Application>Microsoft Office PowerPoint</Application>
  <PresentationFormat>On-screen Show (4:3)</PresentationFormat>
  <Paragraphs>89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Identificiranje emocija</vt:lpstr>
      <vt:lpstr>Emocije</vt:lpstr>
      <vt:lpstr>Emocije</vt:lpstr>
      <vt:lpstr>Disfunkcionalna emocija</vt:lpstr>
      <vt:lpstr>Cilj kognitivne terapije</vt:lpstr>
      <vt:lpstr>Emocije su od primarne važnosti kognitivnom terapeutu</vt:lpstr>
      <vt:lpstr>b</vt:lpstr>
      <vt:lpstr>Razlikovanje automatskih misli od emocija</vt:lpstr>
      <vt:lpstr>PowerPoint Presentation</vt:lpstr>
      <vt:lpstr>Važnost razlikovanja emocija</vt:lpstr>
      <vt:lpstr>Teškoće u imenovanju emocija</vt:lpstr>
      <vt:lpstr>PowerPoint Presentation</vt:lpstr>
      <vt:lpstr>Teškoće u procjenjivanju intenziteta emocija</vt:lpstr>
      <vt:lpstr>Pomoć za prosuđivanje intenziteta emocija  </vt:lpstr>
      <vt:lpstr>Zaključak</vt:lpstr>
      <vt:lpstr>Literatura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PRVE TERAPIJSKE SEANSE</dc:title>
  <dc:creator>Marina</dc:creator>
  <cp:lastModifiedBy>Korisnik</cp:lastModifiedBy>
  <cp:revision>97</cp:revision>
  <dcterms:created xsi:type="dcterms:W3CDTF">2016-03-18T04:54:43Z</dcterms:created>
  <dcterms:modified xsi:type="dcterms:W3CDTF">2018-02-12T14:15:53Z</dcterms:modified>
</cp:coreProperties>
</file>