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21"/>
  </p:notesMasterIdLst>
  <p:sldIdLst>
    <p:sldId id="256" r:id="rId2"/>
    <p:sldId id="257" r:id="rId3"/>
    <p:sldId id="273" r:id="rId4"/>
    <p:sldId id="258" r:id="rId5"/>
    <p:sldId id="259" r:id="rId6"/>
    <p:sldId id="260" r:id="rId7"/>
    <p:sldId id="275" r:id="rId8"/>
    <p:sldId id="261" r:id="rId9"/>
    <p:sldId id="262" r:id="rId10"/>
    <p:sldId id="265" r:id="rId11"/>
    <p:sldId id="274" r:id="rId12"/>
    <p:sldId id="266" r:id="rId13"/>
    <p:sldId id="263" r:id="rId14"/>
    <p:sldId id="264" r:id="rId15"/>
    <p:sldId id="267" r:id="rId16"/>
    <p:sldId id="268" r:id="rId17"/>
    <p:sldId id="271" r:id="rId18"/>
    <p:sldId id="269" r:id="rId19"/>
    <p:sldId id="272" r:id="rId20"/>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4" d="100"/>
          <a:sy n="114" d="100"/>
        </p:scale>
        <p:origin x="-1158"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333500" y="812800"/>
            <a:ext cx="4889500" cy="4006850"/>
          </a:xfrm>
          <a:prstGeom prst="rect">
            <a:avLst/>
          </a:prstGeom>
          <a:noFill/>
          <a:ln w="9525" cap="flat">
            <a:noFill/>
            <a:round/>
            <a:headEnd/>
            <a:tailEnd/>
          </a:ln>
          <a:effectLst/>
        </p:spPr>
      </p:sp>
      <p:sp>
        <p:nvSpPr>
          <p:cNvPr id="3074"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3075"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hr-HR"/>
          </a:p>
        </p:txBody>
      </p:sp>
      <p:sp>
        <p:nvSpPr>
          <p:cNvPr id="3076"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hr-HR"/>
          </a:p>
        </p:txBody>
      </p:sp>
      <p:sp>
        <p:nvSpPr>
          <p:cNvPr id="3077"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hr-HR"/>
          </a:p>
        </p:txBody>
      </p:sp>
      <p:sp>
        <p:nvSpPr>
          <p:cNvPr id="3078"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fld id="{3A8EFAFF-FD1C-496C-AFBE-C6A1FE2D29F1}" type="slidenum">
              <a:rPr lang="hr-HR"/>
              <a:pPr/>
              <a:t>‹#›</a:t>
            </a:fld>
            <a:endParaRPr lang="hr-H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3D840C-86C9-417D-BF77-638D82A0FF61}" type="slidenum">
              <a:rPr lang="hr-HR"/>
              <a:pPr/>
              <a:t>1</a:t>
            </a:fld>
            <a:endParaRPr lang="hr-HR"/>
          </a:p>
        </p:txBody>
      </p:sp>
      <p:sp>
        <p:nvSpPr>
          <p:cNvPr id="92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2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E86A01-ABC7-4C69-969F-F1B093140CAD}" type="slidenum">
              <a:rPr lang="hr-HR"/>
              <a:pPr/>
              <a:t>2</a:t>
            </a:fld>
            <a:endParaRPr lang="hr-HR"/>
          </a:p>
        </p:txBody>
      </p:sp>
      <p:sp>
        <p:nvSpPr>
          <p:cNvPr id="102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F4C449C-EE25-47CF-ADE9-EAB1C143B5D0}" type="slidenum">
              <a:rPr lang="hr-HR"/>
              <a:pPr/>
              <a:t>4</a:t>
            </a:fld>
            <a:endParaRPr lang="hr-HR"/>
          </a:p>
        </p:txBody>
      </p:sp>
      <p:sp>
        <p:nvSpPr>
          <p:cNvPr id="112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882A6B-92ED-4710-AB05-6797BD2AE21E}" type="slidenum">
              <a:rPr lang="hr-HR"/>
              <a:pPr/>
              <a:t>5</a:t>
            </a:fld>
            <a:endParaRPr lang="hr-HR"/>
          </a:p>
        </p:txBody>
      </p:sp>
      <p:sp>
        <p:nvSpPr>
          <p:cNvPr id="122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r>
              <a:rPr lang="hr-HR" sz="1200" dirty="0" smtClean="0">
                <a:solidFill>
                  <a:srgbClr val="333333"/>
                </a:solidFill>
              </a:rPr>
              <a:t>(zaslužujem to što mi se događa jer sam</a:t>
            </a:r>
            <a:endParaRPr lang="en-US" sz="1200" dirty="0" smtClean="0">
              <a:solidFill>
                <a:srgbClr val="333333"/>
              </a:solidFill>
            </a:endParaRPr>
          </a:p>
          <a:p>
            <a:r>
              <a:rPr lang="hr-HR" sz="1200" dirty="0" smtClean="0">
                <a:solidFill>
                  <a:srgbClr val="333333"/>
                </a:solidFill>
              </a:rPr>
              <a:t>(ništa nije dovoljno dobro, kritiziranje) loš)</a:t>
            </a:r>
            <a:endParaRPr lang="en-US" sz="1200" dirty="0" smtClean="0">
              <a:solidFill>
                <a:srgbClr val="333333"/>
              </a:solidFill>
            </a:endParaRPr>
          </a:p>
          <a:p>
            <a:r>
              <a:rPr lang="hr-HR" sz="1200" dirty="0" smtClean="0">
                <a:solidFill>
                  <a:srgbClr val="333333"/>
                </a:solidFill>
              </a:rPr>
              <a:t>(pogotovo u adolesecenciji)</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253EE55-F60E-4589-865F-FEC238856893}" type="slidenum">
              <a:rPr lang="hr-HR"/>
              <a:pPr/>
              <a:t>6</a:t>
            </a:fld>
            <a:endParaRPr lang="hr-HR"/>
          </a:p>
        </p:txBody>
      </p:sp>
      <p:sp>
        <p:nvSpPr>
          <p:cNvPr id="133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r>
              <a:rPr lang="en-US" dirty="0" err="1" smtClean="0"/>
              <a:t>Pristranost</a:t>
            </a:r>
            <a:r>
              <a:rPr lang="en-US" dirty="0" smtClean="0"/>
              <a:t> u </a:t>
            </a:r>
            <a:r>
              <a:rPr lang="en-US" dirty="0" err="1" smtClean="0"/>
              <a:t>percepciji</a:t>
            </a:r>
            <a:r>
              <a:rPr lang="en-US" dirty="0" smtClean="0"/>
              <a:t> – </a:t>
            </a:r>
            <a:r>
              <a:rPr lang="en-US" dirty="0" err="1" smtClean="0"/>
              <a:t>uvjetovani</a:t>
            </a:r>
            <a:r>
              <a:rPr lang="en-US" baseline="0" dirty="0" smtClean="0"/>
              <a:t> </a:t>
            </a:r>
            <a:r>
              <a:rPr lang="en-US" baseline="0" dirty="0" err="1" smtClean="0"/>
              <a:t>smo</a:t>
            </a:r>
            <a:r>
              <a:rPr lang="en-US" baseline="0" dirty="0" smtClean="0"/>
              <a:t> </a:t>
            </a:r>
            <a:r>
              <a:rPr lang="en-US" baseline="0" dirty="0" err="1" smtClean="0"/>
              <a:t>da</a:t>
            </a:r>
            <a:r>
              <a:rPr lang="en-US" baseline="0" dirty="0" smtClean="0"/>
              <a:t> </a:t>
            </a:r>
            <a:r>
              <a:rPr lang="en-US" baseline="0" dirty="0" err="1" smtClean="0"/>
              <a:t>primječujemo</a:t>
            </a:r>
            <a:r>
              <a:rPr lang="en-US" baseline="0" dirty="0" smtClean="0"/>
              <a:t> </a:t>
            </a:r>
            <a:r>
              <a:rPr lang="en-US" baseline="0" dirty="0" err="1" smtClean="0"/>
              <a:t>sve</a:t>
            </a:r>
            <a:r>
              <a:rPr lang="en-US" baseline="0" dirty="0" smtClean="0"/>
              <a:t> </a:t>
            </a:r>
            <a:r>
              <a:rPr lang="en-US" baseline="0" dirty="0" err="1" smtClean="0"/>
              <a:t>što</a:t>
            </a:r>
            <a:r>
              <a:rPr lang="en-US" baseline="0" dirty="0" smtClean="0"/>
              <a:t> je </a:t>
            </a:r>
            <a:r>
              <a:rPr lang="en-US" baseline="0" dirty="0" err="1" smtClean="0"/>
              <a:t>konzistentno</a:t>
            </a:r>
            <a:r>
              <a:rPr lang="en-US" baseline="0" dirty="0" smtClean="0"/>
              <a:t> s </a:t>
            </a:r>
            <a:r>
              <a:rPr lang="en-US" baseline="0" dirty="0" err="1" smtClean="0"/>
              <a:t>negativnim</a:t>
            </a:r>
            <a:r>
              <a:rPr lang="en-US" baseline="0" dirty="0" smtClean="0"/>
              <a:t> m </a:t>
            </a:r>
            <a:r>
              <a:rPr lang="en-US" baseline="0" dirty="0" err="1" smtClean="0"/>
              <a:t>shemama</a:t>
            </a:r>
            <a:r>
              <a:rPr lang="en-US" baseline="0" dirty="0" smtClean="0"/>
              <a:t> o </a:t>
            </a:r>
            <a:r>
              <a:rPr lang="en-US" baseline="0" dirty="0" err="1" smtClean="0"/>
              <a:t>nmam</a:t>
            </a:r>
            <a:endParaRPr lang="en-US" baseline="0" dirty="0" smtClean="0"/>
          </a:p>
          <a:p>
            <a:r>
              <a:rPr lang="en-US" baseline="0" dirty="0" err="1" smtClean="0"/>
              <a:t>Pristranosti</a:t>
            </a:r>
            <a:r>
              <a:rPr lang="en-US" baseline="0" dirty="0" smtClean="0"/>
              <a:t> u </a:t>
            </a:r>
            <a:r>
              <a:rPr lang="en-US" baseline="0" dirty="0" err="1" smtClean="0"/>
              <a:t>interpretaciji</a:t>
            </a:r>
            <a:r>
              <a:rPr lang="en-US" baseline="0" dirty="0" smtClean="0"/>
              <a:t> – </a:t>
            </a:r>
            <a:r>
              <a:rPr lang="en-US" baseline="0" dirty="0" err="1" smtClean="0"/>
              <a:t>ako</a:t>
            </a:r>
            <a:r>
              <a:rPr lang="en-US" baseline="0" dirty="0" smtClean="0"/>
              <a:t> </a:t>
            </a:r>
            <a:r>
              <a:rPr lang="en-US" baseline="0" dirty="0" err="1" smtClean="0"/>
              <a:t>nešto</a:t>
            </a:r>
            <a:r>
              <a:rPr lang="en-US" baseline="0" dirty="0" smtClean="0"/>
              <a:t> ne </a:t>
            </a:r>
            <a:r>
              <a:rPr lang="en-US" baseline="0" dirty="0" err="1" smtClean="0"/>
              <a:t>gunkcionira</a:t>
            </a:r>
            <a:r>
              <a:rPr lang="en-US" baseline="0" dirty="0" smtClean="0"/>
              <a:t> to </a:t>
            </a:r>
            <a:r>
              <a:rPr lang="en-US" baseline="0" dirty="0" err="1" smtClean="0"/>
              <a:t>potvrđuje</a:t>
            </a:r>
            <a:r>
              <a:rPr lang="en-US" baseline="0" dirty="0" smtClean="0"/>
              <a:t> </a:t>
            </a:r>
            <a:r>
              <a:rPr lang="en-US" baseline="0" dirty="0" err="1" smtClean="0"/>
              <a:t>generalizirano</a:t>
            </a:r>
            <a:r>
              <a:rPr lang="en-US" baseline="0" dirty="0" smtClean="0"/>
              <a:t> </a:t>
            </a:r>
            <a:r>
              <a:rPr lang="en-US" baseline="0" dirty="0" err="1" smtClean="0"/>
              <a:t>pravilo</a:t>
            </a:r>
            <a:r>
              <a:rPr lang="en-US" baseline="0" dirty="0" smtClean="0"/>
              <a:t> o </a:t>
            </a:r>
            <a:r>
              <a:rPr lang="en-US" baseline="0" dirty="0" err="1" smtClean="0"/>
              <a:t>neuspješnosti</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0350" cy="4006850"/>
          </a:xfrm>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err="1" smtClean="0"/>
              <a:t>Standardi</a:t>
            </a:r>
            <a:r>
              <a:rPr lang="en-US" dirty="0" smtClean="0"/>
              <a:t> </a:t>
            </a:r>
            <a:r>
              <a:rPr lang="en-US" dirty="0" err="1" smtClean="0"/>
              <a:t>očekivanja</a:t>
            </a:r>
            <a:r>
              <a:rPr lang="en-US" dirty="0" smtClean="0"/>
              <a:t> </a:t>
            </a:r>
            <a:r>
              <a:rPr lang="en-US" dirty="0" err="1" smtClean="0"/>
              <a:t>od</a:t>
            </a:r>
            <a:r>
              <a:rPr lang="en-US" dirty="0" smtClean="0"/>
              <a:t> </a:t>
            </a:r>
            <a:r>
              <a:rPr lang="en-US" dirty="0" err="1" smtClean="0"/>
              <a:t>sebe</a:t>
            </a:r>
            <a:r>
              <a:rPr lang="en-US" dirty="0" smtClean="0"/>
              <a:t>, </a:t>
            </a:r>
            <a:r>
              <a:rPr lang="en-US" dirty="0" err="1" smtClean="0"/>
              <a:t>što</a:t>
            </a:r>
            <a:r>
              <a:rPr lang="en-US" dirty="0" smtClean="0"/>
              <a:t> </a:t>
            </a:r>
            <a:r>
              <a:rPr lang="en-US" dirty="0" err="1" smtClean="0"/>
              <a:t>moram</a:t>
            </a:r>
            <a:r>
              <a:rPr lang="en-US" dirty="0" smtClean="0"/>
              <a:t> </a:t>
            </a:r>
            <a:r>
              <a:rPr lang="en-US" dirty="0" err="1" smtClean="0"/>
              <a:t>raditi</a:t>
            </a:r>
            <a:r>
              <a:rPr lang="en-US" dirty="0" smtClean="0"/>
              <a:t> </a:t>
            </a:r>
            <a:r>
              <a:rPr lang="en-US" dirty="0" err="1" smtClean="0"/>
              <a:t>da</a:t>
            </a:r>
            <a:r>
              <a:rPr lang="en-US" dirty="0" smtClean="0"/>
              <a:t> bi bio </a:t>
            </a:r>
            <a:r>
              <a:rPr lang="en-US" dirty="0" err="1" smtClean="0"/>
              <a:t>voljen</a:t>
            </a:r>
            <a:r>
              <a:rPr lang="en-US" dirty="0" smtClean="0"/>
              <a:t> </a:t>
            </a:r>
            <a:r>
              <a:rPr lang="en-US" dirty="0" err="1" smtClean="0"/>
              <a:t>i</a:t>
            </a:r>
            <a:r>
              <a:rPr lang="en-US" dirty="0" smtClean="0"/>
              <a:t> </a:t>
            </a:r>
            <a:r>
              <a:rPr lang="en-US" dirty="0" err="1" smtClean="0"/>
              <a:t>prihvaćen</a:t>
            </a:r>
            <a:r>
              <a:rPr lang="en-US" dirty="0" smtClean="0"/>
              <a:t> </a:t>
            </a:r>
            <a:r>
              <a:rPr lang="en-US" dirty="0" err="1" smtClean="0"/>
              <a:t>i</a:t>
            </a:r>
            <a:r>
              <a:rPr lang="en-US" dirty="0" smtClean="0"/>
              <a:t> </a:t>
            </a:r>
            <a:r>
              <a:rPr lang="en-US" dirty="0" err="1" smtClean="0"/>
              <a:t>kako</a:t>
            </a:r>
            <a:r>
              <a:rPr lang="en-US" dirty="0" smtClean="0"/>
              <a:t> bi se </a:t>
            </a:r>
            <a:r>
              <a:rPr lang="en-US" dirty="0" err="1" smtClean="0"/>
              <a:t>trebao</a:t>
            </a:r>
            <a:r>
              <a:rPr lang="en-US" dirty="0" smtClean="0"/>
              <a:t> </a:t>
            </a:r>
            <a:r>
              <a:rPr lang="en-US" dirty="0" err="1" smtClean="0"/>
              <a:t>ponašati</a:t>
            </a:r>
            <a:r>
              <a:rPr lang="en-US" dirty="0" smtClean="0"/>
              <a:t> </a:t>
            </a:r>
            <a:r>
              <a:rPr lang="en-US" dirty="0" err="1" smtClean="0"/>
              <a:t>da</a:t>
            </a:r>
            <a:r>
              <a:rPr lang="en-US" dirty="0" smtClean="0"/>
              <a:t> </a:t>
            </a:r>
            <a:r>
              <a:rPr lang="en-US" dirty="0" err="1" smtClean="0"/>
              <a:t>budeš</a:t>
            </a:r>
            <a:r>
              <a:rPr lang="en-US" dirty="0" smtClean="0"/>
              <a:t> </a:t>
            </a:r>
            <a:r>
              <a:rPr lang="en-US" dirty="0" err="1" smtClean="0"/>
              <a:t>vrijedan</a:t>
            </a:r>
            <a:r>
              <a:rPr lang="en-US" dirty="0" smtClean="0"/>
              <a:t> </a:t>
            </a:r>
            <a:r>
              <a:rPr lang="en-US" dirty="0" err="1" smtClean="0"/>
              <a:t>i</a:t>
            </a:r>
            <a:r>
              <a:rPr lang="en-US" dirty="0" smtClean="0"/>
              <a:t> </a:t>
            </a:r>
            <a:r>
              <a:rPr lang="en-US" dirty="0" err="1" smtClean="0"/>
              <a:t>dobar</a:t>
            </a:r>
            <a:endParaRPr lang="en-US" dirty="0" smtClean="0"/>
          </a:p>
          <a:p>
            <a:endParaRPr lang="en-US" dirty="0"/>
          </a:p>
        </p:txBody>
      </p:sp>
      <p:sp>
        <p:nvSpPr>
          <p:cNvPr id="4" name="Slide Number Placeholder 3"/>
          <p:cNvSpPr>
            <a:spLocks noGrp="1"/>
          </p:cNvSpPr>
          <p:nvPr>
            <p:ph type="sldNum" idx="10"/>
          </p:nvPr>
        </p:nvSpPr>
        <p:spPr/>
        <p:txBody>
          <a:bodyPr/>
          <a:lstStyle/>
          <a:p>
            <a:fld id="{3A8EFAFF-FD1C-496C-AFBE-C6A1FE2D29F1}" type="slidenum">
              <a:rPr lang="hr-HR" smtClean="0"/>
              <a:pPr/>
              <a:t>16</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8328260" y="5791799"/>
            <a:ext cx="2086626" cy="1426796"/>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8" name="Title 7"/>
          <p:cNvSpPr>
            <a:spLocks noGrp="1"/>
          </p:cNvSpPr>
          <p:nvPr>
            <p:ph type="ctrTitle"/>
          </p:nvPr>
        </p:nvSpPr>
        <p:spPr>
          <a:xfrm>
            <a:off x="595912" y="855714"/>
            <a:ext cx="8888801" cy="1620430"/>
          </a:xfrm>
        </p:spPr>
        <p:txBody>
          <a:bodyPr anchor="b">
            <a:normAutofit/>
          </a:bodyPr>
          <a:lstStyle>
            <a:lvl1pPr algn="r">
              <a:defRPr sz="49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95912" y="2480517"/>
            <a:ext cx="8888801" cy="1931917"/>
          </a:xfrm>
        </p:spPr>
        <p:txBody>
          <a:bodyPr/>
          <a:lstStyle>
            <a:lvl1pPr marL="0" marR="40318" indent="0" algn="r">
              <a:spcBef>
                <a:spcPts val="0"/>
              </a:spcBef>
              <a:buNone/>
              <a:defRPr>
                <a:ln>
                  <a:solidFill>
                    <a:schemeClr val="bg2"/>
                  </a:solidFill>
                </a:ln>
                <a:solidFill>
                  <a:schemeClr val="tx1">
                    <a:tint val="75000"/>
                  </a:schemeClr>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512094" y="6627840"/>
            <a:ext cx="6384396" cy="402483"/>
          </a:xfrm>
        </p:spPr>
        <p:txBody>
          <a:bodyPr tIns="0" bIns="0" anchor="t"/>
          <a:lstStyle>
            <a:lvl1pPr algn="r">
              <a:defRPr sz="1100"/>
            </a:lvl1pPr>
          </a:lstStyle>
          <a:p>
            <a:endParaRPr lang="hr-HR"/>
          </a:p>
        </p:txBody>
      </p:sp>
      <p:sp>
        <p:nvSpPr>
          <p:cNvPr id="17" name="Footer Placeholder 16"/>
          <p:cNvSpPr>
            <a:spLocks noGrp="1"/>
          </p:cNvSpPr>
          <p:nvPr>
            <p:ph type="ftr" sz="quarter" idx="11"/>
          </p:nvPr>
        </p:nvSpPr>
        <p:spPr>
          <a:xfrm>
            <a:off x="1512094" y="6228855"/>
            <a:ext cx="6384396" cy="402483"/>
          </a:xfrm>
        </p:spPr>
        <p:txBody>
          <a:bodyPr tIns="0" bIns="0" anchor="b"/>
          <a:lstStyle>
            <a:lvl1pPr algn="r">
              <a:defRPr sz="1200"/>
            </a:lvl1pPr>
          </a:lstStyle>
          <a:p>
            <a:endParaRPr lang="hr-HR"/>
          </a:p>
        </p:txBody>
      </p:sp>
      <p:sp>
        <p:nvSpPr>
          <p:cNvPr id="29" name="Slide Number Placeholder 28"/>
          <p:cNvSpPr>
            <a:spLocks noGrp="1"/>
          </p:cNvSpPr>
          <p:nvPr>
            <p:ph type="sldNum" sz="quarter" idx="12"/>
          </p:nvPr>
        </p:nvSpPr>
        <p:spPr>
          <a:xfrm>
            <a:off x="9251870" y="6340854"/>
            <a:ext cx="554434" cy="402483"/>
          </a:xfrm>
        </p:spPr>
        <p:txBody>
          <a:bodyPr anchor="ctr"/>
          <a:lstStyle>
            <a:lvl1pPr algn="ctr">
              <a:defRPr sz="1400">
                <a:solidFill>
                  <a:srgbClr val="FFFFFF"/>
                </a:solidFill>
              </a:defRPr>
            </a:lvl1pPr>
          </a:lstStyle>
          <a:p>
            <a:fld id="{E7FD38A1-406A-414F-93CB-199136FEA389}"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76DE020-B215-40A5-B57A-D286201A5BF0}"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6464" y="419982"/>
            <a:ext cx="2100130" cy="604774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419982"/>
            <a:ext cx="6888427" cy="604774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ABF39A2-4E53-4670-BF16-8DE99FCE802C}" type="slidenum">
              <a:rPr lang="hr-HR" smtClean="0"/>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38" y="6886575"/>
            <a:ext cx="2346325" cy="519113"/>
          </a:xfrm>
        </p:spPr>
        <p:txBody>
          <a:bodyPr/>
          <a:lstStyle>
            <a:lvl1pPr>
              <a:defRPr/>
            </a:lvl1pPr>
          </a:lstStyle>
          <a:p>
            <a:endParaRPr lang="hr-HR"/>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hr-HR"/>
          </a:p>
        </p:txBody>
      </p:sp>
      <p:sp>
        <p:nvSpPr>
          <p:cNvPr id="5" name="Slide Number Placeholder 4"/>
          <p:cNvSpPr>
            <a:spLocks noGrp="1"/>
          </p:cNvSpPr>
          <p:nvPr>
            <p:ph type="sldNum" idx="12"/>
          </p:nvPr>
        </p:nvSpPr>
        <p:spPr>
          <a:xfrm>
            <a:off x="7227888" y="6886575"/>
            <a:ext cx="2346325" cy="519113"/>
          </a:xfrm>
        </p:spPr>
        <p:txBody>
          <a:bodyPr/>
          <a:lstStyle>
            <a:lvl1pPr>
              <a:defRPr/>
            </a:lvl1pPr>
          </a:lstStyle>
          <a:p>
            <a:fld id="{C51C31C9-3634-457F-8810-D78F671B7BBF}" type="slidenum">
              <a:rPr lang="hr-H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294862"/>
            <a:ext cx="9072563" cy="1542174"/>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4031" y="2075447"/>
            <a:ext cx="9072563" cy="50397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282247" y="7143053"/>
            <a:ext cx="2352146" cy="332626"/>
          </a:xfrm>
        </p:spPr>
        <p:txBody>
          <a:bodyPr/>
          <a:lstStyle/>
          <a:p>
            <a:endParaRPr lang="hr-HR"/>
          </a:p>
        </p:txBody>
      </p:sp>
      <p:sp>
        <p:nvSpPr>
          <p:cNvPr id="5" name="Footer Placeholder 4"/>
          <p:cNvSpPr>
            <a:spLocks noGrp="1"/>
          </p:cNvSpPr>
          <p:nvPr>
            <p:ph type="ftr" sz="quarter" idx="11"/>
          </p:nvPr>
        </p:nvSpPr>
        <p:spPr>
          <a:xfrm>
            <a:off x="504031" y="7144069"/>
            <a:ext cx="4696416" cy="331610"/>
          </a:xfrm>
        </p:spPr>
        <p:txBody>
          <a:bodyPr/>
          <a:lstStyle/>
          <a:p>
            <a:endParaRPr lang="hr-HR"/>
          </a:p>
        </p:txBody>
      </p:sp>
      <p:sp>
        <p:nvSpPr>
          <p:cNvPr id="6" name="Slide Number Placeholder 5"/>
          <p:cNvSpPr>
            <a:spLocks noGrp="1"/>
          </p:cNvSpPr>
          <p:nvPr>
            <p:ph type="sldNum" sz="quarter" idx="12"/>
          </p:nvPr>
        </p:nvSpPr>
        <p:spPr/>
        <p:txBody>
          <a:bodyPr/>
          <a:lstStyle/>
          <a:p>
            <a:fld id="{43D4E087-BD01-4A98-8DD7-F40EF8AC6C6F}"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755" y="7754"/>
            <a:ext cx="10065116" cy="7536415"/>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marL="0" algn="ctr" defTabSz="1007943" rtl="0" eaLnBrk="1" latinLnBrk="0" hangingPunct="1"/>
            <a:endParaRPr kumimoji="0" lang="en-US" sz="2000" kern="1200">
              <a:solidFill>
                <a:schemeClr val="lt1"/>
              </a:solidFill>
              <a:latin typeface="+mn-lt"/>
              <a:ea typeface="+mn-ea"/>
              <a:cs typeface="+mn-cs"/>
            </a:endParaRPr>
          </a:p>
        </p:txBody>
      </p:sp>
      <p:sp>
        <p:nvSpPr>
          <p:cNvPr id="8" name="Isosceles Triangle 7"/>
          <p:cNvSpPr/>
          <p:nvPr/>
        </p:nvSpPr>
        <p:spPr>
          <a:xfrm rot="5400000" flipV="1">
            <a:off x="8328260" y="341081"/>
            <a:ext cx="2086626" cy="1426796"/>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4" name="Date Placeholder 3"/>
          <p:cNvSpPr>
            <a:spLocks noGrp="1"/>
          </p:cNvSpPr>
          <p:nvPr>
            <p:ph type="dt" sz="half" idx="10"/>
          </p:nvPr>
        </p:nvSpPr>
        <p:spPr>
          <a:xfrm>
            <a:off x="7668101" y="7139693"/>
            <a:ext cx="2352146" cy="335986"/>
          </a:xfrm>
        </p:spPr>
        <p:txBody>
          <a:bodyPr/>
          <a:lstStyle/>
          <a:p>
            <a:endParaRPr lang="hr-HR"/>
          </a:p>
        </p:txBody>
      </p:sp>
      <p:sp>
        <p:nvSpPr>
          <p:cNvPr id="5" name="Footer Placeholder 4"/>
          <p:cNvSpPr>
            <a:spLocks noGrp="1"/>
          </p:cNvSpPr>
          <p:nvPr>
            <p:ph type="ftr" sz="quarter" idx="11"/>
          </p:nvPr>
        </p:nvSpPr>
        <p:spPr>
          <a:xfrm>
            <a:off x="2887680" y="7144069"/>
            <a:ext cx="4696416" cy="331610"/>
          </a:xfrm>
        </p:spPr>
        <p:txBody>
          <a:bodyPr/>
          <a:lstStyle/>
          <a:p>
            <a:endParaRPr lang="hr-HR"/>
          </a:p>
        </p:txBody>
      </p:sp>
      <p:sp>
        <p:nvSpPr>
          <p:cNvPr id="6" name="Slide Number Placeholder 5"/>
          <p:cNvSpPr>
            <a:spLocks noGrp="1"/>
          </p:cNvSpPr>
          <p:nvPr>
            <p:ph type="sldNum" sz="quarter" idx="12"/>
          </p:nvPr>
        </p:nvSpPr>
        <p:spPr>
          <a:xfrm>
            <a:off x="9316703" y="892461"/>
            <a:ext cx="554434" cy="331610"/>
          </a:xfrm>
        </p:spPr>
        <p:txBody>
          <a:bodyPr/>
          <a:lstStyle/>
          <a:p>
            <a:fld id="{00520360-1909-4DB3-A42C-95172A9657A5}" type="slidenum">
              <a:rPr lang="hr-HR" smtClean="0"/>
              <a:pPr/>
              <a:t>‹#›</a:t>
            </a:fld>
            <a:endParaRPr lang="hr-HR"/>
          </a:p>
        </p:txBody>
      </p:sp>
      <p:cxnSp>
        <p:nvCxnSpPr>
          <p:cNvPr id="11" name="Straight Connector 10"/>
          <p:cNvCxnSpPr/>
          <p:nvPr/>
        </p:nvCxnSpPr>
        <p:spPr>
          <a:xfrm rot="10800000">
            <a:off x="7131397" y="10341"/>
            <a:ext cx="2946644" cy="209463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754"/>
            <a:ext cx="10072871" cy="7544169"/>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20026" y="299240"/>
            <a:ext cx="7980495" cy="1501435"/>
          </a:xfrm>
        </p:spPr>
        <p:txBody>
          <a:bodyPr anchor="ctr"/>
          <a:lstStyle>
            <a:lvl1pPr marL="0" algn="l">
              <a:buNone/>
              <a:defRPr sz="40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20026" y="1800671"/>
            <a:ext cx="4284266" cy="2519892"/>
          </a:xfrm>
        </p:spPr>
        <p:txBody>
          <a:bodyPr anchor="t"/>
          <a:lstStyle>
            <a:lvl1pPr marL="60477" indent="0" algn="l">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504031" y="1898668"/>
            <a:ext cx="4452276" cy="4989036"/>
          </a:xfrm>
        </p:spPr>
        <p:txBody>
          <a:bodyPr/>
          <a:lstStyle>
            <a:lvl1pPr>
              <a:defRPr sz="29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24318" y="1898668"/>
            <a:ext cx="4452276" cy="4989036"/>
          </a:xfrm>
        </p:spPr>
        <p:txBody>
          <a:bodyPr/>
          <a:lstStyle>
            <a:lvl1pPr>
              <a:defRPr sz="29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5282247" y="7144068"/>
            <a:ext cx="2352146" cy="332626"/>
          </a:xfrm>
        </p:spPr>
        <p:txBody>
          <a:bodyPr/>
          <a:lstStyle/>
          <a:p>
            <a:endParaRPr lang="hr-HR"/>
          </a:p>
        </p:txBody>
      </p:sp>
      <p:sp>
        <p:nvSpPr>
          <p:cNvPr id="6" name="Footer Placeholder 5"/>
          <p:cNvSpPr>
            <a:spLocks noGrp="1"/>
          </p:cNvSpPr>
          <p:nvPr>
            <p:ph type="ftr" sz="quarter" idx="11"/>
          </p:nvPr>
        </p:nvSpPr>
        <p:spPr>
          <a:xfrm>
            <a:off x="504031" y="7144068"/>
            <a:ext cx="4696416" cy="332626"/>
          </a:xfrm>
        </p:spPr>
        <p:txBody>
          <a:bodyPr/>
          <a:lstStyle/>
          <a:p>
            <a:endParaRPr lang="hr-HR"/>
          </a:p>
        </p:txBody>
      </p:sp>
      <p:sp>
        <p:nvSpPr>
          <p:cNvPr id="7" name="Slide Number Placeholder 6"/>
          <p:cNvSpPr>
            <a:spLocks noGrp="1"/>
          </p:cNvSpPr>
          <p:nvPr>
            <p:ph type="sldNum" sz="quarter" idx="12"/>
          </p:nvPr>
        </p:nvSpPr>
        <p:spPr>
          <a:xfrm>
            <a:off x="8366919" y="7144068"/>
            <a:ext cx="554434" cy="332626"/>
          </a:xfrm>
        </p:spPr>
        <p:txBody>
          <a:bodyPr/>
          <a:lstStyle/>
          <a:p>
            <a:fld id="{974E892B-902C-4A08-9FA0-A4F0C134F2BE}"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3621" y="320478"/>
            <a:ext cx="1176073" cy="6783548"/>
          </a:xfrm>
        </p:spPr>
        <p:txBody>
          <a:bodyPr vert="vert270" anchor="b"/>
          <a:lstStyle>
            <a:lvl1pPr marL="0" algn="ctr">
              <a:defRPr sz="36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504824" y="320478"/>
            <a:ext cx="640539" cy="3326257"/>
          </a:xfrm>
          <a:solidFill>
            <a:schemeClr val="bg1"/>
          </a:solidFill>
          <a:ln w="12700">
            <a:noFill/>
          </a:ln>
        </p:spPr>
        <p:txBody>
          <a:bodyPr vert="vert270" anchor="ctr"/>
          <a:lstStyle>
            <a:lvl1pPr marL="0" indent="0" algn="ctr">
              <a:buNone/>
              <a:defRPr sz="1800" b="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504824" y="3777770"/>
            <a:ext cx="640539" cy="3326257"/>
          </a:xfrm>
          <a:solidFill>
            <a:schemeClr val="bg1"/>
          </a:solidFill>
          <a:ln w="12700">
            <a:noFill/>
          </a:ln>
        </p:spPr>
        <p:txBody>
          <a:bodyPr vert="vert270" anchor="ctr"/>
          <a:lstStyle>
            <a:lvl1pPr marL="0" indent="0" algn="ctr">
              <a:buNone/>
              <a:defRPr sz="1800" b="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229368" y="320478"/>
            <a:ext cx="7560469" cy="3326257"/>
          </a:xfrm>
        </p:spPr>
        <p:txBody>
          <a:bodyPr/>
          <a:lstStyle>
            <a:lvl1pPr algn="l">
              <a:defRPr sz="2600"/>
            </a:lvl1pPr>
            <a:lvl2pPr algn="l">
              <a:defRPr sz="2200"/>
            </a:lvl2pPr>
            <a:lvl3pPr algn="l">
              <a:defRPr sz="2000"/>
            </a:lvl3pPr>
            <a:lvl4pPr algn="l">
              <a:defRPr sz="1800"/>
            </a:lvl4pPr>
            <a:lvl5pPr algn="l">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29368" y="3777770"/>
            <a:ext cx="7560469" cy="3326257"/>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5282247" y="7144068"/>
            <a:ext cx="2348786" cy="332626"/>
          </a:xfrm>
        </p:spPr>
        <p:txBody>
          <a:bodyPr/>
          <a:lstStyle/>
          <a:p>
            <a:endParaRPr lang="hr-HR"/>
          </a:p>
        </p:txBody>
      </p:sp>
      <p:sp>
        <p:nvSpPr>
          <p:cNvPr id="8" name="Footer Placeholder 7"/>
          <p:cNvSpPr>
            <a:spLocks noGrp="1"/>
          </p:cNvSpPr>
          <p:nvPr>
            <p:ph type="ftr" sz="quarter" idx="11"/>
          </p:nvPr>
        </p:nvSpPr>
        <p:spPr>
          <a:xfrm>
            <a:off x="504031" y="7144068"/>
            <a:ext cx="4697571" cy="332626"/>
          </a:xfrm>
        </p:spPr>
        <p:txBody>
          <a:bodyPr/>
          <a:lstStyle/>
          <a:p>
            <a:endParaRPr lang="hr-HR"/>
          </a:p>
        </p:txBody>
      </p:sp>
      <p:sp>
        <p:nvSpPr>
          <p:cNvPr id="9" name="Slide Number Placeholder 8"/>
          <p:cNvSpPr>
            <a:spLocks noGrp="1"/>
          </p:cNvSpPr>
          <p:nvPr>
            <p:ph type="sldNum" sz="quarter" idx="12"/>
          </p:nvPr>
        </p:nvSpPr>
        <p:spPr>
          <a:xfrm>
            <a:off x="8366919" y="7146413"/>
            <a:ext cx="554434" cy="332626"/>
          </a:xfrm>
        </p:spPr>
        <p:txBody>
          <a:bodyPr/>
          <a:lstStyle>
            <a:lvl1pPr algn="ctr">
              <a:defRPr/>
            </a:lvl1pPr>
          </a:lstStyle>
          <a:p>
            <a:fld id="{F423369F-0F47-470D-9004-34EAFC1A6E3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DA4B851-B3F0-455A-ACB3-804DC4AEB998}"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82247" y="7144068"/>
            <a:ext cx="2352146" cy="332626"/>
          </a:xfrm>
        </p:spPr>
        <p:txBody>
          <a:bodyPr/>
          <a:lstStyle/>
          <a:p>
            <a:endParaRPr lang="hr-HR"/>
          </a:p>
        </p:txBody>
      </p:sp>
      <p:sp>
        <p:nvSpPr>
          <p:cNvPr id="3" name="Footer Placeholder 2"/>
          <p:cNvSpPr>
            <a:spLocks noGrp="1"/>
          </p:cNvSpPr>
          <p:nvPr>
            <p:ph type="ftr" sz="quarter" idx="11"/>
          </p:nvPr>
        </p:nvSpPr>
        <p:spPr>
          <a:xfrm>
            <a:off x="504031" y="7145084"/>
            <a:ext cx="4696416" cy="331610"/>
          </a:xfrm>
        </p:spPr>
        <p:txBody>
          <a:bodyPr/>
          <a:lstStyle/>
          <a:p>
            <a:endParaRPr lang="hr-HR"/>
          </a:p>
        </p:txBody>
      </p:sp>
      <p:sp>
        <p:nvSpPr>
          <p:cNvPr id="4" name="Slide Number Placeholder 3"/>
          <p:cNvSpPr>
            <a:spLocks noGrp="1"/>
          </p:cNvSpPr>
          <p:nvPr>
            <p:ph type="sldNum" sz="quarter" idx="12"/>
          </p:nvPr>
        </p:nvSpPr>
        <p:spPr>
          <a:xfrm>
            <a:off x="8366919" y="7144068"/>
            <a:ext cx="554434" cy="332626"/>
          </a:xfrm>
        </p:spPr>
        <p:txBody>
          <a:bodyPr/>
          <a:lstStyle/>
          <a:p>
            <a:fld id="{4488B004-E23E-437A-AA4A-DDE899534F5C}"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1935" y="405282"/>
            <a:ext cx="1008063" cy="6551718"/>
          </a:xfrm>
        </p:spPr>
        <p:txBody>
          <a:bodyPr vert="vert270" anchor="b"/>
          <a:lstStyle>
            <a:lvl1pPr marL="0" marR="20159" algn="r">
              <a:spcBef>
                <a:spcPts val="0"/>
              </a:spcBef>
              <a:buNone/>
              <a:defRPr sz="32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52202" y="405282"/>
            <a:ext cx="2688167" cy="6551718"/>
          </a:xfrm>
        </p:spPr>
        <p:txBody>
          <a:bodyPr anchor="t"/>
          <a:lstStyle>
            <a:lvl1pPr marL="0" indent="0">
              <a:spcBef>
                <a:spcPts val="0"/>
              </a:spcBef>
              <a:buNone/>
              <a:defRPr sz="15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025249" y="352785"/>
            <a:ext cx="5816521" cy="6602116"/>
          </a:xfrm>
        </p:spPr>
        <p:txBody>
          <a:bodyPr/>
          <a:lstStyle>
            <a:lvl1pPr>
              <a:spcBef>
                <a:spcPts val="0"/>
              </a:spcBef>
              <a:defRPr sz="3300"/>
            </a:lvl1pPr>
            <a:lvl2pPr>
              <a:defRPr sz="2900"/>
            </a:lvl2pPr>
            <a:lvl3pPr>
              <a:defRPr sz="26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922135" y="7227049"/>
            <a:ext cx="2352146" cy="332626"/>
          </a:xfrm>
        </p:spPr>
        <p:txBody>
          <a:bodyPr/>
          <a:lstStyle>
            <a:lvl1pPr>
              <a:defRPr sz="1000"/>
            </a:lvl1pPr>
          </a:lstStyle>
          <a:p>
            <a:endParaRPr lang="hr-HR"/>
          </a:p>
        </p:txBody>
      </p:sp>
      <p:sp>
        <p:nvSpPr>
          <p:cNvPr id="6" name="Footer Placeholder 5"/>
          <p:cNvSpPr>
            <a:spLocks noGrp="1"/>
          </p:cNvSpPr>
          <p:nvPr>
            <p:ph type="ftr" sz="quarter" idx="11"/>
          </p:nvPr>
        </p:nvSpPr>
        <p:spPr>
          <a:xfrm>
            <a:off x="1252202" y="7227049"/>
            <a:ext cx="5669933" cy="332626"/>
          </a:xfrm>
        </p:spPr>
        <p:txBody>
          <a:bodyPr/>
          <a:lstStyle>
            <a:lvl1pPr>
              <a:defRPr sz="1000"/>
            </a:lvl1pPr>
          </a:lstStyle>
          <a:p>
            <a:endParaRPr lang="hr-HR"/>
          </a:p>
        </p:txBody>
      </p:sp>
      <p:sp>
        <p:nvSpPr>
          <p:cNvPr id="7" name="Slide Number Placeholder 6"/>
          <p:cNvSpPr>
            <a:spLocks noGrp="1"/>
          </p:cNvSpPr>
          <p:nvPr>
            <p:ph type="sldNum" sz="quarter" idx="12"/>
          </p:nvPr>
        </p:nvSpPr>
        <p:spPr>
          <a:xfrm>
            <a:off x="9272076" y="7227049"/>
            <a:ext cx="554434" cy="332626"/>
          </a:xfrm>
        </p:spPr>
        <p:txBody>
          <a:bodyPr/>
          <a:lstStyle>
            <a:lvl1pPr>
              <a:defRPr sz="1000"/>
            </a:lvl1pPr>
          </a:lstStyle>
          <a:p>
            <a:fld id="{2C4BDC92-7039-405B-B46E-E98686A75EEA}"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1935" y="166335"/>
            <a:ext cx="1008063" cy="7055697"/>
          </a:xfrm>
        </p:spPr>
        <p:txBody>
          <a:bodyPr vert="vert270" anchor="b"/>
          <a:lstStyle>
            <a:lvl1pPr marL="0" algn="l">
              <a:buNone/>
              <a:defRPr sz="33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254827" y="412228"/>
            <a:ext cx="8084661" cy="6047740"/>
          </a:xfrm>
          <a:solidFill>
            <a:schemeClr val="bg2">
              <a:shade val="50000"/>
            </a:schemeClr>
          </a:solidFill>
        </p:spPr>
        <p:txBody>
          <a:bodyPr/>
          <a:lstStyle>
            <a:lvl1pPr marL="0" indent="0">
              <a:buNone/>
              <a:defRPr sz="35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260078" y="6467722"/>
            <a:ext cx="8084661" cy="755968"/>
          </a:xfrm>
          <a:solidFill>
            <a:schemeClr val="accent1">
              <a:alpha val="15000"/>
            </a:schemeClr>
          </a:solidFill>
          <a:ln>
            <a:solidFill>
              <a:schemeClr val="accent1"/>
            </a:solidFill>
            <a:miter lim="800000"/>
          </a:ln>
        </p:spPr>
        <p:txBody>
          <a:bodyPr/>
          <a:lstStyle>
            <a:lvl1pPr marL="0" indent="0">
              <a:spcBef>
                <a:spcPts val="0"/>
              </a:spcBef>
              <a:buNone/>
              <a:defRPr sz="15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733857" y="7227049"/>
            <a:ext cx="2318544" cy="332626"/>
          </a:xfrm>
        </p:spPr>
        <p:txBody>
          <a:bodyPr/>
          <a:lstStyle>
            <a:lvl1pPr>
              <a:defRPr sz="1000"/>
            </a:lvl1pPr>
          </a:lstStyle>
          <a:p>
            <a:endParaRPr lang="hr-HR"/>
          </a:p>
        </p:txBody>
      </p:sp>
      <p:sp>
        <p:nvSpPr>
          <p:cNvPr id="6" name="Footer Placeholder 5"/>
          <p:cNvSpPr>
            <a:spLocks noGrp="1"/>
          </p:cNvSpPr>
          <p:nvPr>
            <p:ph type="ftr" sz="quarter" idx="11"/>
          </p:nvPr>
        </p:nvSpPr>
        <p:spPr>
          <a:xfrm>
            <a:off x="1290320" y="7228064"/>
            <a:ext cx="5454906" cy="332626"/>
          </a:xfrm>
        </p:spPr>
        <p:txBody>
          <a:bodyPr/>
          <a:lstStyle>
            <a:lvl1pPr>
              <a:defRPr sz="1000"/>
            </a:lvl1pPr>
          </a:lstStyle>
          <a:p>
            <a:endParaRPr lang="hr-HR"/>
          </a:p>
        </p:txBody>
      </p:sp>
      <p:sp>
        <p:nvSpPr>
          <p:cNvPr id="7" name="Slide Number Placeholder 6"/>
          <p:cNvSpPr>
            <a:spLocks noGrp="1"/>
          </p:cNvSpPr>
          <p:nvPr>
            <p:ph type="sldNum" sz="quarter" idx="12"/>
          </p:nvPr>
        </p:nvSpPr>
        <p:spPr>
          <a:xfrm>
            <a:off x="9058884" y="7227049"/>
            <a:ext cx="403225" cy="332626"/>
          </a:xfrm>
        </p:spPr>
        <p:txBody>
          <a:bodyPr/>
          <a:lstStyle>
            <a:lvl1pPr algn="ctr">
              <a:defRPr sz="1000"/>
            </a:lvl1pPr>
          </a:lstStyle>
          <a:p>
            <a:fld id="{95D69D80-5B27-46CF-80D3-C93E0D907A31}"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755" y="15508"/>
            <a:ext cx="10065116" cy="7536415"/>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cxnSp>
        <p:nvCxnSpPr>
          <p:cNvPr id="8" name="Straight Connector 7"/>
          <p:cNvCxnSpPr/>
          <p:nvPr/>
        </p:nvCxnSpPr>
        <p:spPr>
          <a:xfrm>
            <a:off x="0" y="7754"/>
            <a:ext cx="10072871" cy="7544169"/>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7131397" y="5454705"/>
            <a:ext cx="2946644" cy="209463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504031" y="294862"/>
            <a:ext cx="9072563" cy="1542174"/>
          </a:xfrm>
          <a:prstGeom prst="rect">
            <a:avLst/>
          </a:prstGeom>
        </p:spPr>
        <p:txBody>
          <a:bodyPr vert="horz" lIns="100794" tIns="50397" rIns="100794" bIns="50397"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504031" y="2075447"/>
            <a:ext cx="9072563" cy="5039783"/>
          </a:xfrm>
          <a:prstGeom prst="rect">
            <a:avLst/>
          </a:prstGeom>
        </p:spPr>
        <p:txBody>
          <a:bodyPr vert="horz" lIns="100794" tIns="50397" rIns="100794" bIns="50397"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5282247" y="7144068"/>
            <a:ext cx="2352146" cy="332626"/>
          </a:xfrm>
          <a:prstGeom prst="rect">
            <a:avLst/>
          </a:prstGeom>
        </p:spPr>
        <p:txBody>
          <a:bodyPr vert="horz" lIns="100794" tIns="50397" rIns="100794" bIns="50397" anchor="b"/>
          <a:lstStyle>
            <a:lvl1pPr algn="l" eaLnBrk="1" latinLnBrk="0" hangingPunct="1">
              <a:defRPr kumimoji="0" sz="1100" b="0">
                <a:solidFill>
                  <a:schemeClr val="tx1"/>
                </a:solidFill>
              </a:defRPr>
            </a:lvl1pPr>
          </a:lstStyle>
          <a:p>
            <a:endParaRPr lang="hr-HR"/>
          </a:p>
        </p:txBody>
      </p:sp>
      <p:sp>
        <p:nvSpPr>
          <p:cNvPr id="3" name="Footer Placeholder 2"/>
          <p:cNvSpPr>
            <a:spLocks noGrp="1"/>
          </p:cNvSpPr>
          <p:nvPr>
            <p:ph type="ftr" sz="quarter" idx="3"/>
          </p:nvPr>
        </p:nvSpPr>
        <p:spPr>
          <a:xfrm>
            <a:off x="504031" y="7145084"/>
            <a:ext cx="4696416" cy="331610"/>
          </a:xfrm>
          <a:prstGeom prst="rect">
            <a:avLst/>
          </a:prstGeom>
        </p:spPr>
        <p:txBody>
          <a:bodyPr vert="horz" lIns="100794" tIns="50397" rIns="100794" bIns="50397" anchor="b"/>
          <a:lstStyle>
            <a:lvl1pPr algn="r" eaLnBrk="1" latinLnBrk="0" hangingPunct="1">
              <a:defRPr kumimoji="0" sz="1100">
                <a:solidFill>
                  <a:schemeClr val="tx1"/>
                </a:solidFill>
              </a:defRPr>
            </a:lvl1pPr>
          </a:lstStyle>
          <a:p>
            <a:endParaRPr lang="hr-HR"/>
          </a:p>
        </p:txBody>
      </p:sp>
      <p:sp>
        <p:nvSpPr>
          <p:cNvPr id="23" name="Slide Number Placeholder 22"/>
          <p:cNvSpPr>
            <a:spLocks noGrp="1"/>
          </p:cNvSpPr>
          <p:nvPr>
            <p:ph type="sldNum" sz="quarter" idx="4"/>
          </p:nvPr>
        </p:nvSpPr>
        <p:spPr>
          <a:xfrm>
            <a:off x="8366919" y="7144068"/>
            <a:ext cx="554434" cy="332626"/>
          </a:xfrm>
          <a:prstGeom prst="rect">
            <a:avLst/>
          </a:prstGeom>
        </p:spPr>
        <p:txBody>
          <a:bodyPr vert="horz" lIns="100794" tIns="50397" rIns="100794" bIns="50397" anchor="b"/>
          <a:lstStyle>
            <a:lvl1pPr algn="ctr" eaLnBrk="1" latinLnBrk="0" hangingPunct="1">
              <a:defRPr kumimoji="0" sz="1300">
                <a:solidFill>
                  <a:schemeClr val="tx1"/>
                </a:solidFill>
              </a:defRPr>
            </a:lvl1pPr>
          </a:lstStyle>
          <a:p>
            <a:fld id="{844B1C49-24C9-4365-AFE0-446D313BBFC6}"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marL="534210" algn="l" rtl="0" eaLnBrk="1" latinLnBrk="0" hangingPunct="1">
        <a:spcBef>
          <a:spcPct val="0"/>
        </a:spcBef>
        <a:buNone/>
        <a:defRPr kumimoji="0" sz="46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93892" indent="-423336" algn="l" rtl="0" eaLnBrk="1" latinLnBrk="0" hangingPunct="1">
        <a:spcBef>
          <a:spcPct val="20000"/>
        </a:spcBef>
        <a:buClr>
          <a:schemeClr val="accent1"/>
        </a:buClr>
        <a:buSzPct val="80000"/>
        <a:buFont typeface="Wingdings 2"/>
        <a:buChar char=""/>
        <a:defRPr kumimoji="0" sz="3300" kern="1200">
          <a:solidFill>
            <a:schemeClr val="tx1"/>
          </a:solidFill>
          <a:latin typeface="+mn-lt"/>
          <a:ea typeface="+mn-ea"/>
          <a:cs typeface="+mn-cs"/>
        </a:defRPr>
      </a:lvl1pPr>
      <a:lvl2pPr marL="907149" indent="-314982" algn="l" rtl="0" eaLnBrk="1" latinLnBrk="0" hangingPunct="1">
        <a:spcBef>
          <a:spcPct val="20000"/>
        </a:spcBef>
        <a:buClr>
          <a:schemeClr val="accent1"/>
        </a:buClr>
        <a:buSzPct val="95000"/>
        <a:buFont typeface="Verdana"/>
        <a:buChar char="›"/>
        <a:defRPr kumimoji="0" sz="2900" kern="1200">
          <a:solidFill>
            <a:schemeClr val="tx1"/>
          </a:solidFill>
          <a:latin typeface="+mn-lt"/>
          <a:ea typeface="+mn-ea"/>
          <a:cs typeface="+mn-cs"/>
        </a:defRPr>
      </a:lvl2pPr>
      <a:lvl3pPr marL="1219611" indent="-251986" algn="l" rtl="0" eaLnBrk="1" latinLnBrk="0" hangingPunct="1">
        <a:spcBef>
          <a:spcPct val="20000"/>
        </a:spcBef>
        <a:buClr>
          <a:schemeClr val="accent1"/>
        </a:buClr>
        <a:buFont typeface="Wingdings 2"/>
        <a:buChar char=""/>
        <a:defRPr kumimoji="0" sz="2600" kern="1200">
          <a:solidFill>
            <a:schemeClr val="tx1"/>
          </a:solidFill>
          <a:latin typeface="+mn-lt"/>
          <a:ea typeface="+mn-ea"/>
          <a:cs typeface="+mn-cs"/>
        </a:defRPr>
      </a:lvl3pPr>
      <a:lvl4pPr marL="1511915" indent="-231827" algn="l" rtl="0" eaLnBrk="1" latinLnBrk="0" hangingPunct="1">
        <a:spcBef>
          <a:spcPct val="20000"/>
        </a:spcBef>
        <a:buClr>
          <a:schemeClr val="accent1"/>
        </a:buClr>
        <a:buFont typeface="Wingdings 2"/>
        <a:buChar char=""/>
        <a:defRPr kumimoji="0" sz="2200" kern="1200">
          <a:solidFill>
            <a:schemeClr val="tx1"/>
          </a:solidFill>
          <a:latin typeface="+mn-lt"/>
          <a:ea typeface="+mn-ea"/>
          <a:cs typeface="+mn-cs"/>
        </a:defRPr>
      </a:lvl4pPr>
      <a:lvl5pPr marL="1763900" indent="-231827" algn="l" rtl="0" eaLnBrk="1" latinLnBrk="0" hangingPunct="1">
        <a:spcBef>
          <a:spcPct val="20000"/>
        </a:spcBef>
        <a:buClr>
          <a:schemeClr val="accent1">
            <a:tint val="75000"/>
          </a:schemeClr>
        </a:buClr>
        <a:buFont typeface="Wingdings 2"/>
        <a:buChar char=""/>
        <a:defRPr kumimoji="0" sz="2100" kern="1200">
          <a:solidFill>
            <a:schemeClr val="tx1"/>
          </a:solidFill>
          <a:latin typeface="+mn-lt"/>
          <a:ea typeface="+mn-ea"/>
          <a:cs typeface="+mn-cs"/>
        </a:defRPr>
      </a:lvl5pPr>
      <a:lvl6pPr marL="2015886" indent="-231827" algn="l" rtl="0" eaLnBrk="1" latinLnBrk="0" hangingPunct="1">
        <a:spcBef>
          <a:spcPct val="20000"/>
        </a:spcBef>
        <a:buClr>
          <a:schemeClr val="accent1">
            <a:tint val="75000"/>
          </a:schemeClr>
        </a:buClr>
        <a:buFont typeface="Wingdings 2"/>
        <a:buChar char=""/>
        <a:defRPr kumimoji="0" sz="2000" kern="1200">
          <a:solidFill>
            <a:schemeClr val="tx1"/>
          </a:solidFill>
          <a:latin typeface="+mn-lt"/>
          <a:ea typeface="+mn-ea"/>
          <a:cs typeface="+mn-cs"/>
        </a:defRPr>
      </a:lvl6pPr>
      <a:lvl7pPr marL="2298110" indent="-231827"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7pPr>
      <a:lvl8pPr marL="2519858" indent="-201589"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8pPr>
      <a:lvl9pPr marL="2771844" indent="-201589"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03238" y="1563688"/>
            <a:ext cx="9070975" cy="1604962"/>
          </a:xfrm>
          <a:ln/>
        </p:spPr>
        <p:txBody>
          <a:bodyPr tIns="126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a:t>KBT niskog samopoštovanja</a:t>
            </a:r>
          </a:p>
        </p:txBody>
      </p:sp>
      <p:sp>
        <p:nvSpPr>
          <p:cNvPr id="4098" name="Rectangle 2"/>
          <p:cNvSpPr>
            <a:spLocks noGrp="1" noChangeArrowheads="1"/>
          </p:cNvSpPr>
          <p:nvPr>
            <p:ph type="subTitle" idx="4294967295"/>
          </p:nvPr>
        </p:nvSpPr>
        <p:spPr bwMode="auto">
          <a:xfrm>
            <a:off x="1009650" y="3455988"/>
            <a:ext cx="9070975" cy="1617662"/>
          </a:xfrm>
          <a:prstGeom prst="rect">
            <a:avLst/>
          </a:prstGeom>
          <a:noFill/>
          <a:ln/>
        </p:spPr>
        <p:txBody>
          <a:bodyPr lIns="0" tIns="28224" rIns="0" bIns="0" anchor="ctr"/>
          <a:lstStyle/>
          <a:p>
            <a:pPr marL="0" indent="0" algn="ctr">
              <a:lnSpc>
                <a:spcPct val="93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dirty="0">
                <a:solidFill>
                  <a:srgbClr val="000000"/>
                </a:solidFill>
                <a:latin typeface="Arial" charset="0"/>
              </a:rPr>
              <a:t>Jasna Borbelj Čeko</a:t>
            </a:r>
          </a:p>
          <a:p>
            <a:pPr marL="0" indent="0" algn="ctr">
              <a:lnSpc>
                <a:spcPct val="93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dirty="0">
                <a:solidFill>
                  <a:srgbClr val="000000"/>
                </a:solidFill>
                <a:latin typeface="Arial" charset="0"/>
              </a:rPr>
              <a:t>Praktikum iz BKT-a II.</a:t>
            </a:r>
          </a:p>
        </p:txBody>
      </p:sp>
      <p:sp>
        <p:nvSpPr>
          <p:cNvPr id="22530" name="AutoShape 2" descr="Slikovni rezultat za low self este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Slikovni rezultat za low self esteem"/>
          <p:cNvPicPr>
            <a:picLocks noChangeAspect="1" noChangeArrowheads="1"/>
          </p:cNvPicPr>
          <p:nvPr/>
        </p:nvPicPr>
        <p:blipFill>
          <a:blip r:embed="rId3"/>
          <a:srcRect/>
          <a:stretch>
            <a:fillRect/>
          </a:stretch>
        </p:blipFill>
        <p:spPr bwMode="auto">
          <a:xfrm>
            <a:off x="0" y="3856037"/>
            <a:ext cx="3307121" cy="3703638"/>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BKT </a:t>
            </a:r>
            <a:r>
              <a:rPr lang="en-US" dirty="0" err="1" smtClean="0"/>
              <a:t>metoda</a:t>
            </a:r>
            <a:r>
              <a:rPr lang="en-US" dirty="0" smtClean="0"/>
              <a:t> </a:t>
            </a:r>
            <a:r>
              <a:rPr lang="en-US" dirty="0" err="1" smtClean="0"/>
              <a:t>za</a:t>
            </a:r>
            <a:r>
              <a:rPr lang="en-US" dirty="0" smtClean="0"/>
              <a:t> </a:t>
            </a:r>
            <a:r>
              <a:rPr lang="en-US" dirty="0" err="1" smtClean="0"/>
              <a:t>prevladavanje</a:t>
            </a:r>
            <a:r>
              <a:rPr lang="en-US" dirty="0" smtClean="0"/>
              <a:t> </a:t>
            </a:r>
            <a:r>
              <a:rPr lang="en-US" dirty="0" err="1" smtClean="0"/>
              <a:t>problema</a:t>
            </a:r>
            <a:r>
              <a:rPr lang="en-US" dirty="0" smtClean="0"/>
              <a:t> s </a:t>
            </a:r>
            <a:r>
              <a:rPr lang="en-US" dirty="0" err="1" smtClean="0"/>
              <a:t>niskim</a:t>
            </a:r>
            <a:r>
              <a:rPr lang="en-US" dirty="0" smtClean="0"/>
              <a:t> </a:t>
            </a:r>
            <a:r>
              <a:rPr lang="en-US" dirty="0" err="1" smtClean="0"/>
              <a:t>samopoštovanjem</a:t>
            </a:r>
            <a:endParaRPr lang="en-US" dirty="0"/>
          </a:p>
        </p:txBody>
      </p:sp>
      <p:sp>
        <p:nvSpPr>
          <p:cNvPr id="3" name="Content Placeholder 2"/>
          <p:cNvSpPr>
            <a:spLocks noGrp="1"/>
          </p:cNvSpPr>
          <p:nvPr>
            <p:ph idx="1"/>
          </p:nvPr>
        </p:nvSpPr>
        <p:spPr>
          <a:xfrm>
            <a:off x="504031" y="2075447"/>
            <a:ext cx="8879681" cy="5039783"/>
          </a:xfrm>
        </p:spPr>
        <p:txBody>
          <a:bodyPr>
            <a:normAutofit fontScale="92500" lnSpcReduction="10000"/>
          </a:bodyPr>
          <a:lstStyle/>
          <a:p>
            <a:r>
              <a:rPr lang="hr-HR" dirty="0" smtClean="0"/>
              <a:t>Procjena</a:t>
            </a:r>
          </a:p>
          <a:p>
            <a:r>
              <a:rPr lang="hr-HR" dirty="0" smtClean="0"/>
              <a:t>Psihoedukacija</a:t>
            </a:r>
          </a:p>
          <a:p>
            <a:r>
              <a:rPr lang="hr-HR" dirty="0" smtClean="0"/>
              <a:t>Bihevioralne tehnike:</a:t>
            </a:r>
          </a:p>
          <a:p>
            <a:pPr lvl="1"/>
            <a:r>
              <a:rPr lang="hr-HR" dirty="0" smtClean="0"/>
              <a:t>Bihevioralna aktivacija</a:t>
            </a:r>
          </a:p>
          <a:p>
            <a:pPr lvl="1"/>
            <a:r>
              <a:rPr lang="hr-HR" dirty="0" smtClean="0"/>
              <a:t>Eksperimenti </a:t>
            </a:r>
          </a:p>
          <a:p>
            <a:r>
              <a:rPr lang="hr-HR" dirty="0" smtClean="0"/>
              <a:t>Kognitivne tehnike:</a:t>
            </a:r>
          </a:p>
          <a:p>
            <a:pPr lvl="1"/>
            <a:r>
              <a:rPr lang="hr-HR" dirty="0" smtClean="0"/>
              <a:t>Kognitivna </a:t>
            </a:r>
            <a:r>
              <a:rPr lang="en-US" dirty="0" err="1" smtClean="0"/>
              <a:t>restrukturacija</a:t>
            </a:r>
            <a:r>
              <a:rPr lang="hr-HR" dirty="0" smtClean="0"/>
              <a:t>- AM, posredujućih vjerovanja,  pravila i vrijednosti, bazičn</a:t>
            </a:r>
            <a:r>
              <a:rPr lang="en-US" dirty="0" err="1" smtClean="0"/>
              <a:t>ih</a:t>
            </a:r>
            <a:r>
              <a:rPr lang="en-US" dirty="0" smtClean="0"/>
              <a:t> </a:t>
            </a:r>
            <a:r>
              <a:rPr lang="hr-HR" dirty="0" smtClean="0"/>
              <a:t> vjerovanja </a:t>
            </a:r>
          </a:p>
          <a:p>
            <a:pPr lvl="1">
              <a:buNone/>
            </a:pP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Rosenbergova</a:t>
            </a:r>
            <a:r>
              <a:rPr lang="en-US" dirty="0" smtClean="0"/>
              <a:t> </a:t>
            </a:r>
            <a:r>
              <a:rPr lang="en-US" dirty="0" err="1" smtClean="0"/>
              <a:t>skala</a:t>
            </a:r>
            <a:r>
              <a:rPr lang="en-US" dirty="0" smtClean="0"/>
              <a:t> </a:t>
            </a:r>
            <a:r>
              <a:rPr lang="en-US" dirty="0" err="1" smtClean="0"/>
              <a:t>samopoštovanja</a:t>
            </a:r>
            <a:endParaRPr lang="en-US" dirty="0"/>
          </a:p>
        </p:txBody>
      </p:sp>
      <p:pic>
        <p:nvPicPr>
          <p:cNvPr id="4" name="Content Placeholder 3" descr="roseberg.png"/>
          <p:cNvPicPr>
            <a:picLocks noGrp="1" noChangeAspect="1"/>
          </p:cNvPicPr>
          <p:nvPr>
            <p:ph idx="1"/>
          </p:nvPr>
        </p:nvPicPr>
        <p:blipFill>
          <a:blip r:embed="rId2"/>
          <a:stretch>
            <a:fillRect/>
          </a:stretch>
        </p:blipFill>
        <p:spPr>
          <a:xfrm>
            <a:off x="2864895" y="2074863"/>
            <a:ext cx="4497462" cy="52101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t low selfessteem.png"/>
          <p:cNvPicPr>
            <a:picLocks noChangeAspect="1"/>
          </p:cNvPicPr>
          <p:nvPr/>
        </p:nvPicPr>
        <p:blipFill>
          <a:blip r:embed="rId2"/>
          <a:stretch>
            <a:fillRect/>
          </a:stretch>
        </p:blipFill>
        <p:spPr>
          <a:xfrm>
            <a:off x="2301550" y="0"/>
            <a:ext cx="5477524" cy="7559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BKT </a:t>
            </a:r>
            <a:r>
              <a:rPr lang="en-US" sz="3600" dirty="0" err="1" smtClean="0"/>
              <a:t>metoda</a:t>
            </a:r>
            <a:r>
              <a:rPr lang="en-US" sz="3600" dirty="0" smtClean="0"/>
              <a:t> </a:t>
            </a:r>
            <a:r>
              <a:rPr lang="en-US" sz="3600" dirty="0" err="1" smtClean="0"/>
              <a:t>za</a:t>
            </a:r>
            <a:r>
              <a:rPr lang="en-US" sz="3600" dirty="0" smtClean="0"/>
              <a:t> </a:t>
            </a:r>
            <a:r>
              <a:rPr lang="en-US" sz="3600" dirty="0" err="1" smtClean="0"/>
              <a:t>prevladavanje</a:t>
            </a:r>
            <a:r>
              <a:rPr lang="en-US" sz="3600" dirty="0" smtClean="0"/>
              <a:t> </a:t>
            </a:r>
            <a:r>
              <a:rPr lang="en-US" sz="3600" dirty="0" err="1" smtClean="0"/>
              <a:t>problema</a:t>
            </a:r>
            <a:r>
              <a:rPr lang="en-US" sz="3600" dirty="0" smtClean="0"/>
              <a:t> s </a:t>
            </a:r>
            <a:r>
              <a:rPr lang="en-US" sz="3600" dirty="0" err="1" smtClean="0"/>
              <a:t>niskim</a:t>
            </a:r>
            <a:r>
              <a:rPr lang="en-US" sz="3600" dirty="0" smtClean="0"/>
              <a:t> </a:t>
            </a:r>
            <a:r>
              <a:rPr lang="en-US" sz="3600" dirty="0" err="1" smtClean="0"/>
              <a:t>samopoštovanjem</a:t>
            </a:r>
            <a:r>
              <a:rPr lang="en-US" sz="3600" dirty="0" smtClean="0"/>
              <a:t> (Fennell)</a:t>
            </a:r>
            <a:endParaRPr lang="en-US" sz="3600" dirty="0"/>
          </a:p>
        </p:txBody>
      </p:sp>
      <p:sp>
        <p:nvSpPr>
          <p:cNvPr id="3" name="Content Placeholder 2"/>
          <p:cNvSpPr>
            <a:spLocks noGrp="1"/>
          </p:cNvSpPr>
          <p:nvPr>
            <p:ph idx="1"/>
          </p:nvPr>
        </p:nvSpPr>
        <p:spPr/>
        <p:txBody>
          <a:bodyPr>
            <a:normAutofit/>
          </a:bodyPr>
          <a:lstStyle/>
          <a:p>
            <a:r>
              <a:rPr lang="en-US" sz="1800" dirty="0" err="1" smtClean="0"/>
              <a:t>Identifikacija</a:t>
            </a:r>
            <a:r>
              <a:rPr lang="en-US" sz="1800" dirty="0" smtClean="0"/>
              <a:t> </a:t>
            </a:r>
            <a:r>
              <a:rPr lang="hr-HR" sz="1800" dirty="0" smtClean="0"/>
              <a:t>pretpostavki (AM) i pretjeranog opreza (sigurnosna ponašanja)</a:t>
            </a:r>
          </a:p>
          <a:p>
            <a:r>
              <a:rPr lang="hr-HR" sz="1800" dirty="0" smtClean="0"/>
              <a:t>Kasnije </a:t>
            </a:r>
            <a:r>
              <a:rPr lang="en-US" sz="1800" dirty="0" smtClean="0"/>
              <a:t>u </a:t>
            </a:r>
            <a:r>
              <a:rPr lang="en-US" sz="1800" dirty="0" err="1" smtClean="0"/>
              <a:t>tablicu</a:t>
            </a:r>
            <a:r>
              <a:rPr lang="en-US" sz="1800" dirty="0" smtClean="0"/>
              <a:t> </a:t>
            </a:r>
            <a:r>
              <a:rPr lang="en-US" sz="1800" dirty="0" err="1" smtClean="0"/>
              <a:t>dodajemo</a:t>
            </a:r>
            <a:r>
              <a:rPr lang="en-US" sz="1800" dirty="0" smtClean="0"/>
              <a:t> </a:t>
            </a:r>
            <a:r>
              <a:rPr lang="en-US" sz="1800" dirty="0" err="1" smtClean="0"/>
              <a:t>pitanja</a:t>
            </a:r>
            <a:r>
              <a:rPr lang="en-US" sz="1800" dirty="0" smtClean="0"/>
              <a:t> </a:t>
            </a:r>
            <a:r>
              <a:rPr lang="en-US" sz="1800" dirty="0" err="1" smtClean="0"/>
              <a:t>za</a:t>
            </a:r>
            <a:r>
              <a:rPr lang="en-US" sz="1800" dirty="0" smtClean="0"/>
              <a:t> </a:t>
            </a:r>
            <a:r>
              <a:rPr lang="en-US" sz="1800" dirty="0" err="1" smtClean="0"/>
              <a:t>restrukturaciju</a:t>
            </a:r>
            <a:r>
              <a:rPr lang="en-US" sz="1800" dirty="0" smtClean="0"/>
              <a:t> NAM</a:t>
            </a:r>
            <a:endParaRPr lang="hr-HR" sz="1800" dirty="0" smtClean="0"/>
          </a:p>
          <a:p>
            <a:r>
              <a:rPr lang="hr-HR" sz="1800" dirty="0" smtClean="0"/>
              <a:t>Bihevioralni eksperiment (Što ćeš učiniti umjesto sigurnosnog ponašanja? Rezultat eksperimenta?)</a:t>
            </a:r>
          </a:p>
          <a:p>
            <a:pPr lvl="1"/>
            <a:r>
              <a:rPr lang="hr-HR" sz="1600" dirty="0" smtClean="0"/>
              <a:t>Pra</a:t>
            </a:r>
            <a:r>
              <a:rPr lang="en-US" sz="1600" dirty="0" smtClean="0"/>
              <a:t>ć</a:t>
            </a:r>
            <a:r>
              <a:rPr lang="hr-HR" sz="1600" dirty="0" smtClean="0"/>
              <a:t>enje (tablica</a:t>
            </a:r>
            <a:r>
              <a:rPr lang="en-US" sz="1600" dirty="0" smtClean="0"/>
              <a:t>)</a:t>
            </a:r>
          </a:p>
          <a:p>
            <a:pPr lvl="1"/>
            <a:endParaRPr lang="en-US" sz="1600" dirty="0"/>
          </a:p>
        </p:txBody>
      </p:sp>
      <p:graphicFrame>
        <p:nvGraphicFramePr>
          <p:cNvPr id="5" name="Table 4"/>
          <p:cNvGraphicFramePr>
            <a:graphicFrameLocks noGrp="1"/>
          </p:cNvGraphicFramePr>
          <p:nvPr/>
        </p:nvGraphicFramePr>
        <p:xfrm>
          <a:off x="468312" y="4084637"/>
          <a:ext cx="9144000" cy="3280796"/>
        </p:xfrm>
        <a:graphic>
          <a:graphicData uri="http://schemas.openxmlformats.org/drawingml/2006/table">
            <a:tbl>
              <a:tblPr firstRow="1" bandRow="1">
                <a:tableStyleId>{0505E3EF-67EA-436B-97B2-0124C06EBD24}</a:tableStyleId>
              </a:tblPr>
              <a:tblGrid>
                <a:gridCol w="1828800"/>
                <a:gridCol w="1828800"/>
                <a:gridCol w="1828800"/>
                <a:gridCol w="1828800"/>
                <a:gridCol w="1828800"/>
              </a:tblGrid>
              <a:tr h="573301">
                <a:tc gridSpan="5">
                  <a:txBody>
                    <a:bodyPr/>
                    <a:lstStyle/>
                    <a:p>
                      <a:pPr algn="ctr"/>
                      <a:r>
                        <a:rPr lang="en-US" dirty="0" err="1" smtClean="0"/>
                        <a:t>Praćenje</a:t>
                      </a:r>
                      <a:r>
                        <a:rPr lang="en-US" dirty="0" smtClean="0"/>
                        <a:t> </a:t>
                      </a:r>
                      <a:r>
                        <a:rPr lang="en-US" dirty="0" err="1" smtClean="0"/>
                        <a:t>automatskih</a:t>
                      </a:r>
                      <a:r>
                        <a:rPr lang="en-US" dirty="0" smtClean="0"/>
                        <a:t> </a:t>
                      </a:r>
                      <a:r>
                        <a:rPr lang="en-US" dirty="0" err="1" smtClean="0"/>
                        <a:t>misli</a:t>
                      </a:r>
                      <a:r>
                        <a:rPr lang="en-US" dirty="0" smtClean="0"/>
                        <a:t> </a:t>
                      </a:r>
                      <a:r>
                        <a:rPr lang="en-US" dirty="0" err="1" smtClean="0"/>
                        <a:t>i</a:t>
                      </a:r>
                      <a:r>
                        <a:rPr lang="en-US" dirty="0" smtClean="0"/>
                        <a:t> </a:t>
                      </a:r>
                      <a:r>
                        <a:rPr lang="en-US" dirty="0" err="1" smtClean="0"/>
                        <a:t>sigurnosnih</a:t>
                      </a:r>
                      <a:r>
                        <a:rPr lang="en-US" dirty="0" smtClean="0"/>
                        <a:t> </a:t>
                      </a:r>
                      <a:r>
                        <a:rPr lang="en-US" dirty="0" err="1" smtClean="0"/>
                        <a:t>ponašanja</a:t>
                      </a:r>
                      <a:endParaRPr lang="en-US"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407899">
                <a:tc>
                  <a:txBody>
                    <a:bodyPr/>
                    <a:lstStyle/>
                    <a:p>
                      <a:r>
                        <a:rPr lang="hr-HR" sz="1200" noProof="0" smtClean="0"/>
                        <a:t>Datum/ vrijeme</a:t>
                      </a:r>
                      <a:endParaRPr lang="hr-HR" sz="1200" noProof="0"/>
                    </a:p>
                  </a:txBody>
                  <a:tcPr/>
                </a:tc>
                <a:tc>
                  <a:txBody>
                    <a:bodyPr/>
                    <a:lstStyle/>
                    <a:p>
                      <a:r>
                        <a:rPr lang="hr-HR" sz="1200" noProof="0" smtClean="0"/>
                        <a:t>Situacija:</a:t>
                      </a:r>
                    </a:p>
                    <a:p>
                      <a:r>
                        <a:rPr lang="hr-HR" sz="1200" noProof="0" smtClean="0"/>
                        <a:t>Što ste radili kada ste osjetili</a:t>
                      </a:r>
                      <a:r>
                        <a:rPr lang="hr-HR" sz="1200" baseline="0" noProof="0" smtClean="0"/>
                        <a:t> anksioznost?</a:t>
                      </a:r>
                      <a:endParaRPr lang="hr-HR" sz="1200" noProof="0"/>
                    </a:p>
                  </a:txBody>
                  <a:tcPr/>
                </a:tc>
                <a:tc>
                  <a:txBody>
                    <a:bodyPr/>
                    <a:lstStyle/>
                    <a:p>
                      <a:r>
                        <a:rPr lang="hr-HR" sz="1200" noProof="0" smtClean="0"/>
                        <a:t>Emocije i tjelesne senzacije.</a:t>
                      </a:r>
                    </a:p>
                    <a:p>
                      <a:r>
                        <a:rPr lang="hr-HR" sz="1200" noProof="0" smtClean="0"/>
                        <a:t>Procijenite intenzitet</a:t>
                      </a:r>
                      <a:r>
                        <a:rPr lang="hr-HR" sz="1200" baseline="0" noProof="0" smtClean="0"/>
                        <a:t> na skali od 1 do 10</a:t>
                      </a:r>
                      <a:endParaRPr lang="hr-HR" sz="1200" noProof="0"/>
                    </a:p>
                  </a:txBody>
                  <a:tcPr/>
                </a:tc>
                <a:tc>
                  <a:txBody>
                    <a:bodyPr/>
                    <a:lstStyle/>
                    <a:p>
                      <a:r>
                        <a:rPr lang="hr-HR" sz="1200" noProof="0" dirty="0" smtClean="0"/>
                        <a:t>Anksiozna</a:t>
                      </a:r>
                      <a:r>
                        <a:rPr lang="en-US" sz="1200" noProof="0" dirty="0" smtClean="0"/>
                        <a:t> </a:t>
                      </a:r>
                      <a:r>
                        <a:rPr lang="hr-HR" sz="1200" noProof="0" dirty="0" smtClean="0"/>
                        <a:t>pretpostavka (Automatska misao). Što vam je prošlo kroz glavu u tom trenutku? Procijeniti % slaganja (0-100%)</a:t>
                      </a:r>
                      <a:endParaRPr lang="hr-HR" sz="1200" noProof="0" dirty="0"/>
                    </a:p>
                  </a:txBody>
                  <a:tcPr/>
                </a:tc>
                <a:tc>
                  <a:txBody>
                    <a:bodyPr/>
                    <a:lstStyle/>
                    <a:p>
                      <a:r>
                        <a:rPr lang="hr-HR" sz="1200" noProof="0" dirty="0" smtClean="0"/>
                        <a:t>Pretjerani oprez (sigurnosno</a:t>
                      </a:r>
                      <a:r>
                        <a:rPr lang="hr-HR" sz="1200" baseline="0" noProof="0" dirty="0" smtClean="0"/>
                        <a:t> ponašanje)</a:t>
                      </a:r>
                      <a:endParaRPr lang="hr-HR" sz="1200" noProof="0" dirty="0" smtClean="0"/>
                    </a:p>
                    <a:p>
                      <a:r>
                        <a:rPr lang="hr-HR" sz="1200" noProof="0" dirty="0" smtClean="0"/>
                        <a:t>Što ste napravili da se vaša pretpostavka ne ostvari?</a:t>
                      </a:r>
                      <a:endParaRPr lang="hr-HR" sz="1200" noProof="0" dirty="0"/>
                    </a:p>
                  </a:txBody>
                  <a:tcPr/>
                </a:tc>
              </a:tr>
              <a:tr h="1299596">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Samo</a:t>
            </a:r>
            <a:r>
              <a:rPr lang="en-US" dirty="0" smtClean="0"/>
              <a:t>) </a:t>
            </a:r>
            <a:r>
              <a:rPr lang="en-US" dirty="0" err="1" smtClean="0"/>
              <a:t>kritizirajuće</a:t>
            </a:r>
            <a:r>
              <a:rPr lang="en-US" dirty="0" smtClean="0"/>
              <a:t> </a:t>
            </a:r>
            <a:r>
              <a:rPr lang="en-US" dirty="0" err="1" smtClean="0"/>
              <a:t>misli</a:t>
            </a:r>
            <a:endParaRPr lang="en-US" dirty="0"/>
          </a:p>
        </p:txBody>
      </p:sp>
      <p:sp>
        <p:nvSpPr>
          <p:cNvPr id="3" name="Content Placeholder 2"/>
          <p:cNvSpPr>
            <a:spLocks noGrp="1"/>
          </p:cNvSpPr>
          <p:nvPr>
            <p:ph idx="1"/>
          </p:nvPr>
        </p:nvSpPr>
        <p:spPr/>
        <p:txBody>
          <a:bodyPr>
            <a:normAutofit fontScale="92500" lnSpcReduction="20000"/>
          </a:bodyPr>
          <a:lstStyle/>
          <a:p>
            <a:r>
              <a:rPr lang="hr-HR" dirty="0" smtClean="0"/>
              <a:t>Isto kao i s automatskim mislima i sigurnosnim ponašanjima:</a:t>
            </a:r>
          </a:p>
          <a:p>
            <a:pPr lvl="1"/>
            <a:r>
              <a:rPr lang="hr-HR" dirty="0" smtClean="0"/>
              <a:t>Povećati svjesnost o postojanju samo-kritizirajućih misli </a:t>
            </a:r>
          </a:p>
          <a:p>
            <a:pPr lvl="1"/>
            <a:r>
              <a:rPr lang="hr-HR" dirty="0" smtClean="0"/>
              <a:t>Propitivanje </a:t>
            </a:r>
            <a:r>
              <a:rPr lang="en-US" dirty="0" err="1" smtClean="0"/>
              <a:t>samo-kritizirajućih</a:t>
            </a:r>
            <a:r>
              <a:rPr lang="en-US" dirty="0" smtClean="0"/>
              <a:t> </a:t>
            </a:r>
            <a:r>
              <a:rPr lang="hr-HR" dirty="0" smtClean="0"/>
              <a:t>misli</a:t>
            </a:r>
          </a:p>
          <a:p>
            <a:pPr lvl="1"/>
            <a:r>
              <a:rPr lang="hr-HR" dirty="0" smtClean="0"/>
              <a:t>Eksperimentiranje – viđenje sebe na pozitivniji način </a:t>
            </a:r>
            <a:r>
              <a:rPr lang="hr-HR" dirty="0" smtClean="0">
                <a:sym typeface="Wingdings" pitchFamily="2" charset="2"/>
              </a:rPr>
              <a:t> traženje alternativnih perspektiva </a:t>
            </a:r>
            <a:endParaRPr lang="en-US" dirty="0" smtClean="0">
              <a:sym typeface="Wingdings" pitchFamily="2" charset="2"/>
            </a:endParaRPr>
          </a:p>
          <a:p>
            <a:pPr lvl="2"/>
            <a:r>
              <a:rPr lang="hr-HR" dirty="0" smtClean="0">
                <a:sym typeface="Wingdings" pitchFamily="2" charset="2"/>
              </a:rPr>
              <a:t>Koji su dokazi? M</a:t>
            </a:r>
            <a:r>
              <a:rPr lang="en-US" dirty="0" err="1" smtClean="0">
                <a:sym typeface="Wingdings" pitchFamily="2" charset="2"/>
              </a:rPr>
              <a:t>i</a:t>
            </a:r>
            <a:r>
              <a:rPr lang="hr-HR" dirty="0" smtClean="0">
                <a:sym typeface="Wingdings" pitchFamily="2" charset="2"/>
              </a:rPr>
              <a:t>ješam li misao s činjenicom?, Koji su dokazi koji govore u prilog ovakvom mišljenju? Koji su dokazi koji govore protiv ovakvog načina mišljenja?Postoje li alternativne? Koje? Je li ovo jedina moguća perspektiva? Koji je efekt ovakvog mišljenja na mene? Pomažu li mi ovakve misli ili me ometaju?)</a:t>
            </a:r>
          </a:p>
          <a:p>
            <a:pPr lvl="1">
              <a:buNone/>
            </a:pPr>
            <a:endParaRPr lang="hr-H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Samoprihva</a:t>
            </a:r>
            <a:r>
              <a:rPr lang="en-US" dirty="0" smtClean="0"/>
              <a:t>ć</a:t>
            </a:r>
            <a:r>
              <a:rPr lang="hr-HR" dirty="0" smtClean="0"/>
              <a:t>anje </a:t>
            </a:r>
            <a:endParaRPr lang="hr-HR" dirty="0"/>
          </a:p>
        </p:txBody>
      </p:sp>
      <p:sp>
        <p:nvSpPr>
          <p:cNvPr id="3" name="Content Placeholder 2"/>
          <p:cNvSpPr>
            <a:spLocks noGrp="1"/>
          </p:cNvSpPr>
          <p:nvPr>
            <p:ph sz="half" idx="1"/>
          </p:nvPr>
        </p:nvSpPr>
        <p:spPr>
          <a:xfrm>
            <a:off x="504031" y="1898667"/>
            <a:ext cx="3469481" cy="5386369"/>
          </a:xfrm>
        </p:spPr>
        <p:txBody>
          <a:bodyPr>
            <a:normAutofit fontScale="77500" lnSpcReduction="20000"/>
          </a:bodyPr>
          <a:lstStyle/>
          <a:p>
            <a:r>
              <a:rPr lang="hr-HR" dirty="0" smtClean="0"/>
              <a:t>Traženje pozitivnih kvaliteta</a:t>
            </a:r>
          </a:p>
          <a:p>
            <a:pPr lvl="1"/>
            <a:r>
              <a:rPr lang="hr-HR" dirty="0" smtClean="0"/>
              <a:t>Po</a:t>
            </a:r>
            <a:r>
              <a:rPr lang="en-US" dirty="0" smtClean="0"/>
              <a:t>t</a:t>
            </a:r>
            <a:r>
              <a:rPr lang="hr-HR" dirty="0" smtClean="0"/>
              <a:t>pitanja</a:t>
            </a:r>
          </a:p>
          <a:p>
            <a:pPr lvl="1"/>
            <a:r>
              <a:rPr lang="hr-HR" dirty="0" smtClean="0"/>
              <a:t>Lista kvaliteta </a:t>
            </a:r>
            <a:r>
              <a:rPr lang="hr-HR" dirty="0" smtClean="0">
                <a:sym typeface="Wingdings" pitchFamily="2" charset="2"/>
              </a:rPr>
              <a:t> čitanje liste na dnevnoj bazi, bilježnica kvaliteta ili kartice suočavanja  povezivanje sa sje</a:t>
            </a:r>
            <a:r>
              <a:rPr lang="en-US" dirty="0" smtClean="0">
                <a:sym typeface="Wingdings" pitchFamily="2" charset="2"/>
              </a:rPr>
              <a:t>ć</a:t>
            </a:r>
            <a:r>
              <a:rPr lang="hr-HR" dirty="0" smtClean="0">
                <a:sym typeface="Wingdings" pitchFamily="2" charset="2"/>
              </a:rPr>
              <a:t>anjima (u kojoj situaciji sam bila takva)</a:t>
            </a:r>
          </a:p>
          <a:p>
            <a:r>
              <a:rPr lang="en-US" dirty="0" err="1" smtClean="0">
                <a:sym typeface="Wingdings" pitchFamily="2" charset="2"/>
              </a:rPr>
              <a:t>Bihevioralna</a:t>
            </a:r>
            <a:r>
              <a:rPr lang="en-US" dirty="0" smtClean="0">
                <a:sym typeface="Wingdings" pitchFamily="2" charset="2"/>
              </a:rPr>
              <a:t> </a:t>
            </a:r>
            <a:r>
              <a:rPr lang="en-US" dirty="0" err="1" smtClean="0">
                <a:sym typeface="Wingdings" pitchFamily="2" charset="2"/>
              </a:rPr>
              <a:t>aktivacija</a:t>
            </a:r>
            <a:r>
              <a:rPr lang="en-US" dirty="0" smtClean="0">
                <a:sym typeface="Wingdings" pitchFamily="2" charset="2"/>
              </a:rPr>
              <a:t>: </a:t>
            </a:r>
          </a:p>
          <a:p>
            <a:pPr lvl="1"/>
            <a:r>
              <a:rPr lang="hr-HR" dirty="0" smtClean="0">
                <a:sym typeface="Wingdings" pitchFamily="2" charset="2"/>
              </a:rPr>
              <a:t>Povećanje vremena u ugodnim aktivnostima – dnevnik aktivnosti</a:t>
            </a:r>
            <a:endParaRPr lang="hr-HR" dirty="0" smtClean="0"/>
          </a:p>
          <a:p>
            <a:pPr lvl="1"/>
            <a:endParaRPr lang="en-US" dirty="0"/>
          </a:p>
        </p:txBody>
      </p:sp>
      <p:pic>
        <p:nvPicPr>
          <p:cNvPr id="5" name="Content Placeholder 4" descr="pitanja.png"/>
          <p:cNvPicPr>
            <a:picLocks noGrp="1" noChangeAspect="1"/>
          </p:cNvPicPr>
          <p:nvPr>
            <p:ph sz="half" idx="2"/>
          </p:nvPr>
        </p:nvPicPr>
        <p:blipFill>
          <a:blip r:embed="rId2"/>
          <a:stretch>
            <a:fillRect/>
          </a:stretch>
        </p:blipFill>
        <p:spPr>
          <a:xfrm>
            <a:off x="4244138" y="2179637"/>
            <a:ext cx="5836487" cy="4419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Kognitivne</a:t>
            </a:r>
            <a:r>
              <a:rPr lang="en-US" sz="3200" dirty="0" smtClean="0"/>
              <a:t> </a:t>
            </a:r>
            <a:r>
              <a:rPr lang="en-US" sz="3200" dirty="0" err="1" smtClean="0"/>
              <a:t>tehnike</a:t>
            </a:r>
            <a:r>
              <a:rPr lang="en-US" sz="3200" dirty="0" smtClean="0"/>
              <a:t> (</a:t>
            </a:r>
            <a:r>
              <a:rPr lang="en-US" sz="3200" dirty="0" err="1" smtClean="0"/>
              <a:t>rad</a:t>
            </a:r>
            <a:r>
              <a:rPr lang="en-US" sz="3200" dirty="0" smtClean="0"/>
              <a:t> </a:t>
            </a:r>
            <a:r>
              <a:rPr lang="en-US" sz="3200" dirty="0" err="1" smtClean="0"/>
              <a:t>na</a:t>
            </a:r>
            <a:r>
              <a:rPr lang="en-US" sz="3200" dirty="0" smtClean="0"/>
              <a:t> </a:t>
            </a:r>
            <a:r>
              <a:rPr lang="en-US" sz="3200" dirty="0" err="1" smtClean="0"/>
              <a:t>posredujućim</a:t>
            </a:r>
            <a:r>
              <a:rPr lang="en-US" sz="3200" dirty="0" smtClean="0"/>
              <a:t> </a:t>
            </a:r>
            <a:r>
              <a:rPr lang="en-US" sz="3200" dirty="0" err="1" smtClean="0"/>
              <a:t>vjerovanjima</a:t>
            </a:r>
            <a:r>
              <a:rPr lang="en-US" sz="3200" dirty="0" smtClean="0"/>
              <a:t>, </a:t>
            </a:r>
            <a:r>
              <a:rPr lang="en-US" sz="3200" dirty="0" err="1" smtClean="0"/>
              <a:t>pravilima</a:t>
            </a:r>
            <a:r>
              <a:rPr lang="en-US" sz="3200" dirty="0" smtClean="0"/>
              <a:t> </a:t>
            </a:r>
            <a:r>
              <a:rPr lang="en-US" sz="3200" dirty="0" err="1" smtClean="0"/>
              <a:t>i</a:t>
            </a:r>
            <a:r>
              <a:rPr lang="en-US" sz="3200" dirty="0" smtClean="0"/>
              <a:t> </a:t>
            </a:r>
            <a:r>
              <a:rPr lang="en-US" sz="3200" dirty="0" err="1" smtClean="0"/>
              <a:t>vrijednostima</a:t>
            </a:r>
            <a:r>
              <a:rPr lang="en-US" sz="3200" dirty="0" smtClean="0"/>
              <a:t> </a:t>
            </a:r>
            <a:r>
              <a:rPr lang="en-US" sz="3200" dirty="0" err="1" smtClean="0"/>
              <a:t>i</a:t>
            </a:r>
            <a:r>
              <a:rPr lang="en-US" sz="3200" dirty="0" smtClean="0"/>
              <a:t> </a:t>
            </a:r>
            <a:r>
              <a:rPr lang="en-US" sz="3200" dirty="0" err="1" smtClean="0"/>
              <a:t>bazičnim</a:t>
            </a:r>
            <a:r>
              <a:rPr lang="en-US" sz="3200" dirty="0" smtClean="0"/>
              <a:t> </a:t>
            </a:r>
            <a:r>
              <a:rPr lang="en-US" sz="3200" dirty="0" err="1" smtClean="0"/>
              <a:t>vjerovanjima</a:t>
            </a:r>
            <a:r>
              <a:rPr lang="en-US" sz="3200" dirty="0" smtClean="0"/>
              <a:t>)</a:t>
            </a:r>
            <a:endParaRPr lang="en-US" sz="3200" dirty="0"/>
          </a:p>
        </p:txBody>
      </p:sp>
      <p:sp>
        <p:nvSpPr>
          <p:cNvPr id="3" name="Content Placeholder 2"/>
          <p:cNvSpPr>
            <a:spLocks noGrp="1"/>
          </p:cNvSpPr>
          <p:nvPr>
            <p:ph sz="half" idx="1"/>
          </p:nvPr>
        </p:nvSpPr>
        <p:spPr>
          <a:xfrm>
            <a:off x="504030" y="1898667"/>
            <a:ext cx="4536281" cy="5233969"/>
          </a:xfrm>
        </p:spPr>
        <p:txBody>
          <a:bodyPr>
            <a:normAutofit fontScale="62500" lnSpcReduction="20000"/>
          </a:bodyPr>
          <a:lstStyle/>
          <a:p>
            <a:r>
              <a:rPr lang="hr-HR" dirty="0" smtClean="0"/>
              <a:t>Identificiranje disfunkcionalnih vjerovanja, pravila i pretpostavki</a:t>
            </a:r>
            <a:r>
              <a:rPr lang="en-US" dirty="0" smtClean="0"/>
              <a:t> </a:t>
            </a:r>
            <a:r>
              <a:rPr lang="en-US" dirty="0" err="1" smtClean="0"/>
              <a:t>i</a:t>
            </a:r>
            <a:r>
              <a:rPr lang="en-US" dirty="0" smtClean="0"/>
              <a:t> </a:t>
            </a:r>
            <a:r>
              <a:rPr lang="hr-HR" dirty="0" smtClean="0"/>
              <a:t>bazičnih vjerovanja</a:t>
            </a:r>
          </a:p>
          <a:p>
            <a:pPr lvl="1"/>
            <a:r>
              <a:rPr lang="hr-HR" dirty="0" smtClean="0"/>
              <a:t>Crtanje kognitivne konceptualizacije (</a:t>
            </a:r>
            <a:r>
              <a:rPr lang="en-US" dirty="0" err="1" smtClean="0"/>
              <a:t>psihoedukacija</a:t>
            </a:r>
            <a:r>
              <a:rPr lang="hr-HR" dirty="0" smtClean="0"/>
              <a:t>)</a:t>
            </a:r>
          </a:p>
          <a:p>
            <a:pPr lvl="1"/>
            <a:r>
              <a:rPr lang="hr-HR" dirty="0" smtClean="0"/>
              <a:t>Provjera dnevnika NAM, i (samo) krizizirajućih misli, sjećanja i obiteljske uzrećice, suprotno</a:t>
            </a:r>
            <a:r>
              <a:rPr lang="en-US" dirty="0" err="1" smtClean="0"/>
              <a:t>st</a:t>
            </a:r>
            <a:r>
              <a:rPr lang="hr-HR" dirty="0" smtClean="0"/>
              <a:t> –kad si se osjećao jako dobro – koji je razlog?</a:t>
            </a:r>
          </a:p>
          <a:p>
            <a:pPr lvl="1"/>
            <a:r>
              <a:rPr lang="en-US" dirty="0" err="1" smtClean="0"/>
              <a:t>Tehnika</a:t>
            </a:r>
            <a:r>
              <a:rPr lang="en-US" dirty="0" smtClean="0"/>
              <a:t> </a:t>
            </a:r>
            <a:r>
              <a:rPr lang="en-US" dirty="0" err="1" smtClean="0"/>
              <a:t>silazne</a:t>
            </a:r>
            <a:r>
              <a:rPr lang="en-US" dirty="0" smtClean="0"/>
              <a:t> </a:t>
            </a:r>
            <a:r>
              <a:rPr lang="en-US" dirty="0" err="1" smtClean="0"/>
              <a:t>strelice</a:t>
            </a:r>
            <a:r>
              <a:rPr lang="hr-HR" dirty="0" smtClean="0"/>
              <a:t>- </a:t>
            </a:r>
            <a:r>
              <a:rPr lang="en-US" dirty="0" err="1" smtClean="0"/>
              <a:t>ako</a:t>
            </a:r>
            <a:r>
              <a:rPr lang="en-US" dirty="0" smtClean="0"/>
              <a:t> </a:t>
            </a:r>
            <a:r>
              <a:rPr lang="hr-HR" dirty="0" smtClean="0"/>
              <a:t>je to točno, što to za mene znači? – </a:t>
            </a:r>
            <a:r>
              <a:rPr lang="en-US" dirty="0" err="1" smtClean="0"/>
              <a:t>praćenje</a:t>
            </a:r>
            <a:r>
              <a:rPr lang="en-US" dirty="0" smtClean="0"/>
              <a:t> </a:t>
            </a:r>
            <a:r>
              <a:rPr lang="en-US" dirty="0" err="1" smtClean="0"/>
              <a:t>predviđenog</a:t>
            </a:r>
            <a:r>
              <a:rPr lang="en-US" dirty="0" smtClean="0"/>
              <a:t> </a:t>
            </a:r>
            <a:r>
              <a:rPr lang="en-US" dirty="0" err="1" smtClean="0"/>
              <a:t>ishoda</a:t>
            </a:r>
            <a:r>
              <a:rPr lang="en-US" dirty="0" smtClean="0"/>
              <a:t> AM</a:t>
            </a:r>
            <a:endParaRPr lang="en-US" dirty="0" smtClean="0"/>
          </a:p>
          <a:p>
            <a:r>
              <a:rPr lang="hr-HR" dirty="0" smtClean="0"/>
              <a:t>Preispitivanje pravila </a:t>
            </a:r>
          </a:p>
          <a:p>
            <a:pPr lvl="1"/>
            <a:r>
              <a:rPr lang="hr-HR" dirty="0" smtClean="0"/>
              <a:t>Pitanja – Od kuda je ovo pravilo došlo? Na koji način je ovo pitanje  nerazumno? Što dobivam </a:t>
            </a:r>
            <a:r>
              <a:rPr lang="en-US" dirty="0" err="1" smtClean="0"/>
              <a:t>koristeći</a:t>
            </a:r>
            <a:r>
              <a:rPr lang="en-US" dirty="0" smtClean="0"/>
              <a:t> </a:t>
            </a:r>
            <a:r>
              <a:rPr lang="hr-HR" dirty="0" smtClean="0"/>
              <a:t>pravilo? Koji su nedostatci? Koja alternativa bi bila korisnija?</a:t>
            </a:r>
          </a:p>
          <a:p>
            <a:pPr lvl="1"/>
            <a:r>
              <a:rPr lang="hr-HR" dirty="0" smtClean="0"/>
              <a:t>Što trebam učiniti da provjerim ovo </a:t>
            </a:r>
            <a:r>
              <a:rPr lang="en-US" dirty="0" err="1" smtClean="0"/>
              <a:t>pravilo</a:t>
            </a:r>
            <a:r>
              <a:rPr lang="hr-HR" dirty="0" smtClean="0"/>
              <a:t>? Kako ga mogu “koristiti” </a:t>
            </a:r>
            <a:r>
              <a:rPr lang="en-US" dirty="0" err="1" smtClean="0"/>
              <a:t>svakodnevno</a:t>
            </a:r>
            <a:r>
              <a:rPr lang="hr-HR" dirty="0" smtClean="0"/>
              <a:t>?  </a:t>
            </a:r>
            <a:endParaRPr lang="hr-HR" dirty="0"/>
          </a:p>
        </p:txBody>
      </p:sp>
      <p:pic>
        <p:nvPicPr>
          <p:cNvPr id="5" name="Content Placeholder 4" descr="downword arrow.png"/>
          <p:cNvPicPr>
            <a:picLocks noGrp="1" noChangeAspect="1"/>
          </p:cNvPicPr>
          <p:nvPr>
            <p:ph sz="half" idx="2"/>
          </p:nvPr>
        </p:nvPicPr>
        <p:blipFill>
          <a:blip r:embed="rId3"/>
          <a:stretch>
            <a:fillRect/>
          </a:stretch>
        </p:blipFill>
        <p:spPr>
          <a:xfrm>
            <a:off x="5581982" y="1633996"/>
            <a:ext cx="4106530" cy="579149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Kognitivne</a:t>
            </a:r>
            <a:r>
              <a:rPr lang="en-US" sz="2800" dirty="0" smtClean="0"/>
              <a:t> </a:t>
            </a:r>
            <a:r>
              <a:rPr lang="en-US" sz="2800" dirty="0" err="1" smtClean="0"/>
              <a:t>tehnike</a:t>
            </a:r>
            <a:r>
              <a:rPr lang="en-US" sz="2800" dirty="0" smtClean="0"/>
              <a:t> (</a:t>
            </a:r>
            <a:r>
              <a:rPr lang="en-US" sz="2800" dirty="0" err="1" smtClean="0"/>
              <a:t>rad</a:t>
            </a:r>
            <a:r>
              <a:rPr lang="en-US" sz="2800" dirty="0" smtClean="0"/>
              <a:t> </a:t>
            </a:r>
            <a:r>
              <a:rPr lang="en-US" sz="2800" dirty="0" err="1" smtClean="0"/>
              <a:t>na</a:t>
            </a:r>
            <a:r>
              <a:rPr lang="en-US" sz="2800" dirty="0" smtClean="0"/>
              <a:t> </a:t>
            </a:r>
            <a:r>
              <a:rPr lang="en-US" sz="2800" dirty="0" err="1" smtClean="0"/>
              <a:t>posredujućim</a:t>
            </a:r>
            <a:r>
              <a:rPr lang="en-US" sz="2800" dirty="0" smtClean="0"/>
              <a:t> </a:t>
            </a:r>
            <a:r>
              <a:rPr lang="en-US" sz="2800" dirty="0" err="1" smtClean="0"/>
              <a:t>vjerovanjima</a:t>
            </a:r>
            <a:r>
              <a:rPr lang="en-US" sz="2800" dirty="0" smtClean="0"/>
              <a:t>, </a:t>
            </a:r>
            <a:r>
              <a:rPr lang="en-US" sz="2800" dirty="0" err="1" smtClean="0"/>
              <a:t>pravilima</a:t>
            </a:r>
            <a:r>
              <a:rPr lang="en-US" sz="2800" dirty="0" smtClean="0"/>
              <a:t> </a:t>
            </a:r>
            <a:r>
              <a:rPr lang="en-US" sz="2800" dirty="0" err="1" smtClean="0"/>
              <a:t>i</a:t>
            </a:r>
            <a:r>
              <a:rPr lang="en-US" sz="2800" dirty="0" smtClean="0"/>
              <a:t> </a:t>
            </a:r>
            <a:r>
              <a:rPr lang="en-US" sz="2800" dirty="0" err="1" smtClean="0"/>
              <a:t>vrijednostima</a:t>
            </a:r>
            <a:r>
              <a:rPr lang="en-US" sz="2800" dirty="0" smtClean="0"/>
              <a:t> </a:t>
            </a:r>
            <a:r>
              <a:rPr lang="en-US" sz="2800" dirty="0" err="1" smtClean="0"/>
              <a:t>i</a:t>
            </a:r>
            <a:r>
              <a:rPr lang="en-US" sz="2800" dirty="0" smtClean="0"/>
              <a:t> </a:t>
            </a:r>
            <a:r>
              <a:rPr lang="en-US" sz="2800" dirty="0" err="1" smtClean="0"/>
              <a:t>bazičnim</a:t>
            </a:r>
            <a:r>
              <a:rPr lang="en-US" sz="2800" dirty="0" smtClean="0"/>
              <a:t> </a:t>
            </a:r>
            <a:r>
              <a:rPr lang="en-US" sz="2800" dirty="0" err="1" smtClean="0"/>
              <a:t>vjerovanjima</a:t>
            </a:r>
            <a:r>
              <a:rPr lang="en-US" sz="2800" dirty="0" smtClean="0"/>
              <a:t>)</a:t>
            </a:r>
            <a:endParaRPr lang="en-US" sz="2800" dirty="0"/>
          </a:p>
        </p:txBody>
      </p:sp>
      <p:sp>
        <p:nvSpPr>
          <p:cNvPr id="5" name="Content Placeholder 4"/>
          <p:cNvSpPr>
            <a:spLocks noGrp="1"/>
          </p:cNvSpPr>
          <p:nvPr>
            <p:ph idx="1"/>
          </p:nvPr>
        </p:nvSpPr>
        <p:spPr/>
        <p:txBody>
          <a:bodyPr/>
          <a:lstStyle/>
          <a:p>
            <a:r>
              <a:rPr lang="en-US" dirty="0" err="1" smtClean="0"/>
              <a:t>Utvrđivanje</a:t>
            </a:r>
            <a:r>
              <a:rPr lang="en-US" dirty="0" smtClean="0"/>
              <a:t> </a:t>
            </a:r>
            <a:r>
              <a:rPr lang="en-US" dirty="0" err="1" smtClean="0"/>
              <a:t>naučenog</a:t>
            </a:r>
            <a:r>
              <a:rPr lang="en-US" dirty="0" smtClean="0"/>
              <a:t>:</a:t>
            </a:r>
          </a:p>
          <a:p>
            <a:pPr lvl="1"/>
            <a:r>
              <a:rPr lang="en-US" dirty="0" err="1" smtClean="0"/>
              <a:t>Zapisivanje</a:t>
            </a:r>
            <a:r>
              <a:rPr lang="en-US" dirty="0" smtClean="0"/>
              <a:t> (</a:t>
            </a:r>
            <a:r>
              <a:rPr lang="en-US" dirty="0" err="1" smtClean="0"/>
              <a:t>bilježnica</a:t>
            </a:r>
            <a:r>
              <a:rPr lang="en-US" dirty="0" smtClean="0"/>
              <a:t> s </a:t>
            </a:r>
            <a:r>
              <a:rPr lang="en-US" dirty="0" err="1" smtClean="0"/>
              <a:t>listom</a:t>
            </a:r>
            <a:r>
              <a:rPr lang="en-US" dirty="0" smtClean="0"/>
              <a:t> </a:t>
            </a:r>
            <a:r>
              <a:rPr lang="en-US" dirty="0" err="1" smtClean="0"/>
              <a:t>kvaliteta</a:t>
            </a:r>
            <a:r>
              <a:rPr lang="en-US" dirty="0" smtClean="0"/>
              <a:t>)</a:t>
            </a:r>
          </a:p>
          <a:p>
            <a:pPr lvl="1"/>
            <a:r>
              <a:rPr lang="en-US" dirty="0" err="1" smtClean="0"/>
              <a:t>Kartice</a:t>
            </a:r>
            <a:r>
              <a:rPr lang="en-US" dirty="0" smtClean="0"/>
              <a:t> </a:t>
            </a:r>
            <a:r>
              <a:rPr lang="en-US" dirty="0" err="1" smtClean="0"/>
              <a:t>suočavanja</a:t>
            </a:r>
            <a:endParaRPr lang="en-US" dirty="0" smtClean="0"/>
          </a:p>
          <a:p>
            <a:pPr lvl="1"/>
            <a:r>
              <a:rPr lang="en-US" dirty="0" err="1" smtClean="0"/>
              <a:t>Korištenje</a:t>
            </a:r>
            <a:r>
              <a:rPr lang="en-US" dirty="0" smtClean="0"/>
              <a:t> </a:t>
            </a:r>
            <a:r>
              <a:rPr lang="en-US" dirty="0" err="1" smtClean="0"/>
              <a:t>novog</a:t>
            </a:r>
            <a:r>
              <a:rPr lang="en-US" dirty="0" smtClean="0"/>
              <a:t> </a:t>
            </a:r>
            <a:r>
              <a:rPr lang="en-US" dirty="0" err="1" smtClean="0"/>
              <a:t>pravila</a:t>
            </a:r>
            <a:r>
              <a:rPr lang="en-US" dirty="0" smtClean="0"/>
              <a:t> </a:t>
            </a:r>
            <a:r>
              <a:rPr lang="en-US" dirty="0" err="1" smtClean="0"/>
              <a:t>i</a:t>
            </a:r>
            <a:r>
              <a:rPr lang="en-US" dirty="0" smtClean="0"/>
              <a:t> </a:t>
            </a:r>
            <a:r>
              <a:rPr lang="en-US" dirty="0" err="1" smtClean="0"/>
              <a:t>eksperimentiranje</a:t>
            </a:r>
            <a:r>
              <a:rPr lang="en-US" dirty="0" smtClean="0"/>
              <a:t> s </a:t>
            </a:r>
            <a:r>
              <a:rPr lang="en-US" dirty="0" err="1" smtClean="0"/>
              <a:t>novim</a:t>
            </a:r>
            <a:r>
              <a:rPr lang="en-US" dirty="0" smtClean="0"/>
              <a:t> </a:t>
            </a:r>
            <a:r>
              <a:rPr lang="en-US" dirty="0" err="1" smtClean="0"/>
              <a:t>pravilom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Još</a:t>
            </a:r>
            <a:r>
              <a:rPr lang="en-US" sz="3200" dirty="0" smtClean="0"/>
              <a:t> </a:t>
            </a:r>
            <a:r>
              <a:rPr lang="en-US" sz="3200" dirty="0" err="1" smtClean="0"/>
              <a:t>neke</a:t>
            </a:r>
            <a:r>
              <a:rPr lang="en-US" sz="3200" dirty="0" smtClean="0"/>
              <a:t> </a:t>
            </a:r>
            <a:r>
              <a:rPr lang="en-US" sz="3200" dirty="0" err="1" smtClean="0"/>
              <a:t>bihevioralne</a:t>
            </a:r>
            <a:r>
              <a:rPr lang="en-US" sz="3200" dirty="0" smtClean="0"/>
              <a:t> </a:t>
            </a:r>
            <a:r>
              <a:rPr lang="en-US" sz="3200" dirty="0" err="1" smtClean="0"/>
              <a:t>metode</a:t>
            </a:r>
            <a:endParaRPr lang="en-US" sz="3200" dirty="0"/>
          </a:p>
        </p:txBody>
      </p:sp>
      <p:sp>
        <p:nvSpPr>
          <p:cNvPr id="3" name="Content Placeholder 2"/>
          <p:cNvSpPr>
            <a:spLocks noGrp="1"/>
          </p:cNvSpPr>
          <p:nvPr>
            <p:ph sz="half" idx="1"/>
          </p:nvPr>
        </p:nvSpPr>
        <p:spPr/>
        <p:txBody>
          <a:bodyPr/>
          <a:lstStyle/>
          <a:p>
            <a:r>
              <a:rPr lang="hr-HR" dirty="0" smtClean="0"/>
              <a:t>Trening asertivnosti</a:t>
            </a:r>
          </a:p>
          <a:p>
            <a:r>
              <a:rPr lang="hr-HR" dirty="0" smtClean="0"/>
              <a:t>Trening komunikacijskih vještina</a:t>
            </a:r>
          </a:p>
          <a:p>
            <a:r>
              <a:rPr lang="hr-HR" dirty="0" smtClean="0"/>
              <a:t>Trening rješavanja problema</a:t>
            </a:r>
            <a:endParaRPr lang="hr-HR" dirty="0"/>
          </a:p>
        </p:txBody>
      </p:sp>
      <p:sp>
        <p:nvSpPr>
          <p:cNvPr id="10" name="Content Placeholder 9"/>
          <p:cNvSpPr>
            <a:spLocks noGrp="1"/>
          </p:cNvSpPr>
          <p:nvPr>
            <p:ph sz="half" idx="2"/>
          </p:nvPr>
        </p:nvSpPr>
        <p:spPr/>
        <p:txBody>
          <a:bodyPr/>
          <a:lstStyle/>
          <a:p>
            <a:endParaRPr lang="en-US"/>
          </a:p>
        </p:txBody>
      </p:sp>
      <p:sp>
        <p:nvSpPr>
          <p:cNvPr id="4098" name="AutoShape 2" descr="Slikovni rezultat za being assert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descr="Slikovni rezultat za being assertive"/>
          <p:cNvPicPr>
            <a:picLocks noChangeAspect="1" noChangeArrowheads="1"/>
          </p:cNvPicPr>
          <p:nvPr/>
        </p:nvPicPr>
        <p:blipFill>
          <a:blip r:embed="rId2"/>
          <a:srcRect/>
          <a:stretch>
            <a:fillRect/>
          </a:stretch>
        </p:blipFill>
        <p:spPr bwMode="auto">
          <a:xfrm>
            <a:off x="5497512" y="2103437"/>
            <a:ext cx="3517456" cy="2044701"/>
          </a:xfrm>
          <a:prstGeom prst="rect">
            <a:avLst/>
          </a:prstGeom>
          <a:noFill/>
        </p:spPr>
      </p:pic>
      <p:pic>
        <p:nvPicPr>
          <p:cNvPr id="4102" name="Picture 6" descr="Slikovni rezultat za problem solving"/>
          <p:cNvPicPr>
            <a:picLocks noChangeAspect="1" noChangeArrowheads="1"/>
          </p:cNvPicPr>
          <p:nvPr/>
        </p:nvPicPr>
        <p:blipFill>
          <a:blip r:embed="rId3"/>
          <a:srcRect/>
          <a:stretch>
            <a:fillRect/>
          </a:stretch>
        </p:blipFill>
        <p:spPr bwMode="auto">
          <a:xfrm>
            <a:off x="5192712" y="4465637"/>
            <a:ext cx="4354828" cy="2057400"/>
          </a:xfrm>
          <a:prstGeom prst="rect">
            <a:avLst/>
          </a:prstGeom>
          <a:noFill/>
        </p:spPr>
      </p:pic>
      <p:pic>
        <p:nvPicPr>
          <p:cNvPr id="4106" name="Picture 10" descr="Povezana slika"/>
          <p:cNvPicPr>
            <a:picLocks noChangeAspect="1" noChangeArrowheads="1"/>
          </p:cNvPicPr>
          <p:nvPr/>
        </p:nvPicPr>
        <p:blipFill>
          <a:blip r:embed="rId4"/>
          <a:srcRect/>
          <a:stretch>
            <a:fillRect/>
          </a:stretch>
        </p:blipFill>
        <p:spPr bwMode="auto">
          <a:xfrm>
            <a:off x="1306512" y="5151437"/>
            <a:ext cx="2874065" cy="21153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Literatura</a:t>
            </a:r>
            <a:endParaRPr lang="en-US" dirty="0"/>
          </a:p>
        </p:txBody>
      </p:sp>
      <p:sp>
        <p:nvSpPr>
          <p:cNvPr id="5" name="Content Placeholder 4"/>
          <p:cNvSpPr>
            <a:spLocks noGrp="1"/>
          </p:cNvSpPr>
          <p:nvPr>
            <p:ph idx="1"/>
          </p:nvPr>
        </p:nvSpPr>
        <p:spPr/>
        <p:txBody>
          <a:bodyPr/>
          <a:lstStyle/>
          <a:p>
            <a:r>
              <a:rPr lang="en-US" dirty="0" smtClean="0"/>
              <a:t>Fennell, M. (2002). </a:t>
            </a:r>
            <a:r>
              <a:rPr lang="en-US" i="1" dirty="0" smtClean="0"/>
              <a:t>Overcoming low self-esteem, </a:t>
            </a:r>
            <a:r>
              <a:rPr lang="en-US" i="1" dirty="0" err="1" smtClean="0"/>
              <a:t>Londano</a:t>
            </a:r>
            <a:r>
              <a:rPr lang="en-US" i="1" dirty="0" smtClean="0"/>
              <a:t>: Robinson</a:t>
            </a:r>
          </a:p>
          <a:p>
            <a:r>
              <a:rPr lang="en-US" i="1" dirty="0" smtClean="0"/>
              <a:t>Leahy, R. L., Holland, S. J. </a:t>
            </a:r>
            <a:r>
              <a:rPr lang="en-US" i="1" dirty="0" err="1" smtClean="0"/>
              <a:t>i</a:t>
            </a:r>
            <a:r>
              <a:rPr lang="en-US" i="1" dirty="0" smtClean="0"/>
              <a:t> </a:t>
            </a:r>
            <a:r>
              <a:rPr lang="en-US" i="1" dirty="0" err="1" smtClean="0"/>
              <a:t>McGinn</a:t>
            </a:r>
            <a:r>
              <a:rPr lang="en-US" i="1" dirty="0" smtClean="0"/>
              <a:t>, L.K. (2014). </a:t>
            </a:r>
            <a:r>
              <a:rPr lang="en-US" i="1" dirty="0" err="1" smtClean="0"/>
              <a:t>Planovi</a:t>
            </a:r>
            <a:r>
              <a:rPr lang="en-US" i="1" dirty="0" smtClean="0"/>
              <a:t> </a:t>
            </a:r>
            <a:r>
              <a:rPr lang="en-US" i="1" dirty="0" err="1" smtClean="0"/>
              <a:t>tretmana</a:t>
            </a:r>
            <a:r>
              <a:rPr lang="en-US" i="1" dirty="0" smtClean="0"/>
              <a:t> </a:t>
            </a:r>
            <a:r>
              <a:rPr lang="en-US" i="1" dirty="0" err="1" smtClean="0"/>
              <a:t>i</a:t>
            </a:r>
            <a:r>
              <a:rPr lang="en-US" i="1" dirty="0" smtClean="0"/>
              <a:t> </a:t>
            </a:r>
            <a:r>
              <a:rPr lang="en-US" i="1" dirty="0" err="1" smtClean="0"/>
              <a:t>intervencije</a:t>
            </a:r>
            <a:r>
              <a:rPr lang="en-US" i="1" dirty="0" smtClean="0"/>
              <a:t> </a:t>
            </a:r>
            <a:r>
              <a:rPr lang="en-US" i="1" dirty="0" err="1" smtClean="0"/>
              <a:t>za</a:t>
            </a:r>
            <a:r>
              <a:rPr lang="en-US" i="1" dirty="0" smtClean="0"/>
              <a:t> </a:t>
            </a:r>
            <a:r>
              <a:rPr lang="en-US" i="1" dirty="0" err="1" smtClean="0"/>
              <a:t>depresiju</a:t>
            </a:r>
            <a:r>
              <a:rPr lang="en-US" i="1" dirty="0" smtClean="0"/>
              <a:t> </a:t>
            </a:r>
            <a:r>
              <a:rPr lang="en-US" i="1" dirty="0" err="1" smtClean="0"/>
              <a:t>i</a:t>
            </a:r>
            <a:r>
              <a:rPr lang="en-US" i="1" dirty="0" smtClean="0"/>
              <a:t> </a:t>
            </a:r>
            <a:r>
              <a:rPr lang="en-US" i="1" dirty="0" err="1" smtClean="0"/>
              <a:t>anksiozne</a:t>
            </a:r>
            <a:r>
              <a:rPr lang="en-US" i="1" dirty="0" smtClean="0"/>
              <a:t> </a:t>
            </a:r>
            <a:r>
              <a:rPr lang="en-US" i="1" dirty="0" err="1" smtClean="0"/>
              <a:t>poremećaji</a:t>
            </a:r>
            <a:r>
              <a:rPr lang="en-US" i="1" dirty="0" smtClean="0"/>
              <a:t>, </a:t>
            </a:r>
            <a:r>
              <a:rPr lang="en-US" i="1" dirty="0" err="1" smtClean="0"/>
              <a:t>Jastrebarsko</a:t>
            </a:r>
            <a:r>
              <a:rPr lang="en-US" i="1" dirty="0" smtClean="0"/>
              <a:t>: </a:t>
            </a:r>
            <a:r>
              <a:rPr lang="en-US" i="1" dirty="0" err="1" smtClean="0"/>
              <a:t>Naklada</a:t>
            </a:r>
            <a:r>
              <a:rPr lang="en-US" i="1" dirty="0" smtClean="0"/>
              <a:t> slap</a:t>
            </a:r>
          </a:p>
          <a:p>
            <a:r>
              <a:rPr lang="en-US" i="1" dirty="0" smtClean="0"/>
              <a:t>Web </a:t>
            </a:r>
            <a:r>
              <a:rPr lang="en-US" i="1" dirty="0" err="1" smtClean="0"/>
              <a:t>servis</a:t>
            </a:r>
            <a:r>
              <a:rPr lang="en-US" i="1" dirty="0" smtClean="0"/>
              <a:t>: http://psychologytools.com/self-esteem.html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26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dirty="0"/>
              <a:t>Samopoštovanje</a:t>
            </a:r>
          </a:p>
        </p:txBody>
      </p:sp>
      <p:sp>
        <p:nvSpPr>
          <p:cNvPr id="5122" name="Rectangle 2"/>
          <p:cNvSpPr>
            <a:spLocks noGrp="1" noChangeArrowheads="1"/>
          </p:cNvSpPr>
          <p:nvPr>
            <p:ph idx="1"/>
          </p:nvPr>
        </p:nvSpPr>
        <p:spPr>
          <a:ln/>
        </p:spPr>
        <p:txBody>
          <a:bodyPr>
            <a:noAutofit/>
          </a:bodyPr>
          <a:lstStyle/>
          <a:p>
            <a:pPr marL="0" indent="0" algn="l">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2800" b="1" dirty="0">
                <a:solidFill>
                  <a:srgbClr val="333333"/>
                </a:solidFill>
              </a:rPr>
              <a:t> </a:t>
            </a:r>
            <a:r>
              <a:rPr lang="hr-HR" sz="2800" dirty="0" smtClean="0">
                <a:solidFill>
                  <a:srgbClr val="333333"/>
                </a:solidFill>
              </a:rPr>
              <a:t>Samopoštovanje </a:t>
            </a:r>
            <a:r>
              <a:rPr lang="hr-HR" sz="2800" dirty="0">
                <a:solidFill>
                  <a:srgbClr val="333333"/>
                </a:solidFill>
              </a:rPr>
              <a:t>se odnosi na ukupno mišljenje ili dojam koje imamo o sebi, način na koji se evaluiramo i ocjenjujemo te vrijednosti sebe kao </a:t>
            </a:r>
            <a:r>
              <a:rPr lang="hr-HR" sz="2800" dirty="0" smtClean="0">
                <a:solidFill>
                  <a:srgbClr val="333333"/>
                </a:solidFill>
              </a:rPr>
              <a:t>osobe.</a:t>
            </a:r>
            <a:endParaRPr lang="en-US" sz="2800" dirty="0" smtClean="0">
              <a:solidFill>
                <a:srgbClr val="333333"/>
              </a:solidFill>
            </a:endParaRP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2000" dirty="0" smtClean="0">
                <a:solidFill>
                  <a:srgbClr val="333333"/>
                </a:solidFill>
              </a:rPr>
              <a:t>Ton </a:t>
            </a:r>
            <a:r>
              <a:rPr lang="hr-HR" sz="2000" dirty="0">
                <a:solidFill>
                  <a:srgbClr val="333333"/>
                </a:solidFill>
              </a:rPr>
              <a:t>može biti pozitivan ("Dobra sam", "Vrijedim") ili negativan ("U svemu sam loša. "Nesposobna sam"). Kada je ton negativan govorimo o niskom </a:t>
            </a:r>
            <a:r>
              <a:rPr lang="hr-HR" sz="2000" dirty="0" smtClean="0">
                <a:solidFill>
                  <a:srgbClr val="333333"/>
                </a:solidFill>
              </a:rPr>
              <a:t>samopoštovanju.</a:t>
            </a:r>
            <a:endParaRPr lang="en-US" sz="2000" dirty="0" smtClean="0">
              <a:solidFill>
                <a:srgbClr val="333333"/>
              </a:solidFill>
            </a:endParaRP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2000" dirty="0" smtClean="0">
                <a:solidFill>
                  <a:srgbClr val="333333"/>
                </a:solidFill>
              </a:rPr>
              <a:t>U </a:t>
            </a:r>
            <a:r>
              <a:rPr lang="hr-HR" sz="2000" dirty="0">
                <a:solidFill>
                  <a:srgbClr val="333333"/>
                </a:solidFill>
              </a:rPr>
              <a:t>srži niskog samopoštovanja su negativna </a:t>
            </a:r>
            <a:r>
              <a:rPr lang="hr-HR" sz="2000" dirty="0" smtClean="0">
                <a:solidFill>
                  <a:srgbClr val="333333"/>
                </a:solidFill>
              </a:rPr>
              <a:t>vjerovanja</a:t>
            </a:r>
            <a:r>
              <a:rPr lang="en-US" sz="2000" dirty="0" smtClean="0">
                <a:solidFill>
                  <a:srgbClr val="333333"/>
                </a:solidFill>
              </a:rPr>
              <a:t> </a:t>
            </a:r>
            <a:r>
              <a:rPr lang="hr-HR" sz="2000" dirty="0" smtClean="0">
                <a:solidFill>
                  <a:srgbClr val="333333"/>
                </a:solidFill>
              </a:rPr>
              <a:t> </a:t>
            </a:r>
            <a:r>
              <a:rPr lang="hr-HR" sz="2000" dirty="0">
                <a:solidFill>
                  <a:srgbClr val="333333"/>
                </a:solidFill>
              </a:rPr>
              <a:t>o sebi kao </a:t>
            </a:r>
            <a:r>
              <a:rPr lang="hr-HR" sz="2000" dirty="0" smtClean="0">
                <a:solidFill>
                  <a:srgbClr val="333333"/>
                </a:solidFill>
              </a:rPr>
              <a:t>osobi</a:t>
            </a:r>
            <a:endParaRPr lang="en-US" sz="1800" dirty="0" smtClean="0">
              <a:solidFill>
                <a:srgbClr val="333333"/>
              </a:solidFill>
            </a:endParaRPr>
          </a:p>
        </p:txBody>
      </p:sp>
      <p:sp>
        <p:nvSpPr>
          <p:cNvPr id="5125" name="AutoShape 5" descr="Slikovni rezultat za self esteem"/>
          <p:cNvSpPr>
            <a:spLocks noChangeAspect="1" noChangeArrowheads="1"/>
          </p:cNvSpPr>
          <p:nvPr/>
        </p:nvSpPr>
        <p:spPr bwMode="auto">
          <a:xfrm>
            <a:off x="155575" y="-133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127" name="Picture 7" descr="Slikovni rezultat za self esteem"/>
          <p:cNvPicPr>
            <a:picLocks noChangeAspect="1" noChangeArrowheads="1"/>
          </p:cNvPicPr>
          <p:nvPr/>
        </p:nvPicPr>
        <p:blipFill>
          <a:blip r:embed="rId3"/>
          <a:srcRect/>
          <a:stretch>
            <a:fillRect/>
          </a:stretch>
        </p:blipFill>
        <p:spPr bwMode="auto">
          <a:xfrm>
            <a:off x="6716712" y="122238"/>
            <a:ext cx="3211513" cy="1909066"/>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Samopoštovanje</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2800" dirty="0" smtClean="0">
                <a:solidFill>
                  <a:srgbClr val="333333"/>
                </a:solidFill>
              </a:rPr>
              <a:t>Uloga niskog samopoštovanja može varirati</a:t>
            </a:r>
            <a:r>
              <a:rPr lang="en-US" sz="2800" dirty="0" smtClean="0">
                <a:solidFill>
                  <a:srgbClr val="333333"/>
                </a:solidFill>
              </a:rPr>
              <a:t>:</a:t>
            </a: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2000" dirty="0" smtClean="0">
                <a:solidFill>
                  <a:srgbClr val="333333"/>
                </a:solidFill>
              </a:rPr>
              <a:t>Aspekt trenutnog problema</a:t>
            </a:r>
            <a:endParaRPr lang="en-US" sz="2000" dirty="0" smtClean="0">
              <a:solidFill>
                <a:srgbClr val="333333"/>
              </a:solidFill>
            </a:endParaRP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2000" dirty="0" smtClean="0">
                <a:solidFill>
                  <a:srgbClr val="333333"/>
                </a:solidFill>
              </a:rPr>
              <a:t>Posljedica trenutnog problema</a:t>
            </a:r>
            <a:endParaRPr lang="en-US" sz="2000" dirty="0" smtClean="0">
              <a:solidFill>
                <a:srgbClr val="333333"/>
              </a:solidFill>
            </a:endParaRP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2000" dirty="0" smtClean="0">
                <a:solidFill>
                  <a:srgbClr val="333333"/>
                </a:solidFill>
              </a:rPr>
              <a:t>Faktor ranjivosti za niz problema</a:t>
            </a:r>
            <a:endParaRPr lang="en-US" sz="2000" dirty="0" smtClean="0">
              <a:solidFill>
                <a:srgbClr val="333333"/>
              </a:solidFill>
            </a:endParaRPr>
          </a:p>
          <a:p>
            <a:pPr marL="0"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2800" dirty="0" smtClean="0">
                <a:solidFill>
                  <a:srgbClr val="333333"/>
                </a:solidFill>
              </a:rPr>
              <a:t>Ima utjecaj na normalno funkcioniranje osobe</a:t>
            </a:r>
            <a:r>
              <a:rPr lang="en-US" sz="2800" dirty="0" smtClean="0">
                <a:solidFill>
                  <a:srgbClr val="333333"/>
                </a:solidFill>
              </a:rPr>
              <a:t>:</a:t>
            </a: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rgbClr val="333333"/>
                </a:solidFill>
              </a:rPr>
              <a:t> P</a:t>
            </a:r>
            <a:r>
              <a:rPr lang="hr-HR" sz="2400" dirty="0" smtClean="0">
                <a:solidFill>
                  <a:srgbClr val="333333"/>
                </a:solidFill>
              </a:rPr>
              <a:t>rofesionalni ili akademski život, </a:t>
            </a:r>
            <a:endParaRPr lang="en-US" sz="2400" dirty="0" smtClean="0">
              <a:solidFill>
                <a:srgbClr val="333333"/>
              </a:solidFill>
            </a:endParaRP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rgbClr val="333333"/>
                </a:solidFill>
              </a:rPr>
              <a:t> B</a:t>
            </a:r>
            <a:r>
              <a:rPr lang="hr-HR" sz="2400" dirty="0" smtClean="0">
                <a:solidFill>
                  <a:srgbClr val="333333"/>
                </a:solidFill>
              </a:rPr>
              <a:t>liske odnose, </a:t>
            </a:r>
            <a:endParaRPr lang="en-US" sz="2400" dirty="0" smtClean="0">
              <a:solidFill>
                <a:srgbClr val="333333"/>
              </a:solidFill>
            </a:endParaRP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rgbClr val="333333"/>
                </a:solidFill>
              </a:rPr>
              <a:t> A</a:t>
            </a:r>
            <a:r>
              <a:rPr lang="hr-HR" sz="2400" dirty="0" smtClean="0">
                <a:solidFill>
                  <a:srgbClr val="333333"/>
                </a:solidFill>
              </a:rPr>
              <a:t>ktivnosti u slobodno vrijeme, </a:t>
            </a:r>
            <a:endParaRPr lang="en-US" sz="2400" dirty="0" smtClean="0">
              <a:solidFill>
                <a:srgbClr val="333333"/>
              </a:solidFill>
            </a:endParaRP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rgbClr val="333333"/>
                </a:solidFill>
              </a:rPr>
              <a:t> B</a:t>
            </a:r>
            <a:r>
              <a:rPr lang="hr-HR" sz="2400" dirty="0" smtClean="0">
                <a:solidFill>
                  <a:srgbClr val="333333"/>
                </a:solidFill>
              </a:rPr>
              <a:t>riga o sebi   </a:t>
            </a:r>
          </a:p>
          <a:p>
            <a:endParaRPr lang="en-US" sz="3600" dirty="0"/>
          </a:p>
        </p:txBody>
      </p:sp>
      <p:pic>
        <p:nvPicPr>
          <p:cNvPr id="1026" name="Picture 2" descr="Slikovni rezultat za low self esteem and functioning"/>
          <p:cNvPicPr>
            <a:picLocks noChangeAspect="1" noChangeArrowheads="1"/>
          </p:cNvPicPr>
          <p:nvPr/>
        </p:nvPicPr>
        <p:blipFill>
          <a:blip r:embed="rId2"/>
          <a:srcRect/>
          <a:stretch>
            <a:fillRect/>
          </a:stretch>
        </p:blipFill>
        <p:spPr bwMode="auto">
          <a:xfrm>
            <a:off x="6183312" y="4389437"/>
            <a:ext cx="3676650" cy="36766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87338" y="106363"/>
            <a:ext cx="6408737" cy="1262062"/>
          </a:xfrm>
          <a:ln/>
        </p:spPr>
        <p:txBody>
          <a:bodyPr tIns="9072"/>
          <a:lstStyle/>
          <a:p>
            <a:pPr>
              <a:tabLst>
                <a:tab pos="723900" algn="l"/>
                <a:tab pos="1447800" algn="l"/>
                <a:tab pos="2171700" algn="l"/>
                <a:tab pos="2895600" algn="l"/>
                <a:tab pos="3619500" algn="l"/>
                <a:tab pos="4343400" algn="l"/>
                <a:tab pos="5067300" algn="l"/>
                <a:tab pos="5791200" algn="l"/>
              </a:tabLst>
            </a:pPr>
            <a:r>
              <a:rPr lang="hr-HR" sz="3600"/>
              <a:t>Nastanak i razvoj niskog samopoštovanja</a:t>
            </a:r>
          </a:p>
        </p:txBody>
      </p:sp>
      <p:pic>
        <p:nvPicPr>
          <p:cNvPr id="7" name="Picture 3"/>
          <p:cNvPicPr>
            <a:picLocks noGrp="1" noChangeAspect="1" noChangeArrowheads="1"/>
          </p:cNvPicPr>
          <p:nvPr>
            <p:ph idx="1"/>
          </p:nvPr>
        </p:nvPicPr>
        <p:blipFill>
          <a:blip r:embed="rId3"/>
          <a:srcRect/>
          <a:stretch>
            <a:fillRect/>
          </a:stretch>
        </p:blipFill>
        <p:spPr bwMode="auto">
          <a:xfrm>
            <a:off x="2297112" y="1341436"/>
            <a:ext cx="5029200" cy="599027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301625"/>
            <a:ext cx="9070975" cy="1262063"/>
          </a:xfrm>
          <a:ln/>
        </p:spPr>
        <p:txBody>
          <a:bodyPr tIns="10080">
            <a:normAutofit fontScale="90000"/>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4000"/>
              <a:t>Iskustva koja doprinose razvoju niskog samopoštovanja</a:t>
            </a:r>
          </a:p>
        </p:txBody>
      </p:sp>
      <p:sp>
        <p:nvSpPr>
          <p:cNvPr id="7170" name="Rectangle 2"/>
          <p:cNvSpPr>
            <a:spLocks noGrp="1" noChangeArrowheads="1"/>
          </p:cNvSpPr>
          <p:nvPr>
            <p:ph sz="half" idx="1"/>
          </p:nvPr>
        </p:nvSpPr>
        <p:spPr>
          <a:xfrm>
            <a:off x="503238" y="1768475"/>
            <a:ext cx="4427537" cy="5575300"/>
          </a:xfrm>
          <a:ln/>
        </p:spPr>
        <p:txBody>
          <a:bodyPr tIns="6552">
            <a:normAutofit lnSpcReduction="10000"/>
          </a:bodyPr>
          <a:lstStyle/>
          <a:p>
            <a:pPr marL="0" indent="0">
              <a:buSzPct val="45000"/>
              <a:tabLst>
                <a:tab pos="723900" algn="l"/>
                <a:tab pos="1447800" algn="l"/>
                <a:tab pos="2171700" algn="l"/>
                <a:tab pos="2895600" algn="l"/>
                <a:tab pos="3619500" algn="l"/>
                <a:tab pos="4343400" algn="l"/>
              </a:tabLst>
            </a:pPr>
            <a:r>
              <a:rPr lang="hr-HR" sz="2400" b="1" dirty="0" smtClean="0">
                <a:solidFill>
                  <a:srgbClr val="333333"/>
                </a:solidFill>
              </a:rPr>
              <a:t>Rana iskustva</a:t>
            </a:r>
          </a:p>
          <a:p>
            <a:pPr marL="413257" lvl="1" indent="0">
              <a:buSzPct val="45000"/>
              <a:tabLst>
                <a:tab pos="723900" algn="l"/>
                <a:tab pos="1447800" algn="l"/>
                <a:tab pos="2171700" algn="l"/>
                <a:tab pos="2895600" algn="l"/>
                <a:tab pos="3619500" algn="l"/>
                <a:tab pos="4343400" algn="l"/>
              </a:tabLst>
            </a:pPr>
            <a:r>
              <a:rPr lang="hr-HR" sz="2100" dirty="0" smtClean="0">
                <a:solidFill>
                  <a:srgbClr val="333333"/>
                </a:solidFill>
              </a:rPr>
              <a:t>Sustavno kažnjavanje, zanemarivanje ili zlostavljanje</a:t>
            </a:r>
          </a:p>
          <a:p>
            <a:pPr marL="413257" lvl="1" indent="0">
              <a:buSzPct val="45000"/>
              <a:tabLst>
                <a:tab pos="723900" algn="l"/>
                <a:tab pos="1447800" algn="l"/>
                <a:tab pos="2171700" algn="l"/>
                <a:tab pos="2895600" algn="l"/>
                <a:tab pos="3619500" algn="l"/>
                <a:tab pos="4343400" algn="l"/>
              </a:tabLst>
            </a:pPr>
            <a:r>
              <a:rPr lang="hr-HR" sz="2100" dirty="0" smtClean="0">
                <a:solidFill>
                  <a:srgbClr val="333333"/>
                </a:solidFill>
              </a:rPr>
              <a:t>Neispunjavanje roditeljskih standarda</a:t>
            </a:r>
          </a:p>
          <a:p>
            <a:pPr marL="413257" lvl="1" indent="0">
              <a:buSzPct val="45000"/>
              <a:tabLst>
                <a:tab pos="723900" algn="l"/>
                <a:tab pos="1447800" algn="l"/>
                <a:tab pos="2171700" algn="l"/>
                <a:tab pos="2895600" algn="l"/>
                <a:tab pos="3619500" algn="l"/>
                <a:tab pos="4343400" algn="l"/>
              </a:tabLst>
            </a:pPr>
            <a:r>
              <a:rPr lang="hr-HR" sz="2100" dirty="0" smtClean="0">
                <a:solidFill>
                  <a:srgbClr val="333333"/>
                </a:solidFill>
              </a:rPr>
              <a:t>Neispunjavanje standarda vršnjačkih grupa</a:t>
            </a:r>
          </a:p>
          <a:p>
            <a:pPr marL="413257" lvl="1" indent="0">
              <a:buSzPct val="45000"/>
              <a:tabLst>
                <a:tab pos="723900" algn="l"/>
                <a:tab pos="1447800" algn="l"/>
                <a:tab pos="2171700" algn="l"/>
                <a:tab pos="2895600" algn="l"/>
                <a:tab pos="3619500" algn="l"/>
                <a:tab pos="4343400" algn="l"/>
              </a:tabLst>
            </a:pPr>
            <a:r>
              <a:rPr lang="hr-HR" sz="2100" dirty="0" smtClean="0">
                <a:solidFill>
                  <a:srgbClr val="333333"/>
                </a:solidFill>
              </a:rPr>
              <a:t>Utjecaj stresa i distresa drugih (bliskih osoba) </a:t>
            </a:r>
          </a:p>
          <a:p>
            <a:pPr marL="413257" lvl="1" indent="0">
              <a:buSzPct val="45000"/>
              <a:tabLst>
                <a:tab pos="723900" algn="l"/>
                <a:tab pos="1447800" algn="l"/>
                <a:tab pos="2171700" algn="l"/>
                <a:tab pos="2895600" algn="l"/>
                <a:tab pos="3619500" algn="l"/>
                <a:tab pos="4343400" algn="l"/>
              </a:tabLst>
            </a:pPr>
            <a:r>
              <a:rPr lang="hr-HR" sz="2100" dirty="0" smtClean="0">
                <a:solidFill>
                  <a:srgbClr val="333333"/>
                </a:solidFill>
              </a:rPr>
              <a:t>Pripadanje obitelji ili socijanoj grupi koja je u riziku od predrasuda drugih</a:t>
            </a:r>
          </a:p>
          <a:p>
            <a:pPr marL="413257" lvl="1" indent="0">
              <a:buSzPct val="45000"/>
              <a:tabLst>
                <a:tab pos="723900" algn="l"/>
                <a:tab pos="1447800" algn="l"/>
                <a:tab pos="2171700" algn="l"/>
                <a:tab pos="2895600" algn="l"/>
                <a:tab pos="3619500" algn="l"/>
                <a:tab pos="4343400" algn="l"/>
              </a:tabLst>
            </a:pPr>
            <a:r>
              <a:rPr lang="hr-HR" sz="2100" dirty="0" smtClean="0">
                <a:solidFill>
                  <a:srgbClr val="333333"/>
                </a:solidFill>
              </a:rPr>
              <a:t>Odsustvo dobrih stvari (npr. pohvala, ljubavi, topline, interesa)</a:t>
            </a:r>
          </a:p>
          <a:p>
            <a:pPr marL="413257" lvl="1" indent="0">
              <a:buSzPct val="45000"/>
              <a:tabLst>
                <a:tab pos="723900" algn="l"/>
                <a:tab pos="1447800" algn="l"/>
                <a:tab pos="2171700" algn="l"/>
                <a:tab pos="2895600" algn="l"/>
                <a:tab pos="3619500" algn="l"/>
                <a:tab pos="4343400" algn="l"/>
              </a:tabLst>
            </a:pPr>
            <a:r>
              <a:rPr lang="hr-HR" sz="2100" dirty="0" smtClean="0">
                <a:solidFill>
                  <a:srgbClr val="333333"/>
                </a:solidFill>
              </a:rPr>
              <a:t>Biti "uljez" ili neobičan kod kuće</a:t>
            </a:r>
            <a:r>
              <a:rPr lang="en-US" sz="2100" dirty="0" smtClean="0">
                <a:solidFill>
                  <a:srgbClr val="333333"/>
                </a:solidFill>
              </a:rPr>
              <a:t> </a:t>
            </a:r>
            <a:r>
              <a:rPr lang="en-US" sz="2100" dirty="0" err="1" smtClean="0">
                <a:solidFill>
                  <a:srgbClr val="333333"/>
                </a:solidFill>
              </a:rPr>
              <a:t>ili</a:t>
            </a:r>
            <a:r>
              <a:rPr lang="en-US" sz="2100" dirty="0" smtClean="0">
                <a:solidFill>
                  <a:srgbClr val="333333"/>
                </a:solidFill>
              </a:rPr>
              <a:t> u </a:t>
            </a:r>
            <a:r>
              <a:rPr lang="en-US" sz="2100" dirty="0" err="1" smtClean="0">
                <a:solidFill>
                  <a:srgbClr val="333333"/>
                </a:solidFill>
              </a:rPr>
              <a:t>školi</a:t>
            </a:r>
            <a:endParaRPr lang="hr-HR" sz="2100" dirty="0">
              <a:solidFill>
                <a:srgbClr val="333333"/>
              </a:solidFill>
            </a:endParaRPr>
          </a:p>
        </p:txBody>
      </p:sp>
      <p:sp>
        <p:nvSpPr>
          <p:cNvPr id="7171" name="Rectangle 3"/>
          <p:cNvSpPr>
            <a:spLocks noGrp="1" noChangeArrowheads="1"/>
          </p:cNvSpPr>
          <p:nvPr>
            <p:ph sz="half" idx="2"/>
          </p:nvPr>
        </p:nvSpPr>
        <p:spPr>
          <a:xfrm>
            <a:off x="5153025" y="1768475"/>
            <a:ext cx="4427538" cy="4384675"/>
          </a:xfrm>
          <a:ln/>
        </p:spPr>
        <p:txBody>
          <a:bodyPr tIns="6048">
            <a:normAutofit lnSpcReduction="10000"/>
          </a:bodyPr>
          <a:lstStyle/>
          <a:p>
            <a:pPr marL="0" indent="0">
              <a:buSzPct val="45000"/>
              <a:tabLst>
                <a:tab pos="723900" algn="l"/>
                <a:tab pos="1447800" algn="l"/>
                <a:tab pos="2171700" algn="l"/>
                <a:tab pos="2895600" algn="l"/>
                <a:tab pos="3619500" algn="l"/>
                <a:tab pos="4343400" algn="l"/>
              </a:tabLst>
            </a:pPr>
            <a:r>
              <a:rPr lang="hr-HR" sz="2400" b="1" dirty="0">
                <a:solidFill>
                  <a:srgbClr val="333333"/>
                </a:solidFill>
              </a:rPr>
              <a:t>Kasnija iskustva:</a:t>
            </a:r>
          </a:p>
          <a:p>
            <a:pPr marL="413257" lvl="1" indent="0">
              <a:buSzPct val="45000"/>
              <a:tabLst>
                <a:tab pos="723900" algn="l"/>
                <a:tab pos="1447800" algn="l"/>
                <a:tab pos="2171700" algn="l"/>
                <a:tab pos="2895600" algn="l"/>
                <a:tab pos="3619500" algn="l"/>
                <a:tab pos="4343400" algn="l"/>
              </a:tabLst>
            </a:pPr>
            <a:r>
              <a:rPr lang="hr-HR" sz="2200" dirty="0">
                <a:solidFill>
                  <a:srgbClr val="333333"/>
                </a:solidFill>
              </a:rPr>
              <a:t>Zastrašivanje ili "bullying" na poslu</a:t>
            </a:r>
          </a:p>
          <a:p>
            <a:pPr marL="413257" lvl="1" indent="0">
              <a:buSzPct val="45000"/>
              <a:tabLst>
                <a:tab pos="723900" algn="l"/>
                <a:tab pos="1447800" algn="l"/>
                <a:tab pos="2171700" algn="l"/>
                <a:tab pos="2895600" algn="l"/>
                <a:tab pos="3619500" algn="l"/>
                <a:tab pos="4343400" algn="l"/>
              </a:tabLst>
            </a:pPr>
            <a:r>
              <a:rPr lang="hr-HR" sz="2200" dirty="0">
                <a:solidFill>
                  <a:srgbClr val="333333"/>
                </a:solidFill>
              </a:rPr>
              <a:t>Zlostavljajuće veze</a:t>
            </a:r>
          </a:p>
          <a:p>
            <a:pPr marL="413257" lvl="1" indent="0">
              <a:buSzPct val="45000"/>
              <a:tabLst>
                <a:tab pos="723900" algn="l"/>
                <a:tab pos="1447800" algn="l"/>
                <a:tab pos="2171700" algn="l"/>
                <a:tab pos="2895600" algn="l"/>
                <a:tab pos="3619500" algn="l"/>
                <a:tab pos="4343400" algn="l"/>
              </a:tabLst>
            </a:pPr>
            <a:r>
              <a:rPr lang="hr-HR" sz="2200" dirty="0">
                <a:solidFill>
                  <a:srgbClr val="333333"/>
                </a:solidFill>
              </a:rPr>
              <a:t>Perzistirajući stres ili </a:t>
            </a:r>
            <a:r>
              <a:rPr lang="hr-HR" sz="2200" dirty="0" smtClean="0">
                <a:solidFill>
                  <a:srgbClr val="333333"/>
                </a:solidFill>
              </a:rPr>
              <a:t>teškoće</a:t>
            </a:r>
            <a:endParaRPr lang="en-US" sz="2200" dirty="0" smtClean="0">
              <a:solidFill>
                <a:srgbClr val="333333"/>
              </a:solidFill>
            </a:endParaRPr>
          </a:p>
          <a:p>
            <a:pPr marL="413257" lvl="1" indent="0">
              <a:buSzPct val="45000"/>
              <a:tabLst>
                <a:tab pos="723900" algn="l"/>
                <a:tab pos="1447800" algn="l"/>
                <a:tab pos="2171700" algn="l"/>
                <a:tab pos="2895600" algn="l"/>
                <a:tab pos="3619500" algn="l"/>
                <a:tab pos="4343400" algn="l"/>
              </a:tabLst>
            </a:pPr>
            <a:r>
              <a:rPr lang="hr-HR" sz="2200" dirty="0" smtClean="0">
                <a:solidFill>
                  <a:srgbClr val="333333"/>
                </a:solidFill>
              </a:rPr>
              <a:t>Izloženost </a:t>
            </a:r>
            <a:r>
              <a:rPr lang="hr-HR" sz="2200" dirty="0">
                <a:solidFill>
                  <a:srgbClr val="333333"/>
                </a:solidFill>
              </a:rPr>
              <a:t>traumatičnim događajima</a:t>
            </a:r>
          </a:p>
        </p:txBody>
      </p:sp>
      <p:sp>
        <p:nvSpPr>
          <p:cNvPr id="7174" name="AutoShape 6" descr="Slikovni rezultat za EARLY EXPERIENCES"/>
          <p:cNvSpPr>
            <a:spLocks noChangeAspect="1" noChangeArrowheads="1"/>
          </p:cNvSpPr>
          <p:nvPr/>
        </p:nvSpPr>
        <p:spPr bwMode="auto">
          <a:xfrm>
            <a:off x="155575" y="-133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176" name="Picture 8" descr="Slikovni rezultat za EARLY EXPERIENCES"/>
          <p:cNvPicPr>
            <a:picLocks noChangeAspect="1" noChangeArrowheads="1"/>
          </p:cNvPicPr>
          <p:nvPr/>
        </p:nvPicPr>
        <p:blipFill>
          <a:blip r:embed="rId3"/>
          <a:srcRect/>
          <a:stretch>
            <a:fillRect/>
          </a:stretch>
        </p:blipFill>
        <p:spPr bwMode="auto">
          <a:xfrm>
            <a:off x="5040312" y="6449788"/>
            <a:ext cx="4758698" cy="1109887"/>
          </a:xfrm>
          <a:prstGeom prst="rect">
            <a:avLst/>
          </a:prstGeom>
          <a:noFill/>
        </p:spPr>
      </p:pic>
      <p:pic>
        <p:nvPicPr>
          <p:cNvPr id="7178" name="Picture 10" descr="Slikovni rezultat za EARLY EXPERIENCES"/>
          <p:cNvPicPr>
            <a:picLocks noChangeAspect="1" noChangeArrowheads="1"/>
          </p:cNvPicPr>
          <p:nvPr/>
        </p:nvPicPr>
        <p:blipFill>
          <a:blip r:embed="rId4"/>
          <a:srcRect/>
          <a:stretch>
            <a:fillRect/>
          </a:stretch>
        </p:blipFill>
        <p:spPr bwMode="auto">
          <a:xfrm>
            <a:off x="5878512" y="4389437"/>
            <a:ext cx="3057525" cy="2028758"/>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Slikovni rezultat za CORE BELIEFS CBT"/>
          <p:cNvPicPr>
            <a:picLocks noChangeAspect="1" noChangeArrowheads="1"/>
          </p:cNvPicPr>
          <p:nvPr/>
        </p:nvPicPr>
        <p:blipFill>
          <a:blip r:embed="rId3"/>
          <a:srcRect/>
          <a:stretch>
            <a:fillRect/>
          </a:stretch>
        </p:blipFill>
        <p:spPr bwMode="auto">
          <a:xfrm>
            <a:off x="7185025" y="3856037"/>
            <a:ext cx="2895600" cy="2895603"/>
          </a:xfrm>
          <a:prstGeom prst="rect">
            <a:avLst/>
          </a:prstGeom>
          <a:noFill/>
        </p:spPr>
      </p:pic>
      <p:sp>
        <p:nvSpPr>
          <p:cNvPr id="8193" name="Rectangle 1"/>
          <p:cNvSpPr>
            <a:spLocks noGrp="1" noChangeArrowheads="1"/>
          </p:cNvSpPr>
          <p:nvPr>
            <p:ph type="title"/>
          </p:nvPr>
        </p:nvSpPr>
        <p:spPr>
          <a:ln/>
        </p:spPr>
        <p:txBody>
          <a:bodyPr tIns="12600">
            <a:normAutofit fontScale="90000"/>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dirty="0">
                <a:solidFill>
                  <a:srgbClr val="1C1C1C"/>
                </a:solidFill>
              </a:rPr>
              <a:t>Bazično vjerovanje </a:t>
            </a:r>
            <a:r>
              <a:rPr lang="hr-HR" dirty="0" smtClean="0">
                <a:solidFill>
                  <a:srgbClr val="1C1C1C"/>
                </a:solidFill>
              </a:rPr>
              <a:t>(</a:t>
            </a:r>
            <a:r>
              <a:rPr lang="hr-HR" dirty="0">
                <a:solidFill>
                  <a:srgbClr val="1C1C1C"/>
                </a:solidFill>
              </a:rPr>
              <a:t>bottom line</a:t>
            </a:r>
            <a:r>
              <a:rPr lang="hr-HR" dirty="0" smtClean="0">
                <a:solidFill>
                  <a:srgbClr val="1C1C1C"/>
                </a:solidFill>
              </a:rPr>
              <a:t>)</a:t>
            </a:r>
            <a:r>
              <a:rPr lang="en-US" dirty="0" smtClean="0">
                <a:solidFill>
                  <a:srgbClr val="1C1C1C"/>
                </a:solidFill>
              </a:rPr>
              <a:t> </a:t>
            </a:r>
            <a:r>
              <a:rPr lang="en-US" dirty="0" err="1" smtClean="0">
                <a:solidFill>
                  <a:srgbClr val="1C1C1C"/>
                </a:solidFill>
              </a:rPr>
              <a:t>i</a:t>
            </a:r>
            <a:r>
              <a:rPr lang="en-US" dirty="0" smtClean="0">
                <a:solidFill>
                  <a:srgbClr val="1C1C1C"/>
                </a:solidFill>
              </a:rPr>
              <a:t> </a:t>
            </a:r>
            <a:r>
              <a:rPr lang="en-US" dirty="0" err="1" smtClean="0">
                <a:solidFill>
                  <a:srgbClr val="1C1C1C"/>
                </a:solidFill>
              </a:rPr>
              <a:t>posredujuća</a:t>
            </a:r>
            <a:r>
              <a:rPr lang="en-US" dirty="0" smtClean="0">
                <a:solidFill>
                  <a:srgbClr val="1C1C1C"/>
                </a:solidFill>
              </a:rPr>
              <a:t> </a:t>
            </a:r>
            <a:r>
              <a:rPr lang="en-US" dirty="0" err="1" smtClean="0">
                <a:solidFill>
                  <a:srgbClr val="1C1C1C"/>
                </a:solidFill>
              </a:rPr>
              <a:t>vjerovanja</a:t>
            </a:r>
            <a:endParaRPr lang="hr-HR" dirty="0">
              <a:solidFill>
                <a:srgbClr val="1C1C1C"/>
              </a:solidFill>
            </a:endParaRPr>
          </a:p>
        </p:txBody>
      </p:sp>
      <p:sp>
        <p:nvSpPr>
          <p:cNvPr id="7" name="Text Placeholder 6"/>
          <p:cNvSpPr>
            <a:spLocks noGrp="1"/>
          </p:cNvSpPr>
          <p:nvPr>
            <p:ph type="body" idx="1"/>
          </p:nvPr>
        </p:nvSpPr>
        <p:spPr/>
        <p:txBody>
          <a:bodyPr/>
          <a:lstStyle/>
          <a:p>
            <a:r>
              <a:rPr lang="en-US" dirty="0" err="1" smtClean="0"/>
              <a:t>Bazično</a:t>
            </a:r>
            <a:r>
              <a:rPr lang="en-US" dirty="0" smtClean="0"/>
              <a:t> </a:t>
            </a:r>
            <a:r>
              <a:rPr lang="en-US" dirty="0" err="1" smtClean="0"/>
              <a:t>vjerovanje</a:t>
            </a:r>
            <a:endParaRPr lang="en-US" dirty="0"/>
          </a:p>
        </p:txBody>
      </p:sp>
      <p:sp>
        <p:nvSpPr>
          <p:cNvPr id="8" name="Text Placeholder 7"/>
          <p:cNvSpPr>
            <a:spLocks noGrp="1"/>
          </p:cNvSpPr>
          <p:nvPr>
            <p:ph type="body" sz="half" idx="3"/>
          </p:nvPr>
        </p:nvSpPr>
        <p:spPr/>
        <p:txBody>
          <a:bodyPr/>
          <a:lstStyle/>
          <a:p>
            <a:r>
              <a:rPr lang="en-US" dirty="0" err="1" smtClean="0"/>
              <a:t>Posredujuća</a:t>
            </a:r>
            <a:r>
              <a:rPr lang="en-US" dirty="0" smtClean="0"/>
              <a:t> </a:t>
            </a:r>
            <a:r>
              <a:rPr lang="en-US" dirty="0" err="1" smtClean="0"/>
              <a:t>vjerovanja</a:t>
            </a:r>
            <a:endParaRPr lang="en-US" dirty="0"/>
          </a:p>
        </p:txBody>
      </p:sp>
      <p:sp>
        <p:nvSpPr>
          <p:cNvPr id="8194" name="Rectangle 2"/>
          <p:cNvSpPr>
            <a:spLocks noGrp="1" noChangeArrowheads="1"/>
          </p:cNvSpPr>
          <p:nvPr>
            <p:ph sz="quarter" idx="2"/>
          </p:nvPr>
        </p:nvSpPr>
        <p:spPr>
          <a:ln/>
        </p:spPr>
        <p:txBody>
          <a:bodyPr>
            <a:normAutofit fontScale="92500" lnSpcReduction="10000"/>
          </a:bodyPr>
          <a:lstStyle/>
          <a:p>
            <a:pPr marL="0"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dirty="0">
                <a:solidFill>
                  <a:srgbClr val="1C1C1C"/>
                </a:solidFill>
              </a:rPr>
              <a:t>Prijašnja iskustva oblikuju temelje za generalne zaključke o nama samima – naša bazična vjerovanja. </a:t>
            </a: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dirty="0">
                <a:solidFill>
                  <a:srgbClr val="1C1C1C"/>
                </a:solidFill>
              </a:rPr>
              <a:t>Bazično vjerovanje odgovara načinu na koji vidimo sebe i u srži je niskog samopoštovanja. </a:t>
            </a: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dirty="0">
                <a:solidFill>
                  <a:srgbClr val="1C1C1C"/>
                </a:solidFill>
              </a:rPr>
              <a:t>Najčešće se može sumirati u jednoj rečenici, koja počinje s </a:t>
            </a:r>
            <a:r>
              <a:rPr lang="hr-HR" dirty="0" smtClean="0">
                <a:solidFill>
                  <a:srgbClr val="1C1C1C"/>
                </a:solidFill>
              </a:rPr>
              <a:t>riječima </a:t>
            </a:r>
            <a:r>
              <a:rPr lang="hr-HR" dirty="0">
                <a:solidFill>
                  <a:srgbClr val="1C1C1C"/>
                </a:solidFill>
              </a:rPr>
              <a:t>"Ja sam</a:t>
            </a:r>
            <a:r>
              <a:rPr lang="hr-HR" dirty="0" smtClean="0">
                <a:solidFill>
                  <a:srgbClr val="1C1C1C"/>
                </a:solidFill>
              </a:rPr>
              <a:t>...“</a:t>
            </a:r>
            <a:endParaRPr lang="en-US" dirty="0" smtClean="0">
              <a:solidFill>
                <a:srgbClr val="1C1C1C"/>
              </a:solidFill>
            </a:endParaRPr>
          </a:p>
          <a:p>
            <a:pPr marL="413257" lvl="1" indent="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solidFill>
                  <a:srgbClr val="1C1C1C"/>
                </a:solidFill>
              </a:rPr>
              <a:t> </a:t>
            </a:r>
            <a:r>
              <a:rPr lang="hr-HR" dirty="0" smtClean="0">
                <a:solidFill>
                  <a:srgbClr val="1C1C1C"/>
                </a:solidFill>
              </a:rPr>
              <a:t>Najčešće</a:t>
            </a:r>
            <a:r>
              <a:rPr lang="en-US" dirty="0" smtClean="0">
                <a:solidFill>
                  <a:srgbClr val="1C1C1C"/>
                </a:solidFill>
              </a:rPr>
              <a:t> je </a:t>
            </a:r>
            <a:r>
              <a:rPr lang="hr-HR" dirty="0" smtClean="0">
                <a:solidFill>
                  <a:srgbClr val="1C1C1C"/>
                </a:solidFill>
              </a:rPr>
              <a:t>nerealno</a:t>
            </a:r>
            <a:r>
              <a:rPr lang="en-US" dirty="0" smtClean="0">
                <a:solidFill>
                  <a:srgbClr val="1C1C1C"/>
                </a:solidFill>
              </a:rPr>
              <a:t> </a:t>
            </a:r>
            <a:r>
              <a:rPr lang="en-US" dirty="0" err="1" smtClean="0">
                <a:solidFill>
                  <a:srgbClr val="1C1C1C"/>
                </a:solidFill>
              </a:rPr>
              <a:t>ili</a:t>
            </a:r>
            <a:r>
              <a:rPr lang="en-US" dirty="0" smtClean="0">
                <a:solidFill>
                  <a:srgbClr val="1C1C1C"/>
                </a:solidFill>
              </a:rPr>
              <a:t> </a:t>
            </a:r>
            <a:r>
              <a:rPr lang="en-US" dirty="0" err="1" smtClean="0">
                <a:solidFill>
                  <a:srgbClr val="1C1C1C"/>
                </a:solidFill>
              </a:rPr>
              <a:t>iskrivljeno</a:t>
            </a:r>
            <a:r>
              <a:rPr lang="en-US" dirty="0" smtClean="0">
                <a:solidFill>
                  <a:srgbClr val="1C1C1C"/>
                </a:solidFill>
              </a:rPr>
              <a:t>- </a:t>
            </a:r>
            <a:r>
              <a:rPr lang="en-US" dirty="0" err="1" smtClean="0">
                <a:solidFill>
                  <a:srgbClr val="1C1C1C"/>
                </a:solidFill>
              </a:rPr>
              <a:t>dodatno</a:t>
            </a:r>
            <a:r>
              <a:rPr lang="en-US" dirty="0" smtClean="0">
                <a:solidFill>
                  <a:srgbClr val="1C1C1C"/>
                </a:solidFill>
              </a:rPr>
              <a:t> </a:t>
            </a:r>
            <a:r>
              <a:rPr lang="en-US" dirty="0" err="1" smtClean="0">
                <a:solidFill>
                  <a:srgbClr val="1C1C1C"/>
                </a:solidFill>
              </a:rPr>
              <a:t>ga</a:t>
            </a:r>
            <a:r>
              <a:rPr lang="en-US" dirty="0" smtClean="0">
                <a:solidFill>
                  <a:srgbClr val="1C1C1C"/>
                </a:solidFill>
              </a:rPr>
              <a:t> </a:t>
            </a:r>
            <a:r>
              <a:rPr lang="en-US" dirty="0" err="1" smtClean="0">
                <a:solidFill>
                  <a:srgbClr val="1C1C1C"/>
                </a:solidFill>
              </a:rPr>
              <a:t>utvrđuju</a:t>
            </a:r>
            <a:r>
              <a:rPr lang="en-US" dirty="0" smtClean="0">
                <a:solidFill>
                  <a:srgbClr val="1C1C1C"/>
                </a:solidFill>
              </a:rPr>
              <a:t>, </a:t>
            </a:r>
            <a:r>
              <a:rPr lang="en-US" dirty="0" err="1" smtClean="0">
                <a:solidFill>
                  <a:srgbClr val="1C1C1C"/>
                </a:solidFill>
              </a:rPr>
              <a:t>ojačavaju</a:t>
            </a:r>
            <a:r>
              <a:rPr lang="en-US" dirty="0" smtClean="0">
                <a:solidFill>
                  <a:srgbClr val="1C1C1C"/>
                </a:solidFill>
              </a:rPr>
              <a:t> </a:t>
            </a:r>
            <a:r>
              <a:rPr lang="en-US" dirty="0" err="1" smtClean="0">
                <a:solidFill>
                  <a:srgbClr val="1C1C1C"/>
                </a:solidFill>
              </a:rPr>
              <a:t>i</a:t>
            </a:r>
            <a:r>
              <a:rPr lang="en-US" dirty="0" smtClean="0">
                <a:solidFill>
                  <a:srgbClr val="1C1C1C"/>
                </a:solidFill>
              </a:rPr>
              <a:t> </a:t>
            </a:r>
            <a:r>
              <a:rPr lang="en-US" dirty="0" err="1" smtClean="0">
                <a:solidFill>
                  <a:srgbClr val="1C1C1C"/>
                </a:solidFill>
              </a:rPr>
              <a:t>održavaju</a:t>
            </a:r>
            <a:r>
              <a:rPr lang="en-US" dirty="0" smtClean="0">
                <a:solidFill>
                  <a:srgbClr val="1C1C1C"/>
                </a:solidFill>
              </a:rPr>
              <a:t> </a:t>
            </a:r>
            <a:r>
              <a:rPr lang="en-US" dirty="0" err="1" smtClean="0">
                <a:solidFill>
                  <a:srgbClr val="1C1C1C"/>
                </a:solidFill>
              </a:rPr>
              <a:t>pristranosti</a:t>
            </a:r>
            <a:r>
              <a:rPr lang="en-US" dirty="0" smtClean="0">
                <a:solidFill>
                  <a:srgbClr val="1C1C1C"/>
                </a:solidFill>
              </a:rPr>
              <a:t> u </a:t>
            </a:r>
            <a:r>
              <a:rPr lang="en-US" dirty="0" err="1" smtClean="0">
                <a:solidFill>
                  <a:srgbClr val="1C1C1C"/>
                </a:solidFill>
              </a:rPr>
              <a:t>mišljenju</a:t>
            </a:r>
            <a:r>
              <a:rPr lang="hr-HR" dirty="0" smtClean="0">
                <a:solidFill>
                  <a:srgbClr val="1C1C1C"/>
                </a:solidFill>
              </a:rPr>
              <a:t> </a:t>
            </a:r>
            <a:r>
              <a:rPr lang="en-US" dirty="0" smtClean="0">
                <a:solidFill>
                  <a:srgbClr val="1C1C1C"/>
                </a:solidFill>
              </a:rPr>
              <a:t> (</a:t>
            </a:r>
            <a:r>
              <a:rPr lang="en-US" dirty="0" err="1" smtClean="0">
                <a:solidFill>
                  <a:srgbClr val="1C1C1C"/>
                </a:solidFill>
              </a:rPr>
              <a:t>pristranosti</a:t>
            </a:r>
            <a:r>
              <a:rPr lang="en-US" dirty="0" smtClean="0">
                <a:solidFill>
                  <a:srgbClr val="1C1C1C"/>
                </a:solidFill>
              </a:rPr>
              <a:t> u </a:t>
            </a:r>
            <a:r>
              <a:rPr lang="en-US" dirty="0" err="1" smtClean="0">
                <a:solidFill>
                  <a:srgbClr val="1C1C1C"/>
                </a:solidFill>
              </a:rPr>
              <a:t>percepciji</a:t>
            </a:r>
            <a:r>
              <a:rPr lang="en-US" dirty="0" smtClean="0">
                <a:solidFill>
                  <a:srgbClr val="1C1C1C"/>
                </a:solidFill>
              </a:rPr>
              <a:t> </a:t>
            </a:r>
            <a:r>
              <a:rPr lang="en-US" dirty="0" err="1" smtClean="0">
                <a:solidFill>
                  <a:srgbClr val="1C1C1C"/>
                </a:solidFill>
              </a:rPr>
              <a:t>i</a:t>
            </a:r>
            <a:r>
              <a:rPr lang="en-US" dirty="0" smtClean="0">
                <a:solidFill>
                  <a:srgbClr val="1C1C1C"/>
                </a:solidFill>
              </a:rPr>
              <a:t> </a:t>
            </a:r>
            <a:r>
              <a:rPr lang="en-US" dirty="0" err="1" smtClean="0">
                <a:solidFill>
                  <a:srgbClr val="1C1C1C"/>
                </a:solidFill>
              </a:rPr>
              <a:t>pristranosti</a:t>
            </a:r>
            <a:r>
              <a:rPr lang="en-US" dirty="0" smtClean="0">
                <a:solidFill>
                  <a:srgbClr val="1C1C1C"/>
                </a:solidFill>
              </a:rPr>
              <a:t> u </a:t>
            </a:r>
            <a:r>
              <a:rPr lang="en-US" dirty="0" err="1" smtClean="0">
                <a:solidFill>
                  <a:srgbClr val="1C1C1C"/>
                </a:solidFill>
              </a:rPr>
              <a:t>interpretaciji</a:t>
            </a:r>
            <a:r>
              <a:rPr lang="en-US" dirty="0" smtClean="0">
                <a:solidFill>
                  <a:srgbClr val="1C1C1C"/>
                </a:solidFill>
              </a:rPr>
              <a:t>)</a:t>
            </a:r>
            <a:endParaRPr lang="hr-HR" dirty="0">
              <a:solidFill>
                <a:srgbClr val="1C1C1C"/>
              </a:solidFill>
            </a:endParaRPr>
          </a:p>
        </p:txBody>
      </p:sp>
      <p:sp>
        <p:nvSpPr>
          <p:cNvPr id="9" name="Content Placeholder 8"/>
          <p:cNvSpPr>
            <a:spLocks noGrp="1"/>
          </p:cNvSpPr>
          <p:nvPr>
            <p:ph sz="quarter" idx="4"/>
          </p:nvPr>
        </p:nvSpPr>
        <p:spPr/>
        <p:txBody>
          <a:bodyPr/>
          <a:lstStyle/>
          <a:p>
            <a:endParaRPr lang="hr-HR" dirty="0" smtClean="0">
              <a:solidFill>
                <a:schemeClr val="bg1"/>
              </a:solidFill>
            </a:endParaRPr>
          </a:p>
          <a:p>
            <a:endParaRPr lang="hr-HR" dirty="0" smtClean="0">
              <a:solidFill>
                <a:schemeClr val="bg1"/>
              </a:solidFill>
            </a:endParaRPr>
          </a:p>
          <a:p>
            <a:endParaRPr lang="hr-HR" dirty="0" smtClean="0">
              <a:solidFill>
                <a:schemeClr val="bg1"/>
              </a:solidFill>
            </a:endParaRPr>
          </a:p>
          <a:p>
            <a:endParaRPr lang="hr-HR" dirty="0" smtClean="0">
              <a:solidFill>
                <a:schemeClr val="bg1"/>
              </a:solidFill>
            </a:endParaRPr>
          </a:p>
          <a:p>
            <a:endParaRPr lang="hr-HR" dirty="0" smtClean="0">
              <a:solidFill>
                <a:schemeClr val="bg1"/>
              </a:solidFill>
            </a:endParaRPr>
          </a:p>
          <a:p>
            <a:r>
              <a:rPr lang="hr-HR" dirty="0" smtClean="0">
                <a:solidFill>
                  <a:schemeClr val="bg1"/>
                </a:solidFill>
              </a:rPr>
              <a:t>Pravila i strategije – održavaju bazična vjerovanja</a:t>
            </a:r>
          </a:p>
          <a:p>
            <a:pPr lvl="1">
              <a:buNone/>
            </a:pPr>
            <a:endParaRPr lang="en-US" dirty="0">
              <a:solidFill>
                <a:schemeClr val="bg1"/>
              </a:solidFill>
            </a:endParaRPr>
          </a:p>
        </p:txBody>
      </p:sp>
      <p:pic>
        <p:nvPicPr>
          <p:cNvPr id="8199" name="Picture 7" descr="D:\Downloads\j.png"/>
          <p:cNvPicPr>
            <a:picLocks noChangeAspect="1" noChangeArrowheads="1"/>
          </p:cNvPicPr>
          <p:nvPr/>
        </p:nvPicPr>
        <p:blipFill>
          <a:blip r:embed="rId4"/>
          <a:srcRect/>
          <a:stretch>
            <a:fillRect/>
          </a:stretch>
        </p:blipFill>
        <p:spPr bwMode="auto">
          <a:xfrm>
            <a:off x="2601912" y="3779837"/>
            <a:ext cx="4330781" cy="1852612"/>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err="1" smtClean="0"/>
              <a:t>Pristranosti</a:t>
            </a:r>
            <a:r>
              <a:rPr lang="en-US" dirty="0" smtClean="0"/>
              <a:t> u </a:t>
            </a:r>
            <a:r>
              <a:rPr lang="en-US" dirty="0" err="1" smtClean="0"/>
              <a:t>razmišljanju</a:t>
            </a:r>
            <a:endParaRPr lang="en-US" dirty="0"/>
          </a:p>
        </p:txBody>
      </p:sp>
      <p:sp>
        <p:nvSpPr>
          <p:cNvPr id="18" name="Text Placeholder 17"/>
          <p:cNvSpPr>
            <a:spLocks noGrp="1"/>
          </p:cNvSpPr>
          <p:nvPr>
            <p:ph type="body" idx="2"/>
          </p:nvPr>
        </p:nvSpPr>
        <p:spPr/>
        <p:txBody>
          <a:bodyPr/>
          <a:lstStyle/>
          <a:p>
            <a:endParaRPr lang="en-US" b="1" dirty="0"/>
          </a:p>
        </p:txBody>
      </p:sp>
      <p:pic>
        <p:nvPicPr>
          <p:cNvPr id="19" name="Content Placeholder 6" descr="strip.png"/>
          <p:cNvPicPr>
            <a:picLocks noGrp="1" noChangeAspect="1"/>
          </p:cNvPicPr>
          <p:nvPr>
            <p:ph sz="half" idx="1"/>
          </p:nvPr>
        </p:nvPicPr>
        <p:blipFill>
          <a:blip r:embed="rId2"/>
          <a:stretch>
            <a:fillRect/>
          </a:stretch>
        </p:blipFill>
        <p:spPr>
          <a:xfrm>
            <a:off x="4869072" y="427037"/>
            <a:ext cx="5211553" cy="6070601"/>
          </a:xfrm>
        </p:spPr>
      </p:pic>
      <p:pic>
        <p:nvPicPr>
          <p:cNvPr id="20" name="Picture 7" descr="D:\Downloads\j.png"/>
          <p:cNvPicPr>
            <a:picLocks noChangeAspect="1" noChangeArrowheads="1"/>
          </p:cNvPicPr>
          <p:nvPr/>
        </p:nvPicPr>
        <p:blipFill>
          <a:blip r:embed="rId3"/>
          <a:srcRect/>
          <a:stretch>
            <a:fillRect/>
          </a:stretch>
        </p:blipFill>
        <p:spPr bwMode="auto">
          <a:xfrm>
            <a:off x="1306512" y="3170237"/>
            <a:ext cx="4330781" cy="18526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Održavanje</a:t>
            </a:r>
            <a:r>
              <a:rPr lang="en-US" dirty="0" smtClean="0"/>
              <a:t> </a:t>
            </a:r>
            <a:r>
              <a:rPr lang="en-US" dirty="0" err="1" smtClean="0"/>
              <a:t>niskog</a:t>
            </a:r>
            <a:r>
              <a:rPr lang="en-US" dirty="0" smtClean="0"/>
              <a:t> </a:t>
            </a:r>
            <a:r>
              <a:rPr lang="en-US" dirty="0" err="1" smtClean="0"/>
              <a:t>samopoštovanja</a:t>
            </a:r>
            <a:endParaRPr lang="en-US" dirty="0"/>
          </a:p>
        </p:txBody>
      </p:sp>
      <p:sp>
        <p:nvSpPr>
          <p:cNvPr id="3" name="Content Placeholder 2"/>
          <p:cNvSpPr>
            <a:spLocks noGrp="1"/>
          </p:cNvSpPr>
          <p:nvPr>
            <p:ph idx="1"/>
          </p:nvPr>
        </p:nvSpPr>
        <p:spPr>
          <a:xfrm>
            <a:off x="544512" y="2255837"/>
            <a:ext cx="9072563" cy="5039783"/>
          </a:xfrm>
          <a:ln w="28575">
            <a:solidFill>
              <a:schemeClr val="tx1"/>
            </a:solidFill>
          </a:ln>
        </p:spPr>
        <p:txBody>
          <a:bodyPr>
            <a:normAutofit fontScale="85000" lnSpcReduction="10000"/>
          </a:bodyPr>
          <a:lstStyle/>
          <a:p>
            <a:r>
              <a:rPr lang="hr-HR" dirty="0" smtClean="0"/>
              <a:t>Kritične situacije aktiviraju bazična vjerovanja:</a:t>
            </a:r>
          </a:p>
          <a:p>
            <a:pPr lvl="1"/>
            <a:r>
              <a:rPr lang="hr-HR" dirty="0" smtClean="0"/>
              <a:t>Situacije u kojima su pravila prekršena</a:t>
            </a:r>
          </a:p>
          <a:p>
            <a:pPr lvl="1"/>
            <a:r>
              <a:rPr lang="hr-HR" dirty="0" smtClean="0"/>
              <a:t>Situacije u kojima su pravila možda prekršena</a:t>
            </a:r>
          </a:p>
          <a:p>
            <a:r>
              <a:rPr lang="hr-HR" dirty="0" smtClean="0"/>
              <a:t>Pretpostavke (Automatske misli):</a:t>
            </a:r>
          </a:p>
          <a:p>
            <a:pPr lvl="1"/>
            <a:r>
              <a:rPr lang="hr-HR" dirty="0" smtClean="0"/>
              <a:t>Strahovi i brige o tome što će se dogoditi</a:t>
            </a:r>
          </a:p>
          <a:p>
            <a:r>
              <a:rPr lang="hr-HR" dirty="0" smtClean="0"/>
              <a:t>Emocionalna reakcija</a:t>
            </a:r>
          </a:p>
          <a:p>
            <a:r>
              <a:rPr lang="hr-HR" dirty="0" smtClean="0"/>
              <a:t>Ponašanje (izbjegavanje, pretjerani oprez, lošija izvedba, </a:t>
            </a:r>
            <a:r>
              <a:rPr lang="en-US" dirty="0" smtClean="0"/>
              <a:t>ne </a:t>
            </a:r>
            <a:r>
              <a:rPr lang="en-US" dirty="0" err="1" smtClean="0"/>
              <a:t>vrednovanje</a:t>
            </a:r>
            <a:r>
              <a:rPr lang="en-US" dirty="0" smtClean="0"/>
              <a:t> </a:t>
            </a:r>
            <a:r>
              <a:rPr lang="hr-HR" dirty="0" smtClean="0"/>
              <a:t>uspjeha)</a:t>
            </a:r>
          </a:p>
          <a:p>
            <a:r>
              <a:rPr lang="hr-HR" dirty="0" smtClean="0"/>
              <a:t>Potvrda bazičnog vjerovanja</a:t>
            </a:r>
          </a:p>
          <a:p>
            <a:r>
              <a:rPr lang="hr-HR" dirty="0" smtClean="0"/>
              <a:t>(Samo) kritizirajuće misli</a:t>
            </a:r>
          </a:p>
          <a:p>
            <a:r>
              <a:rPr lang="hr-HR" dirty="0" smtClean="0"/>
              <a:t>Emocionalna reakcija</a:t>
            </a:r>
          </a:p>
          <a:p>
            <a:endParaRPr lang="en-US" dirty="0"/>
          </a:p>
        </p:txBody>
      </p:sp>
      <p:cxnSp>
        <p:nvCxnSpPr>
          <p:cNvPr id="8" name="Curved Connector 7"/>
          <p:cNvCxnSpPr/>
          <p:nvPr/>
        </p:nvCxnSpPr>
        <p:spPr>
          <a:xfrm rot="10800000" flipV="1">
            <a:off x="5573712" y="3779837"/>
            <a:ext cx="1371600" cy="838200"/>
          </a:xfrm>
          <a:prstGeom prst="curvedConnector3">
            <a:avLst>
              <a:gd name="adj1" fmla="val -147059"/>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9" name="Curved Connector 18"/>
          <p:cNvCxnSpPr/>
          <p:nvPr/>
        </p:nvCxnSpPr>
        <p:spPr>
          <a:xfrm rot="10800000" flipV="1">
            <a:off x="6716712" y="4770437"/>
            <a:ext cx="1295400" cy="762000"/>
          </a:xfrm>
          <a:prstGeom prst="curvedConnector3">
            <a:avLst>
              <a:gd name="adj1" fmla="val -141004"/>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25" name="Curved Connector 24"/>
          <p:cNvCxnSpPr/>
          <p:nvPr/>
        </p:nvCxnSpPr>
        <p:spPr>
          <a:xfrm rot="10800000" flipV="1">
            <a:off x="5421312" y="5989637"/>
            <a:ext cx="1371600" cy="533400"/>
          </a:xfrm>
          <a:prstGeom prst="curvedConnector3">
            <a:avLst>
              <a:gd name="adj1" fmla="val -164706"/>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26" name="Curved Connector 25"/>
          <p:cNvCxnSpPr/>
          <p:nvPr/>
        </p:nvCxnSpPr>
        <p:spPr>
          <a:xfrm rot="10800000" flipV="1">
            <a:off x="6869112" y="5456237"/>
            <a:ext cx="1295400" cy="762000"/>
          </a:xfrm>
          <a:prstGeom prst="curvedConnector3">
            <a:avLst>
              <a:gd name="adj1" fmla="val -141004"/>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27" name="Curved Connector 26"/>
          <p:cNvCxnSpPr/>
          <p:nvPr/>
        </p:nvCxnSpPr>
        <p:spPr>
          <a:xfrm rot="10800000" flipV="1">
            <a:off x="5345112" y="6446837"/>
            <a:ext cx="1295400" cy="762000"/>
          </a:xfrm>
          <a:prstGeom prst="curvedConnector3">
            <a:avLst>
              <a:gd name="adj1" fmla="val -141004"/>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0" name="Curved Connector 9"/>
          <p:cNvCxnSpPr/>
          <p:nvPr/>
        </p:nvCxnSpPr>
        <p:spPr>
          <a:xfrm rot="10800000" flipV="1">
            <a:off x="6640512" y="2560637"/>
            <a:ext cx="2362200" cy="1219200"/>
          </a:xfrm>
          <a:prstGeom prst="curvedConnector3">
            <a:avLst>
              <a:gd name="adj1" fmla="val -39374"/>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Održavanje</a:t>
            </a:r>
            <a:r>
              <a:rPr lang="en-US" sz="3600" dirty="0" smtClean="0"/>
              <a:t> </a:t>
            </a:r>
            <a:r>
              <a:rPr lang="en-US" sz="3600" dirty="0" err="1" smtClean="0"/>
              <a:t>niskog</a:t>
            </a:r>
            <a:r>
              <a:rPr lang="en-US" sz="3600" dirty="0" smtClean="0"/>
              <a:t> </a:t>
            </a:r>
            <a:r>
              <a:rPr lang="en-US" sz="3600" dirty="0" err="1" smtClean="0"/>
              <a:t>samopoštovanja</a:t>
            </a:r>
            <a:endParaRPr lang="en-US" sz="3600" dirty="0"/>
          </a:p>
        </p:txBody>
      </p:sp>
      <p:pic>
        <p:nvPicPr>
          <p:cNvPr id="5" name="Picture 2" descr="D:\Downloads\jjj.png"/>
          <p:cNvPicPr>
            <a:picLocks noGrp="1" noChangeAspect="1" noChangeArrowheads="1"/>
          </p:cNvPicPr>
          <p:nvPr>
            <p:ph idx="1"/>
          </p:nvPr>
        </p:nvPicPr>
        <p:blipFill>
          <a:blip r:embed="rId2"/>
          <a:srcRect/>
          <a:stretch>
            <a:fillRect/>
          </a:stretch>
        </p:blipFill>
        <p:spPr bwMode="auto">
          <a:xfrm>
            <a:off x="3059112" y="1338098"/>
            <a:ext cx="4114800" cy="622157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954</Words>
  <PresentationFormat>Custom</PresentationFormat>
  <Paragraphs>127</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Verve</vt:lpstr>
      <vt:lpstr>KBT niskog samopoštovanja</vt:lpstr>
      <vt:lpstr>Samopoštovanje</vt:lpstr>
      <vt:lpstr>Samopoštovanje </vt:lpstr>
      <vt:lpstr>Nastanak i razvoj niskog samopoštovanja</vt:lpstr>
      <vt:lpstr>Iskustva koja doprinose razvoju niskog samopoštovanja</vt:lpstr>
      <vt:lpstr>Bazično vjerovanje (bottom line) i posredujuća vjerovanja</vt:lpstr>
      <vt:lpstr>Pristranosti u razmišljanju</vt:lpstr>
      <vt:lpstr>Održavanje niskog samopoštovanja</vt:lpstr>
      <vt:lpstr>Održavanje niskog samopoštovanja</vt:lpstr>
      <vt:lpstr>BKT metoda za prevladavanje problema s niskim samopoštovanjem</vt:lpstr>
      <vt:lpstr>Rosenbergova skala samopoštovanja</vt:lpstr>
      <vt:lpstr>Slide 12</vt:lpstr>
      <vt:lpstr>BKT metoda za prevladavanje problema s niskim samopoštovanjem (Fennell)</vt:lpstr>
      <vt:lpstr>(Samo) kritizirajuće misli</vt:lpstr>
      <vt:lpstr>Samoprihvaćanje </vt:lpstr>
      <vt:lpstr>Kognitivne tehnike (rad na posredujućim vjerovanjima, pravilima i vrijednostima i bazičnim vjerovanjima)</vt:lpstr>
      <vt:lpstr>Kognitivne tehnike (rad na posredujućim vjerovanjima, pravilima i vrijednostima i bazičnim vjerovanjima)</vt:lpstr>
      <vt:lpstr>Još neke bihevioralne metode</vt:lpstr>
      <vt:lpstr>Literatura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KBT niskog samopoštovanja</dc:title>
  <dc:creator>Rebma</dc:creator>
  <cp:lastModifiedBy>Rebma</cp:lastModifiedBy>
  <cp:revision>26</cp:revision>
  <cp:lastPrinted>1601-01-01T00:00:00Z</cp:lastPrinted>
  <dcterms:created xsi:type="dcterms:W3CDTF">2017-03-01T07:56:15Z</dcterms:created>
  <dcterms:modified xsi:type="dcterms:W3CDTF">2017-03-06T09:28:14Z</dcterms:modified>
</cp:coreProperties>
</file>