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9" r:id="rId18"/>
    <p:sldId id="272" r:id="rId19"/>
    <p:sldId id="281" r:id="rId20"/>
    <p:sldId id="273" r:id="rId21"/>
    <p:sldId id="274" r:id="rId22"/>
    <p:sldId id="280" r:id="rId23"/>
    <p:sldId id="278" r:id="rId24"/>
    <p:sldId id="275" r:id="rId25"/>
    <p:sldId id="276" r:id="rId26"/>
    <p:sldId id="277" r:id="rId2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2D7E-6777-475F-9853-22F737C7BCA6}" type="datetimeFigureOut">
              <a:rPr lang="hr-HR" smtClean="0"/>
              <a:t>3.2.2017.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9E7F-1ADF-4FAD-958E-ADB396E67D8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2D7E-6777-475F-9853-22F737C7BCA6}" type="datetimeFigureOut">
              <a:rPr lang="hr-HR" smtClean="0"/>
              <a:t>3.2.2017.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9E7F-1ADF-4FAD-958E-ADB396E67D8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2D7E-6777-475F-9853-22F737C7BCA6}" type="datetimeFigureOut">
              <a:rPr lang="hr-HR" smtClean="0"/>
              <a:t>3.2.2017.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9E7F-1ADF-4FAD-958E-ADB396E67D8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2D7E-6777-475F-9853-22F737C7BCA6}" type="datetimeFigureOut">
              <a:rPr lang="hr-HR" smtClean="0"/>
              <a:t>3.2.2017.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9E7F-1ADF-4FAD-958E-ADB396E67D8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2D7E-6777-475F-9853-22F737C7BCA6}" type="datetimeFigureOut">
              <a:rPr lang="hr-HR" smtClean="0"/>
              <a:t>3.2.2017.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9E7F-1ADF-4FAD-958E-ADB396E67D8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2D7E-6777-475F-9853-22F737C7BCA6}" type="datetimeFigureOut">
              <a:rPr lang="hr-HR" smtClean="0"/>
              <a:t>3.2.2017.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9E7F-1ADF-4FAD-958E-ADB396E67D8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2D7E-6777-475F-9853-22F737C7BCA6}" type="datetimeFigureOut">
              <a:rPr lang="hr-HR" smtClean="0"/>
              <a:t>3.2.2017.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9E7F-1ADF-4FAD-958E-ADB396E67D8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2D7E-6777-475F-9853-22F737C7BCA6}" type="datetimeFigureOut">
              <a:rPr lang="hr-HR" smtClean="0"/>
              <a:t>3.2.2017.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9E7F-1ADF-4FAD-958E-ADB396E67D8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2D7E-6777-475F-9853-22F737C7BCA6}" type="datetimeFigureOut">
              <a:rPr lang="hr-HR" smtClean="0"/>
              <a:t>3.2.2017.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9E7F-1ADF-4FAD-958E-ADB396E67D8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2D7E-6777-475F-9853-22F737C7BCA6}" type="datetimeFigureOut">
              <a:rPr lang="hr-HR" smtClean="0"/>
              <a:t>3.2.2017.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9E7F-1ADF-4FAD-958E-ADB396E67D84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2D7E-6777-475F-9853-22F737C7BCA6}" type="datetimeFigureOut">
              <a:rPr lang="hr-HR" smtClean="0"/>
              <a:t>3.2.2017.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FD9E7F-1ADF-4FAD-958E-ADB396E67D84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8FD9E7F-1ADF-4FAD-958E-ADB396E67D84}" type="slidenum">
              <a:rPr lang="hr-HR" smtClean="0"/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9F42D7E-6777-475F-9853-22F737C7BCA6}" type="datetimeFigureOut">
              <a:rPr lang="hr-HR" smtClean="0"/>
              <a:t>3.2.2017.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5400" b="1" i="1" dirty="0" smtClean="0">
                <a:solidFill>
                  <a:schemeClr val="accent2">
                    <a:lumMod val="75000"/>
                  </a:schemeClr>
                </a:solidFill>
              </a:rPr>
              <a:t>BKT partnerskih problema</a:t>
            </a:r>
            <a:endParaRPr lang="hr-HR" sz="54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hr-HR" sz="32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hr-HR" sz="3200" dirty="0" smtClean="0">
                <a:solidFill>
                  <a:schemeClr val="accent5">
                    <a:lumMod val="50000"/>
                  </a:schemeClr>
                </a:solidFill>
              </a:rPr>
              <a:t>Nina Radović</a:t>
            </a:r>
            <a:endParaRPr lang="hr-HR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52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648072"/>
          </a:xfrm>
        </p:spPr>
        <p:txBody>
          <a:bodyPr/>
          <a:lstStyle/>
          <a:p>
            <a:pPr algn="r"/>
            <a:r>
              <a:rPr lang="hr-HR" sz="3600" dirty="0" smtClean="0"/>
              <a:t>PROCJENA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7897688" cy="5832648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hr-HR" b="1" i="1" dirty="0" smtClean="0"/>
              <a:t>DRUGI ZAJEDNIČKI SUSRET</a:t>
            </a:r>
          </a:p>
          <a:p>
            <a:pPr marL="114300" indent="0">
              <a:buNone/>
            </a:pPr>
            <a:endParaRPr lang="hr-HR" b="1" i="1" dirty="0" smtClean="0"/>
          </a:p>
          <a:p>
            <a:r>
              <a:rPr lang="hr-HR" dirty="0" smtClean="0"/>
              <a:t>konceptualizacija problema i plan terapije</a:t>
            </a:r>
          </a:p>
          <a:p>
            <a:r>
              <a:rPr lang="hr-HR" dirty="0"/>
              <a:t>r</a:t>
            </a:r>
            <a:r>
              <a:rPr lang="hr-HR" dirty="0" smtClean="0"/>
              <a:t>azgovor o zaprekama za promjene i problematičnim područjima</a:t>
            </a:r>
          </a:p>
          <a:p>
            <a:r>
              <a:rPr lang="hr-HR" dirty="0"/>
              <a:t>a</a:t>
            </a:r>
            <a:r>
              <a:rPr lang="hr-HR" dirty="0" smtClean="0"/>
              <a:t>nalizirati realistična i nerealistična očekivanja</a:t>
            </a:r>
          </a:p>
          <a:p>
            <a:r>
              <a:rPr lang="hr-HR" dirty="0"/>
              <a:t>u</a:t>
            </a:r>
            <a:r>
              <a:rPr lang="hr-HR" dirty="0" smtClean="0"/>
              <a:t>putiti i educirati par o KBTu</a:t>
            </a:r>
          </a:p>
          <a:p>
            <a:r>
              <a:rPr lang="hr-HR" dirty="0"/>
              <a:t>psihoedukacija i biblioterapija (naglasiti važnost zadaća i strukturiranja susreta</a:t>
            </a:r>
            <a:r>
              <a:rPr lang="hr-HR" dirty="0" smtClean="0"/>
              <a:t>)</a:t>
            </a:r>
          </a:p>
          <a:p>
            <a:r>
              <a:rPr lang="hr-HR" dirty="0"/>
              <a:t>u</a:t>
            </a:r>
            <a:r>
              <a:rPr lang="hr-HR" dirty="0" smtClean="0"/>
              <a:t>tvrditi inicijalni plan rada – komunikacija, sustavi vjerovanja, rješavanje problema, rangiranje problema</a:t>
            </a:r>
          </a:p>
          <a:p>
            <a:r>
              <a:rPr lang="hr-HR" dirty="0"/>
              <a:t>u</a:t>
            </a:r>
            <a:r>
              <a:rPr lang="hr-HR" dirty="0" smtClean="0"/>
              <a:t>poznavanje klijenata s kolaborativnim setom – zajednički rad na zajedničkim problemima</a:t>
            </a:r>
          </a:p>
          <a:p>
            <a:endParaRPr lang="hr-HR" dirty="0"/>
          </a:p>
          <a:p>
            <a:r>
              <a:rPr lang="hr-HR" dirty="0"/>
              <a:t>k</a:t>
            </a:r>
            <a:r>
              <a:rPr lang="hr-HR" dirty="0" smtClean="0"/>
              <a:t>ad je terapeut siguran da klijenti razumiju i prihvaćaju vrstu i način terapije započinje se s konkretnim tehnikama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1698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r-HR" sz="3600" dirty="0" smtClean="0"/>
              <a:t>TEHNIKE I POSTUPCI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hr-HR" b="1" i="1" dirty="0" smtClean="0"/>
              <a:t>IDENTIFICIRANJE I IMENOVANJE KOGNITIVIH DISTORZIJA</a:t>
            </a:r>
          </a:p>
          <a:p>
            <a:r>
              <a:rPr lang="hr-HR" dirty="0"/>
              <a:t>v</a:t>
            </a:r>
            <a:r>
              <a:rPr lang="hr-HR" dirty="0" smtClean="0"/>
              <a:t>ođenje dnevnika negativnih misli koji se pregledava na zajedničkim susretima</a:t>
            </a:r>
          </a:p>
          <a:p>
            <a:endParaRPr lang="hr-HR" dirty="0"/>
          </a:p>
          <a:p>
            <a:pPr marL="114300" indent="0">
              <a:buNone/>
            </a:pPr>
            <a:r>
              <a:rPr lang="hr-HR" b="1" i="1" dirty="0" smtClean="0"/>
              <a:t>POGREŠNO PROCESIRANJE INFORMACIJA</a:t>
            </a:r>
          </a:p>
          <a:p>
            <a:r>
              <a:rPr lang="hr-HR" dirty="0" smtClean="0"/>
              <a:t>kognitivne distorzije proizlaze iz krivog procesiranja informacija</a:t>
            </a:r>
          </a:p>
          <a:p>
            <a:r>
              <a:rPr lang="hr-HR" dirty="0"/>
              <a:t>z</a:t>
            </a:r>
            <a:r>
              <a:rPr lang="hr-HR" dirty="0" smtClean="0"/>
              <a:t>bog okolinskih faktora i biološke tendencije za kategoriziranjem</a:t>
            </a:r>
          </a:p>
          <a:p>
            <a:endParaRPr lang="hr-HR" dirty="0"/>
          </a:p>
          <a:p>
            <a:pPr marL="114300" indent="0">
              <a:buNone/>
            </a:pPr>
            <a:r>
              <a:rPr lang="hr-HR" b="1" i="1" dirty="0" smtClean="0"/>
              <a:t>NEGATIVE FRAMING</a:t>
            </a:r>
          </a:p>
          <a:p>
            <a:r>
              <a:rPr lang="hr-HR" dirty="0"/>
              <a:t>k</a:t>
            </a:r>
            <a:r>
              <a:rPr lang="hr-HR" dirty="0" smtClean="0"/>
              <a:t>arakteristike partnera koje su se smatrale pozitivnima sada se smatraju negativnima – distorzije pozitivnih osobina 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7393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/>
          <a:lstStyle/>
          <a:p>
            <a:pPr algn="r"/>
            <a:r>
              <a:rPr lang="hr-HR" sz="3600" dirty="0" smtClean="0"/>
              <a:t>TEHNIKE I POSTUPCI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7620000" cy="5492080"/>
          </a:xfrm>
        </p:spPr>
        <p:txBody>
          <a:bodyPr/>
          <a:lstStyle/>
          <a:p>
            <a:pPr marL="114300" indent="0">
              <a:buNone/>
            </a:pPr>
            <a:r>
              <a:rPr lang="hr-HR" b="1" i="1" dirty="0" smtClean="0"/>
              <a:t>KOGNITIVNO RESTRUKTURIRANJE</a:t>
            </a:r>
          </a:p>
          <a:p>
            <a:pPr marL="114300" indent="0">
              <a:buNone/>
            </a:pPr>
            <a:endParaRPr lang="hr-HR" b="1" i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84784"/>
            <a:ext cx="859155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31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692696"/>
          </a:xfrm>
        </p:spPr>
        <p:txBody>
          <a:bodyPr/>
          <a:lstStyle/>
          <a:p>
            <a:pPr algn="r"/>
            <a:r>
              <a:rPr lang="hr-HR" sz="3600" dirty="0" smtClean="0"/>
              <a:t>TEHNIKE I POSTUPCI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92696"/>
            <a:ext cx="8392641" cy="6048672"/>
          </a:xfrm>
        </p:spPr>
        <p:txBody>
          <a:bodyPr/>
          <a:lstStyle/>
          <a:p>
            <a:pPr marL="114300" indent="0">
              <a:buNone/>
            </a:pPr>
            <a:r>
              <a:rPr lang="hr-HR" b="1" i="1" dirty="0" smtClean="0"/>
              <a:t>IMAGINACIJA I IGRANJE ULOGA</a:t>
            </a:r>
          </a:p>
          <a:p>
            <a:r>
              <a:rPr lang="hr-HR" dirty="0" smtClean="0"/>
              <a:t>korisno kod dosjećanja spornih situacija u odnosu, za buđenje nekadašnjih pozitivnih emocija, povećanje empatije te kod parova sa slabom komunikacijom</a:t>
            </a:r>
          </a:p>
          <a:p>
            <a:r>
              <a:rPr lang="hr-HR" dirty="0"/>
              <a:t>k</a:t>
            </a:r>
            <a:r>
              <a:rPr lang="hr-HR" dirty="0" smtClean="0"/>
              <a:t>ad dođe do dosjećanja pozitivnih slika, one se mogu započeti povezivati s pozitivnim emocijama i AM</a:t>
            </a:r>
          </a:p>
          <a:p>
            <a:endParaRPr lang="hr-HR" dirty="0"/>
          </a:p>
          <a:p>
            <a:pPr marL="114300" indent="0">
              <a:buNone/>
            </a:pPr>
            <a:r>
              <a:rPr lang="hr-HR" b="1" i="1" dirty="0" smtClean="0"/>
              <a:t>TEHNIKA SILAZNE STRELICE</a:t>
            </a:r>
          </a:p>
          <a:p>
            <a:r>
              <a:rPr lang="hr-HR" dirty="0"/>
              <a:t>p</a:t>
            </a:r>
            <a:r>
              <a:rPr lang="hr-HR" dirty="0" smtClean="0"/>
              <a:t>raćenje predviđenog ishoda AM</a:t>
            </a:r>
          </a:p>
          <a:p>
            <a:r>
              <a:rPr lang="hr-HR" dirty="0"/>
              <a:t>e</a:t>
            </a:r>
            <a:r>
              <a:rPr lang="hr-HR" dirty="0" smtClean="0"/>
              <a:t>valuacija vjerojatnosti da će se</a:t>
            </a:r>
          </a:p>
          <a:p>
            <a:pPr marL="114300" indent="0">
              <a:buNone/>
            </a:pPr>
            <a:r>
              <a:rPr lang="hr-HR" dirty="0" smtClean="0"/>
              <a:t>    predviđena katastrofa dogoditi </a:t>
            </a:r>
          </a:p>
          <a:p>
            <a:pPr marL="114300" indent="0">
              <a:buNone/>
            </a:pPr>
            <a:endParaRPr lang="hr-HR" dirty="0" smtClean="0"/>
          </a:p>
          <a:p>
            <a:r>
              <a:rPr lang="hr-HR" dirty="0"/>
              <a:t>p</a:t>
            </a:r>
            <a:r>
              <a:rPr lang="hr-HR" dirty="0" smtClean="0"/>
              <a:t>ostavlja se pitanje:</a:t>
            </a:r>
          </a:p>
          <a:p>
            <a:pPr marL="114300" indent="0">
              <a:buNone/>
            </a:pPr>
            <a:r>
              <a:rPr lang="hr-HR" i="1" dirty="0" smtClean="0"/>
              <a:t>Ako je tako, pa što? Što to znači?</a:t>
            </a:r>
            <a:endParaRPr lang="hr-HR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284984"/>
            <a:ext cx="4629150" cy="340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98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/>
          <a:lstStyle/>
          <a:p>
            <a:pPr algn="r"/>
            <a:r>
              <a:rPr lang="hr-HR" sz="4000" dirty="0" smtClean="0"/>
              <a:t>TEHNIKE I POSTUPCI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7620000" cy="5420072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endParaRPr lang="hr-HR" sz="2400" b="1" dirty="0" smtClean="0"/>
          </a:p>
          <a:p>
            <a:pPr marL="114300" indent="0">
              <a:buNone/>
            </a:pPr>
            <a:r>
              <a:rPr lang="hr-HR" sz="2400" b="1" dirty="0" smtClean="0"/>
              <a:t>NAGLAŠAVANJE POZITIVNOG – CARING DAYS </a:t>
            </a:r>
            <a:r>
              <a:rPr lang="hr-HR" sz="2400" dirty="0" smtClean="0"/>
              <a:t>(Stuart, 1980)</a:t>
            </a:r>
          </a:p>
          <a:p>
            <a:pPr marL="114300" indent="0">
              <a:buNone/>
            </a:pPr>
            <a:endParaRPr lang="hr-HR" dirty="0" smtClean="0"/>
          </a:p>
          <a:p>
            <a:r>
              <a:rPr lang="hr-HR" sz="2600" dirty="0" smtClean="0"/>
              <a:t>dani pažnje</a:t>
            </a:r>
            <a:endParaRPr lang="hr-HR" sz="2600" dirty="0"/>
          </a:p>
          <a:p>
            <a:r>
              <a:rPr lang="hr-HR" sz="2600" dirty="0"/>
              <a:t>partneri se ponašaju jedno prema drugome </a:t>
            </a:r>
            <a:r>
              <a:rPr lang="hr-HR" sz="2600" dirty="0" smtClean="0"/>
              <a:t>kao da </a:t>
            </a:r>
            <a:r>
              <a:rPr lang="hr-HR" sz="2600" dirty="0"/>
              <a:t>se vole jednako kao za vrijeme najboljih razdoblja u odnosu</a:t>
            </a:r>
          </a:p>
          <a:p>
            <a:r>
              <a:rPr lang="hr-HR" sz="2600" dirty="0" smtClean="0"/>
              <a:t>svaki </a:t>
            </a:r>
            <a:r>
              <a:rPr lang="hr-HR" sz="2600" dirty="0"/>
              <a:t>partner napiše listu pozitivnih, specifičnih, malih </a:t>
            </a:r>
            <a:r>
              <a:rPr lang="hr-HR" sz="2600" dirty="0" smtClean="0"/>
              <a:t>ponašanja koje </a:t>
            </a:r>
            <a:r>
              <a:rPr lang="hr-HR" sz="2600" dirty="0"/>
              <a:t>bi volio da partner učini za njega</a:t>
            </a:r>
          </a:p>
          <a:p>
            <a:r>
              <a:rPr lang="hr-HR" sz="2600" dirty="0" smtClean="0"/>
              <a:t>nakon </a:t>
            </a:r>
            <a:r>
              <a:rPr lang="hr-HR" sz="2600" dirty="0"/>
              <a:t>što prođu liste zajedno s terapeutom, partneri </a:t>
            </a:r>
            <a:r>
              <a:rPr lang="hr-HR" sz="2600" dirty="0" smtClean="0"/>
              <a:t>zamjene </a:t>
            </a:r>
            <a:r>
              <a:rPr lang="hr-HR" sz="2600" dirty="0"/>
              <a:t>liste i slože se da će svaki napraviti barem </a:t>
            </a:r>
            <a:r>
              <a:rPr lang="hr-HR" sz="2600" dirty="0" smtClean="0"/>
              <a:t>pet </a:t>
            </a:r>
            <a:r>
              <a:rPr lang="hr-HR" sz="2600" dirty="0"/>
              <a:t>stvari </a:t>
            </a:r>
            <a:r>
              <a:rPr lang="hr-HR" sz="2600" dirty="0" smtClean="0"/>
              <a:t>s popisa tijekom dana</a:t>
            </a:r>
            <a:endParaRPr lang="hr-HR" sz="2600" dirty="0"/>
          </a:p>
          <a:p>
            <a:r>
              <a:rPr lang="hr-HR" sz="2600" dirty="0" smtClean="0"/>
              <a:t>racionala tehnike - balans odnosa </a:t>
            </a:r>
            <a:r>
              <a:rPr lang="hr-HR" sz="2600" dirty="0"/>
              <a:t>pozitivnih i negativnih događaja u </a:t>
            </a:r>
            <a:r>
              <a:rPr lang="hr-HR" sz="2600" dirty="0" smtClean="0"/>
              <a:t>vezi</a:t>
            </a:r>
          </a:p>
          <a:p>
            <a:r>
              <a:rPr lang="hr-HR" sz="2600" dirty="0"/>
              <a:t>č</a:t>
            </a:r>
            <a:r>
              <a:rPr lang="hr-HR" sz="2600" dirty="0" smtClean="0"/>
              <a:t>esto se događa da se partneri spontano dosjete pozitivnih trenutaka te nastavljaju s ovom tehnikom i kad nije više dio zadatka</a:t>
            </a:r>
            <a:endParaRPr lang="hr-HR" sz="26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0056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576064"/>
          </a:xfrm>
        </p:spPr>
        <p:txBody>
          <a:bodyPr/>
          <a:lstStyle/>
          <a:p>
            <a:pPr algn="r"/>
            <a:r>
              <a:rPr lang="hr-HR" sz="4000" dirty="0" smtClean="0"/>
              <a:t>TEHNIKE I POSTUPCI 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7620000" cy="5636096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hr-HR" b="1" i="1" dirty="0" smtClean="0"/>
              <a:t>TRENING KOMUNIKACIJE</a:t>
            </a:r>
          </a:p>
          <a:p>
            <a:endParaRPr lang="hr-HR" dirty="0"/>
          </a:p>
          <a:p>
            <a:r>
              <a:rPr lang="hr-HR" dirty="0"/>
              <a:t>p</a:t>
            </a:r>
            <a:r>
              <a:rPr lang="hr-HR" dirty="0" smtClean="0"/>
              <a:t>roblemi u komunikaciji su najčešći problem u vezama (Geiss i  O’Leary, 1981)</a:t>
            </a:r>
          </a:p>
          <a:p>
            <a:r>
              <a:rPr lang="hr-HR" dirty="0"/>
              <a:t>r</a:t>
            </a:r>
            <a:r>
              <a:rPr lang="hr-HR" dirty="0" smtClean="0"/>
              <a:t>azumijevanje što znači učinkovita komunikacija</a:t>
            </a:r>
          </a:p>
          <a:p>
            <a:r>
              <a:rPr lang="hr-HR" dirty="0"/>
              <a:t>v</a:t>
            </a:r>
            <a:r>
              <a:rPr lang="hr-HR" dirty="0" smtClean="0"/>
              <a:t>ježbanje komuniciranja s pravilima</a:t>
            </a:r>
          </a:p>
          <a:p>
            <a:r>
              <a:rPr lang="hr-HR" dirty="0"/>
              <a:t>u</a:t>
            </a:r>
            <a:r>
              <a:rPr lang="hr-HR" dirty="0" smtClean="0"/>
              <a:t>loga slušatelja je saznati što više sugovornikovih misli i osjećaja bez iznošenja vlastitih ideja, bez prekidanja</a:t>
            </a:r>
          </a:p>
          <a:p>
            <a:r>
              <a:rPr lang="hr-HR" dirty="0"/>
              <a:t>u</a:t>
            </a:r>
            <a:r>
              <a:rPr lang="hr-HR" dirty="0" smtClean="0"/>
              <a:t>loga govornika je kratko i jasno govoriti o svojim stavovima, osjećajima i ponašanjima</a:t>
            </a:r>
          </a:p>
          <a:p>
            <a:r>
              <a:rPr lang="hr-HR" dirty="0"/>
              <a:t>n</a:t>
            </a:r>
            <a:r>
              <a:rPr lang="hr-HR" dirty="0" smtClean="0"/>
              <a:t>akon toga slušatelj sumira i reflektira što je govornik rekao da bi provjerio točnost razumijevanja</a:t>
            </a:r>
          </a:p>
          <a:p>
            <a:r>
              <a:rPr lang="hr-HR" dirty="0"/>
              <a:t>o</a:t>
            </a:r>
            <a:r>
              <a:rPr lang="hr-HR" dirty="0" smtClean="0"/>
              <a:t>ba partnera moraju proći obje uloge</a:t>
            </a:r>
          </a:p>
          <a:p>
            <a:r>
              <a:rPr lang="hr-HR" dirty="0"/>
              <a:t>t</a:t>
            </a:r>
            <a:r>
              <a:rPr lang="hr-HR" dirty="0" smtClean="0"/>
              <a:t>erapeut traži feedback od para</a:t>
            </a:r>
          </a:p>
          <a:p>
            <a:r>
              <a:rPr lang="hr-HR" dirty="0"/>
              <a:t>n</a:t>
            </a:r>
            <a:r>
              <a:rPr lang="hr-HR" dirty="0" smtClean="0"/>
              <a:t>a kraju zadaje domaću zadaću za vježbanje (nezahtjevna tema)</a:t>
            </a:r>
          </a:p>
          <a:p>
            <a:endParaRPr lang="hr-HR" dirty="0" smtClean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3669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576064"/>
          </a:xfrm>
        </p:spPr>
        <p:txBody>
          <a:bodyPr/>
          <a:lstStyle/>
          <a:p>
            <a:pPr algn="r"/>
            <a:r>
              <a:rPr lang="hr-HR" sz="4000" dirty="0" smtClean="0"/>
              <a:t>TEHNIKE I POSTUPCI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836712"/>
            <a:ext cx="8280920" cy="5904656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hr-HR" b="1" i="1" dirty="0" smtClean="0"/>
              <a:t>UOBIČAJENE TEŠKOĆE KOD USVAJANJA TRENINGA KOMUNIKACIJE</a:t>
            </a:r>
          </a:p>
          <a:p>
            <a:pPr marL="114300" indent="0">
              <a:buNone/>
            </a:pPr>
            <a:endParaRPr lang="hr-HR" sz="2300" b="1" dirty="0" smtClean="0"/>
          </a:p>
          <a:p>
            <a:pPr marL="114300" indent="0">
              <a:buNone/>
            </a:pPr>
            <a:r>
              <a:rPr lang="hr-HR" sz="2300" b="1" dirty="0" smtClean="0"/>
              <a:t>Interpersonalni deficiti</a:t>
            </a:r>
          </a:p>
          <a:p>
            <a:r>
              <a:rPr lang="hr-HR" sz="2300" dirty="0"/>
              <a:t>n</a:t>
            </a:r>
            <a:r>
              <a:rPr lang="hr-HR" sz="2300" dirty="0" smtClean="0"/>
              <a:t>edostatak vještina ili postojanje organskog deficta – neuropsihološko testiranje, edukacija para o problemu i podučavanje nedvoljno razvijenih vještina</a:t>
            </a:r>
          </a:p>
          <a:p>
            <a:pPr marL="114300" indent="0">
              <a:buNone/>
            </a:pPr>
            <a:endParaRPr lang="hr-HR" dirty="0" smtClean="0"/>
          </a:p>
          <a:p>
            <a:pPr marL="114300" indent="0">
              <a:buNone/>
            </a:pPr>
            <a:r>
              <a:rPr lang="hr-HR" sz="2300" b="1" dirty="0"/>
              <a:t>Intenzivni afekt</a:t>
            </a:r>
          </a:p>
          <a:p>
            <a:r>
              <a:rPr lang="hr-HR" sz="2300" dirty="0"/>
              <a:t>korelira s pogreškama u kognitivnom procesiranju</a:t>
            </a:r>
          </a:p>
          <a:p>
            <a:r>
              <a:rPr lang="hr-HR" sz="2300" dirty="0"/>
              <a:t>podučavanje para metodama snižavanja intenzivnih emocija prije treninga komunikacije</a:t>
            </a:r>
          </a:p>
          <a:p>
            <a:r>
              <a:rPr lang="hr-HR" sz="2300" dirty="0"/>
              <a:t>najčešća je ljutnja – tada se koristi </a:t>
            </a:r>
            <a:r>
              <a:rPr lang="hr-HR" sz="2300" b="1" i="1" dirty="0"/>
              <a:t>time out </a:t>
            </a:r>
            <a:r>
              <a:rPr lang="hr-HR" sz="2300" dirty="0"/>
              <a:t>tehnika – kada komunikacija postane destruktivna za pojedinog partnera (kratak, oko 5 min., bitno je definrati pravila gdje boraviti za vrijeme time outa)</a:t>
            </a:r>
          </a:p>
          <a:p>
            <a:pPr marL="11430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4792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504056"/>
          </a:xfrm>
        </p:spPr>
        <p:txBody>
          <a:bodyPr/>
          <a:lstStyle/>
          <a:p>
            <a:pPr algn="r"/>
            <a:r>
              <a:rPr lang="hr-HR" sz="3600" dirty="0" smtClean="0"/>
              <a:t>TEHNIKE I POSTUPCI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7897688" cy="576064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hr-HR" sz="2400" b="1" i="1" dirty="0"/>
              <a:t>UOBIČAJENE TEŠKOĆE KOD USVAJANJA TRENINGA KOMUNIKACIJE</a:t>
            </a:r>
          </a:p>
          <a:p>
            <a:pPr marL="114300" indent="0">
              <a:buNone/>
            </a:pPr>
            <a:endParaRPr lang="hr-HR" b="1" dirty="0" smtClean="0"/>
          </a:p>
          <a:p>
            <a:pPr marL="114300" indent="0">
              <a:buNone/>
            </a:pPr>
            <a:r>
              <a:rPr lang="hr-HR" sz="2400" b="1" dirty="0" smtClean="0"/>
              <a:t>Intenzivni afekt</a:t>
            </a:r>
          </a:p>
          <a:p>
            <a:r>
              <a:rPr lang="hr-HR" sz="2400" dirty="0" smtClean="0"/>
              <a:t>tehnika </a:t>
            </a:r>
            <a:r>
              <a:rPr lang="hr-HR" sz="2400" b="1" i="1" dirty="0"/>
              <a:t>color zones </a:t>
            </a:r>
            <a:r>
              <a:rPr lang="hr-HR" sz="2400" dirty="0"/>
              <a:t>(Beck, 1988) – boje označavaju razinu ljutnje i kontrole</a:t>
            </a:r>
          </a:p>
          <a:p>
            <a:r>
              <a:rPr lang="hr-HR" sz="2400" dirty="0">
                <a:solidFill>
                  <a:srgbClr val="0070C0"/>
                </a:solidFill>
              </a:rPr>
              <a:t>plava</a:t>
            </a:r>
            <a:r>
              <a:rPr lang="hr-HR" sz="2400" dirty="0"/>
              <a:t> – opuštenost i spremnost na komunikaciju</a:t>
            </a:r>
          </a:p>
          <a:p>
            <a:r>
              <a:rPr lang="hr-HR" sz="2400" dirty="0">
                <a:solidFill>
                  <a:srgbClr val="FFFF00"/>
                </a:solidFill>
              </a:rPr>
              <a:t>žuta</a:t>
            </a:r>
            <a:r>
              <a:rPr lang="hr-HR" sz="2400" dirty="0"/>
              <a:t> – postoji ljutnja, ali i samokontrola</a:t>
            </a:r>
          </a:p>
          <a:p>
            <a:r>
              <a:rPr lang="hr-HR" sz="2400" dirty="0">
                <a:solidFill>
                  <a:srgbClr val="C00000"/>
                </a:solidFill>
              </a:rPr>
              <a:t>crvena</a:t>
            </a:r>
            <a:r>
              <a:rPr lang="hr-HR" sz="2400" dirty="0"/>
              <a:t> – visoka razina ljutnje, nema samokontrole</a:t>
            </a:r>
          </a:p>
          <a:p>
            <a:r>
              <a:rPr lang="hr-HR" sz="2400" dirty="0"/>
              <a:t>parovi najprije uče komunikaciju samo u plavoj zoni, zatim u žutoj, ali ne i u crvenoj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4939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576064"/>
          </a:xfrm>
        </p:spPr>
        <p:txBody>
          <a:bodyPr/>
          <a:lstStyle/>
          <a:p>
            <a:pPr algn="r"/>
            <a:r>
              <a:rPr lang="hr-HR" sz="4000" dirty="0" smtClean="0"/>
              <a:t>TEHNIKE I POSTUPCI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92696"/>
            <a:ext cx="7848872" cy="5976664"/>
          </a:xfrm>
        </p:spPr>
        <p:txBody>
          <a:bodyPr>
            <a:noAutofit/>
          </a:bodyPr>
          <a:lstStyle/>
          <a:p>
            <a:pPr marL="114300" indent="0">
              <a:buNone/>
            </a:pPr>
            <a:endParaRPr lang="hr-HR" sz="2400" b="1" i="1" dirty="0" smtClean="0"/>
          </a:p>
          <a:p>
            <a:pPr marL="114300" indent="0">
              <a:buNone/>
            </a:pPr>
            <a:r>
              <a:rPr lang="hr-HR" sz="2400" b="1" i="1" dirty="0" smtClean="0"/>
              <a:t>UOBIČAJENE </a:t>
            </a:r>
            <a:r>
              <a:rPr lang="hr-HR" sz="2400" b="1" i="1" dirty="0"/>
              <a:t>TEŠKOĆE KOD USVAJANJA TRENINGA KOMUNIKACIJE</a:t>
            </a:r>
          </a:p>
          <a:p>
            <a:pPr marL="114300" indent="0">
              <a:buNone/>
            </a:pPr>
            <a:endParaRPr lang="hr-HR" sz="2100" dirty="0" smtClean="0"/>
          </a:p>
          <a:p>
            <a:pPr marL="114300" indent="0">
              <a:buNone/>
            </a:pPr>
            <a:r>
              <a:rPr lang="hr-HR" sz="2400" b="1" dirty="0" smtClean="0"/>
              <a:t>Ometajuća vjerovanja</a:t>
            </a:r>
          </a:p>
          <a:p>
            <a:r>
              <a:rPr lang="hr-HR" sz="2400" dirty="0"/>
              <a:t>k</a:t>
            </a:r>
            <a:r>
              <a:rPr lang="hr-HR" sz="2400" dirty="0" smtClean="0"/>
              <a:t>ada postoji želja za promjenom i dobre komunikacijske vješine kod klijenta, ali izostaje trud</a:t>
            </a:r>
          </a:p>
          <a:p>
            <a:r>
              <a:rPr lang="hr-HR" sz="2400" u="sng" dirty="0"/>
              <a:t>b</a:t>
            </a:r>
            <a:r>
              <a:rPr lang="hr-HR" sz="2400" u="sng" dirty="0" smtClean="0"/>
              <a:t>eznađe</a:t>
            </a:r>
            <a:r>
              <a:rPr lang="hr-HR" sz="2400" dirty="0" smtClean="0"/>
              <a:t> (Moj se partner nikad neće promijeniti. Prekasno je za nas.) je jedno od češćih vjerovanja, posebice na početku terapije</a:t>
            </a:r>
          </a:p>
          <a:p>
            <a:r>
              <a:rPr lang="hr-HR" sz="2400" dirty="0"/>
              <a:t>u</a:t>
            </a:r>
            <a:r>
              <a:rPr lang="hr-HR" sz="2400" dirty="0" smtClean="0"/>
              <a:t>z pomoć terapeuta klijent preispituje i testira vjerovanja te promjene evaluira na realističan i mjerljiv način (često se koristi Sokratova metoda)</a:t>
            </a:r>
          </a:p>
        </p:txBody>
      </p:sp>
    </p:spTree>
    <p:extLst>
      <p:ext uri="{BB962C8B-B14F-4D97-AF65-F5344CB8AC3E}">
        <p14:creationId xmlns:p14="http://schemas.microsoft.com/office/powerpoint/2010/main" val="38786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836712"/>
          </a:xfrm>
        </p:spPr>
        <p:txBody>
          <a:bodyPr/>
          <a:lstStyle/>
          <a:p>
            <a:pPr algn="r"/>
            <a:r>
              <a:rPr lang="hr-HR" sz="3600" dirty="0" smtClean="0"/>
              <a:t>TEHNIKE I POSTUPCI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/>
          <a:lstStyle/>
          <a:p>
            <a:pPr marL="114300" indent="0">
              <a:buNone/>
            </a:pPr>
            <a:r>
              <a:rPr lang="hr-HR" sz="2400" b="1" i="1" dirty="0"/>
              <a:t>UOBIČAJENE TEŠKOĆE KOD USVAJANJA TRENINGA KOMUNIKACIJE</a:t>
            </a:r>
          </a:p>
          <a:p>
            <a:endParaRPr lang="hr-HR" sz="2400" u="sng" dirty="0" smtClean="0"/>
          </a:p>
          <a:p>
            <a:pPr marL="114300" indent="0">
              <a:buNone/>
            </a:pPr>
            <a:r>
              <a:rPr lang="hr-HR" sz="2400" b="1" dirty="0" smtClean="0"/>
              <a:t>Ometajuća vjerovanja</a:t>
            </a:r>
            <a:endParaRPr lang="hr-HR" sz="2400" b="1" dirty="0"/>
          </a:p>
          <a:p>
            <a:r>
              <a:rPr lang="hr-HR" sz="2400" u="sng" dirty="0" smtClean="0"/>
              <a:t>netolerancija </a:t>
            </a:r>
            <a:r>
              <a:rPr lang="hr-HR" sz="2400" u="sng" dirty="0"/>
              <a:t>na emocionalnu nelagodu kod drugih osoba </a:t>
            </a:r>
            <a:r>
              <a:rPr lang="hr-HR" sz="2400" dirty="0"/>
              <a:t>(Loša sam osoba ako nanosim bol drugome. Ako se moj partner loše osjeća moram to promijeniti.)</a:t>
            </a:r>
          </a:p>
          <a:p>
            <a:r>
              <a:rPr lang="hr-HR" sz="2400" dirty="0"/>
              <a:t>do promjene može doći ako klijent proba nova ponašanja – npr. slušanje negativnih emocija druge osobe</a:t>
            </a:r>
          </a:p>
          <a:p>
            <a:r>
              <a:rPr lang="hr-HR" sz="2400" u="sng" dirty="0"/>
              <a:t>strah od intime </a:t>
            </a:r>
            <a:r>
              <a:rPr lang="hr-HR" sz="2400" dirty="0"/>
              <a:t>(Bolje mi je samoj.) – testiranje korištenjem kontinuuma koji pomaže klijentu shvatiti da postoje prednosti na obje strane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799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720080"/>
          </a:xfrm>
        </p:spPr>
        <p:txBody>
          <a:bodyPr/>
          <a:lstStyle/>
          <a:p>
            <a:pPr algn="r"/>
            <a:r>
              <a:rPr lang="hr-HR" sz="4000" dirty="0" smtClean="0"/>
              <a:t>POVIJESNI PREGLED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7620000" cy="5832648"/>
          </a:xfrm>
        </p:spPr>
        <p:txBody>
          <a:bodyPr>
            <a:normAutofit/>
          </a:bodyPr>
          <a:lstStyle/>
          <a:p>
            <a:endParaRPr lang="hr-HR" sz="2400" dirty="0" smtClean="0"/>
          </a:p>
          <a:p>
            <a:r>
              <a:rPr lang="hr-HR" sz="2400" dirty="0" smtClean="0"/>
              <a:t>počeci partnerske terapije u bihevioralnoj terapiji –</a:t>
            </a:r>
            <a:r>
              <a:rPr lang="hr-HR" sz="2400" b="1" dirty="0" smtClean="0"/>
              <a:t>teorija društvene razmjene</a:t>
            </a:r>
            <a:r>
              <a:rPr lang="hr-HR" sz="2400" dirty="0" smtClean="0"/>
              <a:t> (Stuart 1969)</a:t>
            </a:r>
          </a:p>
          <a:p>
            <a:r>
              <a:rPr lang="hr-HR" sz="2400" dirty="0"/>
              <a:t>k</a:t>
            </a:r>
            <a:r>
              <a:rPr lang="hr-HR" sz="2400" dirty="0" smtClean="0"/>
              <a:t>oristi se i operantno uvjetovanje</a:t>
            </a:r>
          </a:p>
          <a:p>
            <a:r>
              <a:rPr lang="hr-HR" sz="2400" dirty="0" smtClean="0"/>
              <a:t>utjecaj modeliranja na razvoj strategije interpersonalne komunikacije</a:t>
            </a:r>
          </a:p>
          <a:p>
            <a:r>
              <a:rPr lang="hr-HR" sz="2400" dirty="0" smtClean="0"/>
              <a:t>Ellis (1977) jedan od prvih koji je koristio kognitivni pristup (nerealna očekivanja o braku i negativne evaluacije)</a:t>
            </a:r>
          </a:p>
          <a:p>
            <a:r>
              <a:rPr lang="hr-HR" sz="2400" dirty="0" smtClean="0"/>
              <a:t>u ‘80. g. 20. st. Beck, Dattilio i dr. – učenje komunikacijskih vještina, kognitivno restrukturiranje </a:t>
            </a:r>
          </a:p>
          <a:p>
            <a:r>
              <a:rPr lang="hr-HR" sz="2400" dirty="0" smtClean="0"/>
              <a:t>’90. g. 20. st. -  utjecaj istraživanja o procesiranju emocija i socijalne kognicije – sheme koje su pod utjecajem prošlih iskustava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34080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720080"/>
          </a:xfrm>
        </p:spPr>
        <p:txBody>
          <a:bodyPr/>
          <a:lstStyle/>
          <a:p>
            <a:pPr algn="r"/>
            <a:r>
              <a:rPr lang="hr-HR" sz="3600" dirty="0" smtClean="0"/>
              <a:t>TEHNIKE I POSTUPCI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7620000" cy="5904656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hr-HR" b="1" i="1" dirty="0" smtClean="0"/>
              <a:t>PROBLEM SOLVING</a:t>
            </a:r>
          </a:p>
          <a:p>
            <a:endParaRPr lang="hr-HR" dirty="0"/>
          </a:p>
          <a:p>
            <a:r>
              <a:rPr lang="hr-HR" dirty="0" smtClean="0"/>
              <a:t>nakon dobro uvježbanih komunikacijskih vještina može se krenuti s problem solving tehnikom</a:t>
            </a:r>
          </a:p>
          <a:p>
            <a:r>
              <a:rPr lang="hr-HR" dirty="0"/>
              <a:t>z</a:t>
            </a:r>
            <a:r>
              <a:rPr lang="hr-HR" dirty="0" smtClean="0"/>
              <a:t>a uspješno rješavanje problema treba </a:t>
            </a:r>
          </a:p>
          <a:p>
            <a:pPr marL="990600"/>
            <a:r>
              <a:rPr lang="hr-HR" dirty="0" smtClean="0"/>
              <a:t>postaviti dnevni red</a:t>
            </a:r>
          </a:p>
          <a:p>
            <a:pPr marL="990600"/>
            <a:r>
              <a:rPr lang="hr-HR" dirty="0" smtClean="0"/>
              <a:t>pozitivno i specifično definirati probleme</a:t>
            </a:r>
          </a:p>
          <a:p>
            <a:pPr marL="990600"/>
            <a:r>
              <a:rPr lang="hr-HR" dirty="0" smtClean="0"/>
              <a:t>rješavati problem po problem, ne sve istovremeno</a:t>
            </a:r>
          </a:p>
          <a:p>
            <a:pPr marL="990600"/>
            <a:r>
              <a:rPr lang="hr-HR" dirty="0" smtClean="0"/>
              <a:t>usmjeriti se na rješenja, a ne na okrivljavanje</a:t>
            </a:r>
          </a:p>
          <a:p>
            <a:pPr marL="990600"/>
            <a:r>
              <a:rPr lang="hr-HR" dirty="0" smtClean="0"/>
              <a:t>uzajamni kompromis</a:t>
            </a:r>
          </a:p>
          <a:p>
            <a:pPr marL="990600"/>
            <a:endParaRPr lang="hr-HR" dirty="0"/>
          </a:p>
          <a:p>
            <a:pPr marL="357188"/>
            <a:r>
              <a:rPr lang="hr-HR" dirty="0"/>
              <a:t>z</a:t>
            </a:r>
            <a:r>
              <a:rPr lang="hr-HR" dirty="0" smtClean="0"/>
              <a:t>apreke uspješnom rješavanju problema</a:t>
            </a:r>
          </a:p>
          <a:p>
            <a:pPr marL="990600"/>
            <a:r>
              <a:rPr lang="hr-HR" dirty="0"/>
              <a:t>r</a:t>
            </a:r>
            <a:r>
              <a:rPr lang="hr-HR" dirty="0" smtClean="0"/>
              <a:t>azlike u odnosu moći</a:t>
            </a:r>
          </a:p>
          <a:p>
            <a:pPr marL="990600"/>
            <a:r>
              <a:rPr lang="hr-HR" dirty="0"/>
              <a:t>s</a:t>
            </a:r>
            <a:r>
              <a:rPr lang="hr-HR" dirty="0" smtClean="0"/>
              <a:t>tilovi utjecanja na vezu</a:t>
            </a:r>
          </a:p>
          <a:p>
            <a:pPr marL="990600"/>
            <a:r>
              <a:rPr lang="hr-HR" dirty="0" smtClean="0"/>
              <a:t>vjerovanja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1316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504056"/>
          </a:xfrm>
        </p:spPr>
        <p:txBody>
          <a:bodyPr/>
          <a:lstStyle/>
          <a:p>
            <a:pPr algn="r"/>
            <a:r>
              <a:rPr lang="hr-HR" sz="4000" dirty="0" smtClean="0"/>
              <a:t>STRUKTURA TERAPIJE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92696"/>
            <a:ext cx="7848872" cy="5976664"/>
          </a:xfrm>
        </p:spPr>
        <p:txBody>
          <a:bodyPr numCol="1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hr-HR" sz="2400" b="1" dirty="0" smtClean="0"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hr-HR" sz="2400" b="1" dirty="0"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hr-HR" sz="2400" b="1" dirty="0" smtClean="0">
                <a:cs typeface="Times New Roman" panose="02020603050405020304" pitchFamily="18" charset="0"/>
              </a:rPr>
              <a:t>1. POVIJEST </a:t>
            </a:r>
            <a:r>
              <a:rPr lang="hr-HR" sz="2400" b="1" dirty="0">
                <a:cs typeface="Times New Roman" panose="02020603050405020304" pitchFamily="18" charset="0"/>
              </a:rPr>
              <a:t>I KONCEPTUALIZACIJA PROBLEMA PARA</a:t>
            </a:r>
          </a:p>
          <a:p>
            <a:pPr marL="266700" lvl="1" indent="0">
              <a:spcBef>
                <a:spcPts val="0"/>
              </a:spcBef>
              <a:buNone/>
            </a:pPr>
            <a:r>
              <a:rPr lang="hr-HR" sz="2400" dirty="0">
                <a:cs typeface="Times New Roman" panose="02020603050405020304" pitchFamily="18" charset="0"/>
              </a:rPr>
              <a:t>prikupljanje </a:t>
            </a:r>
            <a:r>
              <a:rPr lang="hr-HR" sz="2400" dirty="0" smtClean="0">
                <a:cs typeface="Times New Roman" panose="02020603050405020304" pitchFamily="18" charset="0"/>
              </a:rPr>
              <a:t>podataka i objašnjenje </a:t>
            </a:r>
            <a:r>
              <a:rPr lang="hr-HR" sz="2400" dirty="0">
                <a:cs typeface="Times New Roman" panose="02020603050405020304" pitchFamily="18" charset="0"/>
              </a:rPr>
              <a:t>BKT </a:t>
            </a:r>
            <a:r>
              <a:rPr lang="hr-HR" sz="2400" dirty="0" smtClean="0">
                <a:cs typeface="Times New Roman" panose="02020603050405020304" pitchFamily="18" charset="0"/>
              </a:rPr>
              <a:t>modela</a:t>
            </a:r>
          </a:p>
          <a:p>
            <a:pPr marL="1588" lvl="1" indent="0">
              <a:spcBef>
                <a:spcPts val="0"/>
              </a:spcBef>
              <a:buNone/>
            </a:pPr>
            <a:endParaRPr lang="hr-HR" sz="2400" dirty="0">
              <a:cs typeface="Times New Roman" panose="02020603050405020304" pitchFamily="18" charset="0"/>
            </a:endParaRPr>
          </a:p>
          <a:p>
            <a:pPr marL="1588" indent="0">
              <a:spcBef>
                <a:spcPts val="0"/>
              </a:spcBef>
              <a:buNone/>
            </a:pPr>
            <a:r>
              <a:rPr lang="hr-HR" sz="2400" b="1" dirty="0" smtClean="0">
                <a:cs typeface="Times New Roman" panose="02020603050405020304" pitchFamily="18" charset="0"/>
              </a:rPr>
              <a:t>2. ANGER MANAGEMENT</a:t>
            </a:r>
          </a:p>
          <a:p>
            <a:pPr marL="1588" indent="0">
              <a:spcBef>
                <a:spcPts val="0"/>
              </a:spcBef>
              <a:buNone/>
            </a:pPr>
            <a:endParaRPr lang="hr-HR" sz="2400" b="1" dirty="0">
              <a:cs typeface="Times New Roman" panose="02020603050405020304" pitchFamily="18" charset="0"/>
            </a:endParaRPr>
          </a:p>
          <a:p>
            <a:pPr marL="1588" indent="0">
              <a:spcBef>
                <a:spcPts val="0"/>
              </a:spcBef>
              <a:buNone/>
            </a:pPr>
            <a:r>
              <a:rPr lang="hr-HR" sz="2400" b="1" dirty="0" smtClean="0">
                <a:cs typeface="Times New Roman" panose="02020603050405020304" pitchFamily="18" charset="0"/>
              </a:rPr>
              <a:t>3. POVEĆANJE </a:t>
            </a:r>
            <a:r>
              <a:rPr lang="hr-HR" sz="2400" b="1" dirty="0">
                <a:cs typeface="Times New Roman" panose="02020603050405020304" pitchFamily="18" charset="0"/>
              </a:rPr>
              <a:t>BROJA POZITIVN</a:t>
            </a:r>
            <a:r>
              <a:rPr lang="en-GB" sz="2400" b="1" dirty="0">
                <a:cs typeface="Times New Roman" panose="02020603050405020304" pitchFamily="18" charset="0"/>
              </a:rPr>
              <a:t>IH</a:t>
            </a:r>
            <a:r>
              <a:rPr lang="hr-HR" sz="2400" b="1" dirty="0">
                <a:cs typeface="Times New Roman" panose="02020603050405020304" pitchFamily="18" charset="0"/>
              </a:rPr>
              <a:t> PONAŠANJA U VEZI </a:t>
            </a:r>
          </a:p>
          <a:p>
            <a:pPr marL="266700" lvl="1" indent="0">
              <a:spcBef>
                <a:spcPts val="0"/>
              </a:spcBef>
              <a:buNone/>
            </a:pPr>
            <a:r>
              <a:rPr lang="hr-HR" sz="2400" dirty="0" smtClean="0">
                <a:cs typeface="Times New Roman" panose="02020603050405020304" pitchFamily="18" charset="0"/>
              </a:rPr>
              <a:t>obnavljanje pozitivnih osnova odnosa, pozitivan stav </a:t>
            </a:r>
            <a:r>
              <a:rPr lang="hr-HR" sz="2400" dirty="0">
                <a:cs typeface="Times New Roman" panose="02020603050405020304" pitchFamily="18" charset="0"/>
              </a:rPr>
              <a:t>prema </a:t>
            </a:r>
            <a:r>
              <a:rPr lang="hr-HR" sz="2400" dirty="0" smtClean="0">
                <a:cs typeface="Times New Roman" panose="02020603050405020304" pitchFamily="18" charset="0"/>
              </a:rPr>
              <a:t>promjeni i uspostava </a:t>
            </a:r>
            <a:r>
              <a:rPr lang="hr-HR" sz="2400" dirty="0">
                <a:cs typeface="Times New Roman" panose="02020603050405020304" pitchFamily="18" charset="0"/>
              </a:rPr>
              <a:t>kolaborativnog seta </a:t>
            </a:r>
            <a:r>
              <a:rPr lang="hr-HR" sz="2400" dirty="0" smtClean="0">
                <a:cs typeface="Times New Roman" panose="02020603050405020304" pitchFamily="18" charset="0"/>
              </a:rPr>
              <a:t>za interakciju </a:t>
            </a:r>
            <a:r>
              <a:rPr lang="hr-HR" sz="2400" dirty="0">
                <a:cs typeface="Times New Roman" panose="02020603050405020304" pitchFamily="18" charset="0"/>
              </a:rPr>
              <a:t>para </a:t>
            </a:r>
            <a:r>
              <a:rPr lang="hr-HR" sz="2400" dirty="0" smtClean="0">
                <a:cs typeface="Times New Roman" panose="02020603050405020304" pitchFamily="18" charset="0"/>
              </a:rPr>
              <a:t>kod kuće</a:t>
            </a:r>
          </a:p>
          <a:p>
            <a:pPr marL="1588" lvl="1" indent="0">
              <a:spcBef>
                <a:spcPts val="0"/>
              </a:spcBef>
              <a:buNone/>
            </a:pPr>
            <a:endParaRPr lang="hr-HR" sz="2400" dirty="0">
              <a:cs typeface="Times New Roman" panose="02020603050405020304" pitchFamily="18" charset="0"/>
            </a:endParaRPr>
          </a:p>
          <a:p>
            <a:pPr marL="1588" indent="0">
              <a:spcBef>
                <a:spcPts val="0"/>
              </a:spcBef>
              <a:buNone/>
            </a:pPr>
            <a:r>
              <a:rPr lang="hr-HR" sz="2400" b="1" dirty="0" smtClean="0">
                <a:cs typeface="Times New Roman" panose="02020603050405020304" pitchFamily="18" charset="0"/>
              </a:rPr>
              <a:t>4. PODUČAVANJE </a:t>
            </a:r>
            <a:r>
              <a:rPr lang="hr-HR" sz="2400" b="1" dirty="0">
                <a:cs typeface="Times New Roman" panose="02020603050405020304" pitchFamily="18" charset="0"/>
              </a:rPr>
              <a:t>PARA IDENTIFICIRANJU I TESTIRANJU </a:t>
            </a:r>
            <a:r>
              <a:rPr lang="hr-HR" sz="2400" b="1" dirty="0" smtClean="0">
                <a:cs typeface="Times New Roman" panose="02020603050405020304" pitchFamily="18" charset="0"/>
              </a:rPr>
              <a:t>AM</a:t>
            </a:r>
            <a:endParaRPr lang="hr-HR" sz="2400" b="1" dirty="0">
              <a:cs typeface="Times New Roman" panose="02020603050405020304" pitchFamily="18" charset="0"/>
            </a:endParaRPr>
          </a:p>
          <a:p>
            <a:pPr marL="266700" lvl="1" indent="0">
              <a:spcBef>
                <a:spcPts val="0"/>
              </a:spcBef>
              <a:buNone/>
            </a:pPr>
            <a:r>
              <a:rPr lang="hr-HR" sz="2400" dirty="0">
                <a:cs typeface="Times New Roman" panose="02020603050405020304" pitchFamily="18" charset="0"/>
              </a:rPr>
              <a:t>na terapiji i kod </a:t>
            </a:r>
            <a:r>
              <a:rPr lang="hr-HR" sz="2400" dirty="0" smtClean="0">
                <a:cs typeface="Times New Roman" panose="02020603050405020304" pitchFamily="18" charset="0"/>
              </a:rPr>
              <a:t>kuće; domaće zadaće</a:t>
            </a:r>
          </a:p>
          <a:p>
            <a:pPr marL="1588" lvl="1" indent="0">
              <a:spcBef>
                <a:spcPts val="0"/>
              </a:spcBef>
              <a:buNone/>
            </a:pPr>
            <a:endParaRPr lang="hr-HR" sz="2400" dirty="0" smtClean="0">
              <a:cs typeface="Times New Roman" panose="02020603050405020304" pitchFamily="18" charset="0"/>
            </a:endParaRPr>
          </a:p>
          <a:p>
            <a:pPr marL="266700" lvl="1" indent="0">
              <a:spcBef>
                <a:spcPts val="0"/>
              </a:spcBef>
              <a:buNone/>
            </a:pPr>
            <a:endParaRPr lang="hr-HR" sz="2400" dirty="0" smtClean="0">
              <a:cs typeface="Times New Roman" panose="02020603050405020304" pitchFamily="18" charset="0"/>
            </a:endParaRPr>
          </a:p>
          <a:p>
            <a:pPr marL="1588" lvl="1" indent="0">
              <a:spcBef>
                <a:spcPts val="0"/>
              </a:spcBef>
              <a:buNone/>
            </a:pPr>
            <a:endParaRPr lang="hr-HR" sz="2400" dirty="0" smtClean="0">
              <a:cs typeface="Times New Roman" panose="02020603050405020304" pitchFamily="18" charset="0"/>
            </a:endParaRPr>
          </a:p>
          <a:p>
            <a:pPr marL="1588" indent="0"/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979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648072"/>
          </a:xfrm>
        </p:spPr>
        <p:txBody>
          <a:bodyPr/>
          <a:lstStyle/>
          <a:p>
            <a:pPr algn="r"/>
            <a:r>
              <a:rPr lang="hr-HR" sz="3600" dirty="0" smtClean="0"/>
              <a:t>STRUKTURA TERAPIJE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7620000" cy="5564088"/>
          </a:xfrm>
        </p:spPr>
        <p:txBody>
          <a:bodyPr>
            <a:normAutofit lnSpcReduction="10000"/>
          </a:bodyPr>
          <a:lstStyle/>
          <a:p>
            <a:pPr marL="1588" indent="0">
              <a:spcBef>
                <a:spcPts val="0"/>
              </a:spcBef>
              <a:buNone/>
            </a:pPr>
            <a:endParaRPr lang="hr-HR" sz="2400" b="1" dirty="0" smtClean="0">
              <a:cs typeface="Times New Roman" panose="02020603050405020304" pitchFamily="18" charset="0"/>
            </a:endParaRPr>
          </a:p>
          <a:p>
            <a:pPr marL="1588" indent="0">
              <a:spcBef>
                <a:spcPts val="0"/>
              </a:spcBef>
              <a:buNone/>
            </a:pPr>
            <a:r>
              <a:rPr lang="hr-HR" sz="2400" b="1" dirty="0" smtClean="0">
                <a:cs typeface="Times New Roman" panose="02020603050405020304" pitchFamily="18" charset="0"/>
              </a:rPr>
              <a:t>5. TRENING KOMUNIKACIJSKIH VJEŠTINA</a:t>
            </a:r>
          </a:p>
          <a:p>
            <a:pPr marL="266700" lvl="1" indent="0">
              <a:spcBef>
                <a:spcPts val="0"/>
              </a:spcBef>
              <a:buNone/>
            </a:pPr>
            <a:r>
              <a:rPr lang="hr-HR" sz="2400" dirty="0" smtClean="0">
                <a:cs typeface="Times New Roman" panose="02020603050405020304" pitchFamily="18" charset="0"/>
              </a:rPr>
              <a:t>korištenje standardnih tehnika; evaluacija i testiranje AM koje interferiraju s učinkovitim slušanjem i govorenjem</a:t>
            </a:r>
          </a:p>
          <a:p>
            <a:pPr marL="1588" lvl="1" indent="0">
              <a:spcBef>
                <a:spcPts val="0"/>
              </a:spcBef>
              <a:buNone/>
            </a:pPr>
            <a:endParaRPr lang="hr-HR" sz="2400" dirty="0">
              <a:cs typeface="Times New Roman" panose="02020603050405020304" pitchFamily="18" charset="0"/>
            </a:endParaRPr>
          </a:p>
          <a:p>
            <a:pPr marL="1588" indent="0">
              <a:spcBef>
                <a:spcPts val="0"/>
              </a:spcBef>
              <a:buNone/>
            </a:pPr>
            <a:r>
              <a:rPr lang="hr-HR" sz="2400" b="1" dirty="0">
                <a:cs typeface="Times New Roman" panose="02020603050405020304" pitchFamily="18" charset="0"/>
              </a:rPr>
              <a:t>6. ISTRAŽIVANJE PROBLEMA VEZANIH UZ LJUTNJU</a:t>
            </a:r>
          </a:p>
          <a:p>
            <a:pPr marL="609600" lvl="1" indent="-342900">
              <a:spcBef>
                <a:spcPts val="0"/>
              </a:spcBef>
            </a:pPr>
            <a:r>
              <a:rPr lang="hr-HR" sz="2400" dirty="0">
                <a:cs typeface="Times New Roman" panose="02020603050405020304" pitchFamily="18" charset="0"/>
              </a:rPr>
              <a:t>površna razina: učenje evaluiranja AM povezanih s ljutnjom</a:t>
            </a:r>
          </a:p>
          <a:p>
            <a:pPr marL="609600" lvl="1" indent="-342900">
              <a:spcBef>
                <a:spcPts val="0"/>
              </a:spcBef>
            </a:pPr>
            <a:r>
              <a:rPr lang="hr-HR" sz="2400" dirty="0">
                <a:cs typeface="Times New Roman" panose="02020603050405020304" pitchFamily="18" charset="0"/>
              </a:rPr>
              <a:t>dublja razina: identificiranje skrivenih sumnji, povrijeđenosti i strahova koji potiču ljutnju</a:t>
            </a:r>
          </a:p>
          <a:p>
            <a:pPr marL="609600" lvl="1" indent="-342900">
              <a:spcBef>
                <a:spcPts val="0"/>
              </a:spcBef>
            </a:pPr>
            <a:r>
              <a:rPr lang="hr-HR" sz="2400" dirty="0">
                <a:cs typeface="Times New Roman" panose="02020603050405020304" pitchFamily="18" charset="0"/>
              </a:rPr>
              <a:t>konstruktivni rad na </a:t>
            </a:r>
            <a:r>
              <a:rPr lang="hr-HR" sz="2400" dirty="0" smtClean="0">
                <a:cs typeface="Times New Roman" panose="02020603050405020304" pitchFamily="18" charset="0"/>
              </a:rPr>
              <a:t>njima</a:t>
            </a:r>
          </a:p>
          <a:p>
            <a:pPr marL="609600" lvl="1" indent="-342900">
              <a:spcBef>
                <a:spcPts val="0"/>
              </a:spcBef>
            </a:pPr>
            <a:endParaRPr lang="hr-HR" sz="2400" dirty="0">
              <a:cs typeface="Times New Roman" panose="02020603050405020304" pitchFamily="18" charset="0"/>
            </a:endParaRPr>
          </a:p>
          <a:p>
            <a:pPr marL="1588" indent="0">
              <a:spcBef>
                <a:spcPts val="0"/>
              </a:spcBef>
              <a:buNone/>
            </a:pPr>
            <a:r>
              <a:rPr lang="hr-HR" sz="2400" b="1" dirty="0">
                <a:cs typeface="Times New Roman" panose="02020603050405020304" pitchFamily="18" charset="0"/>
              </a:rPr>
              <a:t>7. POUČAVANJE STRATEGIJA PROBLEM – RJEŠENJE</a:t>
            </a:r>
          </a:p>
          <a:p>
            <a:pPr marL="636588" lvl="1" indent="-342900">
              <a:spcBef>
                <a:spcPts val="0"/>
              </a:spcBef>
            </a:pPr>
            <a:r>
              <a:rPr lang="hr-HR" sz="2400" dirty="0">
                <a:cs typeface="Times New Roman" panose="02020603050405020304" pitchFamily="18" charset="0"/>
              </a:rPr>
              <a:t>korištenje standardnih metoda </a:t>
            </a:r>
          </a:p>
          <a:p>
            <a:pPr marL="636588" lvl="1" indent="-342900">
              <a:spcBef>
                <a:spcPts val="0"/>
              </a:spcBef>
            </a:pPr>
            <a:r>
              <a:rPr lang="hr-HR" sz="2400" dirty="0">
                <a:cs typeface="Times New Roman" panose="02020603050405020304" pitchFamily="18" charset="0"/>
              </a:rPr>
              <a:t>identificiranje i testiranje uvjerenja koja interferiraju sa standardnim metodama</a:t>
            </a:r>
          </a:p>
          <a:p>
            <a:pPr marL="609600" lvl="1" indent="-342900">
              <a:spcBef>
                <a:spcPts val="0"/>
              </a:spcBef>
            </a:pPr>
            <a:endParaRPr lang="hr-HR" sz="2400" dirty="0">
              <a:cs typeface="Times New Roman" panose="02020603050405020304" pitchFamily="18" charset="0"/>
            </a:endParaRPr>
          </a:p>
          <a:p>
            <a:endParaRPr lang="hr-HR" sz="2400" dirty="0" smtClean="0"/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71326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562074"/>
          </a:xfrm>
        </p:spPr>
        <p:txBody>
          <a:bodyPr/>
          <a:lstStyle/>
          <a:p>
            <a:pPr algn="r"/>
            <a:r>
              <a:rPr lang="hr-HR" sz="4000" dirty="0" smtClean="0"/>
              <a:t>STRUKTURA TERAPIJE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064896" cy="5760640"/>
          </a:xfrm>
        </p:spPr>
        <p:txBody>
          <a:bodyPr>
            <a:noAutofit/>
          </a:bodyPr>
          <a:lstStyle/>
          <a:p>
            <a:pPr marL="1588" lvl="1" indent="0">
              <a:spcBef>
                <a:spcPts val="0"/>
              </a:spcBef>
              <a:buNone/>
            </a:pPr>
            <a:endParaRPr lang="hr-HR" sz="2400" dirty="0">
              <a:cs typeface="Times New Roman" panose="02020603050405020304" pitchFamily="18" charset="0"/>
            </a:endParaRPr>
          </a:p>
          <a:p>
            <a:pPr marL="265113" indent="-263525">
              <a:spcBef>
                <a:spcPts val="0"/>
              </a:spcBef>
              <a:buNone/>
            </a:pPr>
            <a:r>
              <a:rPr lang="hr-HR" sz="2400" b="1" dirty="0">
                <a:cs typeface="Times New Roman" panose="02020603050405020304" pitchFamily="18" charset="0"/>
              </a:rPr>
              <a:t>8. IDENTIFICIRANJE I PROMJENA DISFUNKCIONALNIH </a:t>
            </a:r>
            <a:r>
              <a:rPr lang="hr-HR" sz="2400" b="1" dirty="0" smtClean="0">
                <a:cs typeface="Times New Roman" panose="02020603050405020304" pitchFamily="18" charset="0"/>
              </a:rPr>
              <a:t>STAVOVA I BAZIČNIH </a:t>
            </a:r>
            <a:r>
              <a:rPr lang="hr-HR" sz="2400" b="1" dirty="0">
                <a:cs typeface="Times New Roman" panose="02020603050405020304" pitchFamily="18" charset="0"/>
              </a:rPr>
              <a:t>VJEROVANJA</a:t>
            </a:r>
          </a:p>
          <a:p>
            <a:pPr marL="342900" lvl="1" indent="-342900">
              <a:spcBef>
                <a:spcPts val="0"/>
              </a:spcBef>
            </a:pPr>
            <a:r>
              <a:rPr lang="hr-HR" sz="2400" dirty="0">
                <a:cs typeface="Times New Roman" panose="02020603050405020304" pitchFamily="18" charset="0"/>
              </a:rPr>
              <a:t>v</a:t>
            </a:r>
            <a:r>
              <a:rPr lang="hr-HR" sz="2400" dirty="0" smtClean="0">
                <a:cs typeface="Times New Roman" panose="02020603050405020304" pitchFamily="18" charset="0"/>
              </a:rPr>
              <a:t>ažno kod rada s </a:t>
            </a:r>
            <a:r>
              <a:rPr lang="hr-HR" sz="2400" dirty="0">
                <a:cs typeface="Times New Roman" panose="02020603050405020304" pitchFamily="18" charset="0"/>
              </a:rPr>
              <a:t>rigidnim sustavom </a:t>
            </a:r>
            <a:r>
              <a:rPr lang="hr-HR" sz="2400" dirty="0" smtClean="0">
                <a:cs typeface="Times New Roman" panose="02020603050405020304" pitchFamily="18" charset="0"/>
              </a:rPr>
              <a:t>uvjerenja te s poremećajem </a:t>
            </a:r>
            <a:r>
              <a:rPr lang="hr-HR" sz="2400" dirty="0">
                <a:cs typeface="Times New Roman" panose="02020603050405020304" pitchFamily="18" charset="0"/>
              </a:rPr>
              <a:t>ličnosti</a:t>
            </a:r>
          </a:p>
          <a:p>
            <a:pPr marL="342900" lvl="1" indent="-342900">
              <a:spcBef>
                <a:spcPts val="0"/>
              </a:spcBef>
            </a:pPr>
            <a:r>
              <a:rPr lang="hr-HR" sz="2400" dirty="0">
                <a:cs typeface="Times New Roman" panose="02020603050405020304" pitchFamily="18" charset="0"/>
              </a:rPr>
              <a:t>istražiti izvor disfunkcionalnih uvjerenja</a:t>
            </a:r>
          </a:p>
          <a:p>
            <a:pPr marL="342900" lvl="1" indent="-342900">
              <a:spcBef>
                <a:spcPts val="0"/>
              </a:spcBef>
            </a:pPr>
            <a:r>
              <a:rPr lang="hr-HR" sz="2400" dirty="0">
                <a:cs typeface="Times New Roman" panose="02020603050405020304" pitchFamily="18" charset="0"/>
              </a:rPr>
              <a:t>stvaranje adaptivnijih stavova </a:t>
            </a:r>
            <a:r>
              <a:rPr lang="hr-HR" sz="2400" dirty="0" smtClean="0">
                <a:cs typeface="Times New Roman" panose="02020603050405020304" pitchFamily="18" charset="0"/>
              </a:rPr>
              <a:t>pomoću </a:t>
            </a:r>
            <a:r>
              <a:rPr lang="hr-HR" sz="2400" dirty="0">
                <a:cs typeface="Times New Roman" panose="02020603050405020304" pitchFamily="18" charset="0"/>
              </a:rPr>
              <a:t>bihevioralnih eksperimenata, dnevnika predviđanja i dnevnika novih </a:t>
            </a:r>
            <a:r>
              <a:rPr lang="hr-HR" sz="2400" dirty="0" smtClean="0">
                <a:cs typeface="Times New Roman" panose="02020603050405020304" pitchFamily="18" charset="0"/>
              </a:rPr>
              <a:t>iskustava</a:t>
            </a:r>
          </a:p>
          <a:p>
            <a:pPr marL="1588" lvl="1" indent="0">
              <a:spcBef>
                <a:spcPts val="0"/>
              </a:spcBef>
              <a:buNone/>
            </a:pPr>
            <a:endParaRPr lang="hr-HR" sz="2400" dirty="0">
              <a:cs typeface="Times New Roman" panose="02020603050405020304" pitchFamily="18" charset="0"/>
            </a:endParaRPr>
          </a:p>
          <a:p>
            <a:pPr marL="1588" indent="0">
              <a:spcBef>
                <a:spcPts val="0"/>
              </a:spcBef>
              <a:buNone/>
            </a:pPr>
            <a:r>
              <a:rPr lang="hr-HR" sz="2400" b="1" dirty="0">
                <a:cs typeface="Times New Roman" panose="02020603050405020304" pitchFamily="18" charset="0"/>
              </a:rPr>
              <a:t>9. PREVENCIJA RELAPSA</a:t>
            </a:r>
          </a:p>
          <a:p>
            <a:pPr marL="342900" lvl="1" indent="-342900">
              <a:spcBef>
                <a:spcPts val="0"/>
              </a:spcBef>
            </a:pPr>
            <a:r>
              <a:rPr lang="hr-HR" sz="2400" dirty="0" smtClean="0">
                <a:cs typeface="Times New Roman" panose="02020603050405020304" pitchFamily="18" charset="0"/>
              </a:rPr>
              <a:t>ponavljanje naučenih principa i strategija</a:t>
            </a:r>
          </a:p>
          <a:p>
            <a:pPr marL="342900" lvl="1" indent="-342900">
              <a:spcBef>
                <a:spcPts val="0"/>
              </a:spcBef>
            </a:pPr>
            <a:r>
              <a:rPr lang="hr-HR" sz="2400" dirty="0" smtClean="0">
                <a:cs typeface="Times New Roman" panose="02020603050405020304" pitchFamily="18" charset="0"/>
              </a:rPr>
              <a:t>predviđanje mogućih </a:t>
            </a:r>
            <a:r>
              <a:rPr lang="hr-HR" sz="2400" dirty="0">
                <a:cs typeface="Times New Roman" panose="02020603050405020304" pitchFamily="18" charset="0"/>
              </a:rPr>
              <a:t>problema </a:t>
            </a:r>
            <a:r>
              <a:rPr lang="hr-HR" sz="2400" dirty="0" smtClean="0">
                <a:cs typeface="Times New Roman" panose="02020603050405020304" pitchFamily="18" charset="0"/>
              </a:rPr>
              <a:t>i </a:t>
            </a:r>
            <a:r>
              <a:rPr lang="hr-HR" sz="2400" dirty="0">
                <a:cs typeface="Times New Roman" panose="02020603050405020304" pitchFamily="18" charset="0"/>
              </a:rPr>
              <a:t>nalaženje </a:t>
            </a:r>
            <a:r>
              <a:rPr lang="hr-HR" sz="2400" dirty="0" smtClean="0">
                <a:cs typeface="Times New Roman" panose="02020603050405020304" pitchFamily="18" charset="0"/>
              </a:rPr>
              <a:t>rješenja </a:t>
            </a:r>
            <a:endParaRPr lang="hr-HR" sz="2400" dirty="0">
              <a:cs typeface="Times New Roman" panose="02020603050405020304" pitchFamily="18" charset="0"/>
            </a:endParaRPr>
          </a:p>
          <a:p>
            <a:pPr marL="342900" lvl="1" indent="-342900">
              <a:spcBef>
                <a:spcPts val="0"/>
              </a:spcBef>
            </a:pPr>
            <a:r>
              <a:rPr lang="hr-HR" sz="2400" dirty="0" smtClean="0">
                <a:cs typeface="Times New Roman" panose="02020603050405020304" pitchFamily="18" charset="0"/>
              </a:rPr>
              <a:t>planirati </a:t>
            </a:r>
            <a:r>
              <a:rPr lang="hr-HR" sz="2400" dirty="0">
                <a:cs typeface="Times New Roman" panose="02020603050405020304" pitchFamily="18" charset="0"/>
              </a:rPr>
              <a:t>follow – up booster </a:t>
            </a:r>
            <a:r>
              <a:rPr lang="hr-HR" sz="2400" dirty="0" smtClean="0">
                <a:cs typeface="Times New Roman" panose="02020603050405020304" pitchFamily="18" charset="0"/>
              </a:rPr>
              <a:t>susret </a:t>
            </a:r>
            <a:r>
              <a:rPr lang="hr-HR" sz="2400" dirty="0">
                <a:cs typeface="Times New Roman" panose="02020603050405020304" pitchFamily="18" charset="0"/>
              </a:rPr>
              <a:t>nakon prekida terapije </a:t>
            </a:r>
          </a:p>
          <a:p>
            <a:pPr marL="1588" lvl="1" indent="0">
              <a:spcBef>
                <a:spcPts val="0"/>
              </a:spcBef>
              <a:buNone/>
            </a:pPr>
            <a:endParaRPr lang="hr-HR" sz="2400" dirty="0">
              <a:cs typeface="Times New Roman" panose="02020603050405020304" pitchFamily="18" charset="0"/>
            </a:endParaRP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59545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692696"/>
          </a:xfrm>
        </p:spPr>
        <p:txBody>
          <a:bodyPr/>
          <a:lstStyle/>
          <a:p>
            <a:pPr algn="r"/>
            <a:r>
              <a:rPr lang="hr-HR" sz="3200" dirty="0" smtClean="0"/>
              <a:t>SPECIFIČNI PROBLEMI U TERAPIJI PAROVA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692696"/>
            <a:ext cx="8280920" cy="6048672"/>
          </a:xfrm>
        </p:spPr>
        <p:txBody>
          <a:bodyPr>
            <a:noAutofit/>
          </a:bodyPr>
          <a:lstStyle/>
          <a:p>
            <a:pPr marL="114300" indent="0">
              <a:buClr>
                <a:srgbClr val="666633"/>
              </a:buClr>
              <a:buNone/>
            </a:pPr>
            <a:r>
              <a:rPr lang="hr-HR" sz="2000" b="1" i="1" dirty="0" smtClean="0"/>
              <a:t>KRIZNE SITUACIJE</a:t>
            </a:r>
          </a:p>
          <a:p>
            <a:pPr marL="114300" indent="0">
              <a:buClr>
                <a:srgbClr val="666633"/>
              </a:buClr>
              <a:buNone/>
            </a:pPr>
            <a:endParaRPr lang="hr-HR" sz="2000" b="1" i="1" dirty="0" smtClean="0"/>
          </a:p>
          <a:p>
            <a:pPr marL="458788" lvl="1" indent="-457200">
              <a:spcBef>
                <a:spcPts val="0"/>
              </a:spcBef>
              <a:buClr>
                <a:srgbClr val="666633"/>
              </a:buClr>
              <a:buFont typeface="+mj-lt"/>
              <a:buAutoNum type="arabicPeriod"/>
            </a:pPr>
            <a:r>
              <a:rPr lang="hr-HR" dirty="0">
                <a:cs typeface="Times New Roman" panose="02020603050405020304" pitchFamily="18" charset="0"/>
              </a:rPr>
              <a:t>B</a:t>
            </a:r>
            <a:r>
              <a:rPr lang="hr-HR" dirty="0" smtClean="0">
                <a:cs typeface="Times New Roman" panose="02020603050405020304" pitchFamily="18" charset="0"/>
              </a:rPr>
              <a:t>rza </a:t>
            </a:r>
            <a:r>
              <a:rPr lang="hr-HR" dirty="0">
                <a:cs typeface="Times New Roman" panose="02020603050405020304" pitchFamily="18" charset="0"/>
              </a:rPr>
              <a:t>konceptualizacija </a:t>
            </a:r>
            <a:r>
              <a:rPr lang="hr-HR" dirty="0" smtClean="0">
                <a:cs typeface="Times New Roman" panose="02020603050405020304" pitchFamily="18" charset="0"/>
              </a:rPr>
              <a:t>trenutnog </a:t>
            </a:r>
            <a:r>
              <a:rPr lang="hr-HR" dirty="0">
                <a:cs typeface="Times New Roman" panose="02020603050405020304" pitchFamily="18" charset="0"/>
              </a:rPr>
              <a:t>problema </a:t>
            </a:r>
            <a:r>
              <a:rPr lang="hr-HR" dirty="0" smtClean="0">
                <a:cs typeface="Times New Roman" panose="02020603050405020304" pitchFamily="18" charset="0"/>
              </a:rPr>
              <a:t>para. Procjena može li par boraviti zajedno </a:t>
            </a:r>
            <a:r>
              <a:rPr lang="hr-HR" dirty="0">
                <a:cs typeface="Times New Roman" panose="02020603050405020304" pitchFamily="18" charset="0"/>
              </a:rPr>
              <a:t>tijekom </a:t>
            </a:r>
            <a:r>
              <a:rPr lang="hr-HR" dirty="0" smtClean="0">
                <a:cs typeface="Times New Roman" panose="02020603050405020304" pitchFamily="18" charset="0"/>
              </a:rPr>
              <a:t>krize. </a:t>
            </a:r>
          </a:p>
          <a:p>
            <a:pPr marL="1588" lvl="1" indent="0">
              <a:spcBef>
                <a:spcPts val="0"/>
              </a:spcBef>
              <a:buClr>
                <a:srgbClr val="666633"/>
              </a:buClr>
              <a:buNone/>
            </a:pPr>
            <a:endParaRPr lang="hr-HR" sz="2000" b="1" dirty="0">
              <a:cs typeface="Times New Roman" panose="02020603050405020304" pitchFamily="18" charset="0"/>
            </a:endParaRPr>
          </a:p>
          <a:p>
            <a:pPr marL="458788" lvl="1" indent="-457200">
              <a:spcBef>
                <a:spcPts val="0"/>
              </a:spcBef>
              <a:buClr>
                <a:srgbClr val="666633"/>
              </a:buClr>
              <a:buFont typeface="+mj-lt"/>
              <a:buAutoNum type="arabicPeriod" startAt="2"/>
            </a:pPr>
            <a:r>
              <a:rPr lang="hr-HR" dirty="0" smtClean="0">
                <a:cs typeface="Times New Roman" panose="02020603050405020304" pitchFamily="18" charset="0"/>
              </a:rPr>
              <a:t>Naučiti par kako pratiti razinu </a:t>
            </a:r>
            <a:r>
              <a:rPr lang="hr-HR" dirty="0">
                <a:cs typeface="Times New Roman" panose="02020603050405020304" pitchFamily="18" charset="0"/>
              </a:rPr>
              <a:t>emocija i </a:t>
            </a:r>
            <a:r>
              <a:rPr lang="hr-HR" dirty="0" smtClean="0">
                <a:cs typeface="Times New Roman" panose="02020603050405020304" pitchFamily="18" charset="0"/>
              </a:rPr>
              <a:t>identificirati AM vezane uz njih. Koristiti </a:t>
            </a:r>
            <a:r>
              <a:rPr lang="hr-HR" i="1" dirty="0" smtClean="0">
                <a:cs typeface="Times New Roman" panose="02020603050405020304" pitchFamily="18" charset="0"/>
              </a:rPr>
              <a:t>time out </a:t>
            </a:r>
            <a:r>
              <a:rPr lang="hr-HR" dirty="0" smtClean="0">
                <a:cs typeface="Times New Roman" panose="02020603050405020304" pitchFamily="18" charset="0"/>
              </a:rPr>
              <a:t>tehniku.</a:t>
            </a:r>
            <a:endParaRPr lang="hr-HR" sz="2000" dirty="0">
              <a:cs typeface="Times New Roman" panose="02020603050405020304" pitchFamily="18" charset="0"/>
            </a:endParaRPr>
          </a:p>
          <a:p>
            <a:pPr marL="458788" indent="-457200">
              <a:spcBef>
                <a:spcPts val="0"/>
              </a:spcBef>
              <a:buClr>
                <a:srgbClr val="666633"/>
              </a:buClr>
              <a:buFont typeface="+mj-lt"/>
              <a:buAutoNum type="arabicPeriod"/>
            </a:pPr>
            <a:endParaRPr lang="hr-HR" sz="2000" b="1" dirty="0">
              <a:cs typeface="Times New Roman" panose="02020603050405020304" pitchFamily="18" charset="0"/>
            </a:endParaRPr>
          </a:p>
          <a:p>
            <a:pPr marL="458788" lvl="1" indent="-457200">
              <a:spcBef>
                <a:spcPts val="0"/>
              </a:spcBef>
              <a:buClr>
                <a:srgbClr val="666633"/>
              </a:buClr>
              <a:buFont typeface="+mj-lt"/>
              <a:buAutoNum type="arabicPeriod" startAt="3"/>
            </a:pPr>
            <a:r>
              <a:rPr lang="hr-HR" dirty="0" smtClean="0">
                <a:cs typeface="Times New Roman" panose="02020603050405020304" pitchFamily="18" charset="0"/>
              </a:rPr>
              <a:t>Razmotriti ponašanja i odgovore te ih zamijeniti alternativnima. </a:t>
            </a:r>
            <a:r>
              <a:rPr lang="hr-HR" dirty="0">
                <a:cs typeface="Times New Roman" panose="02020603050405020304" pitchFamily="18" charset="0"/>
              </a:rPr>
              <a:t>U</a:t>
            </a:r>
            <a:r>
              <a:rPr lang="hr-HR" dirty="0" smtClean="0">
                <a:cs typeface="Times New Roman" panose="02020603050405020304" pitchFamily="18" charset="0"/>
              </a:rPr>
              <a:t>koliko </a:t>
            </a:r>
            <a:r>
              <a:rPr lang="hr-HR" dirty="0">
                <a:cs typeface="Times New Roman" panose="02020603050405020304" pitchFamily="18" charset="0"/>
              </a:rPr>
              <a:t>je došlo do razdvajanja riješiti pitanje </a:t>
            </a:r>
            <a:r>
              <a:rPr lang="hr-HR" dirty="0" smtClean="0">
                <a:cs typeface="Times New Roman" panose="02020603050405020304" pitchFamily="18" charset="0"/>
              </a:rPr>
              <a:t>smještaja dok se ponovo ne sastanu.</a:t>
            </a:r>
            <a:endParaRPr lang="hr-HR" sz="2000" dirty="0">
              <a:cs typeface="Times New Roman" panose="02020603050405020304" pitchFamily="18" charset="0"/>
            </a:endParaRPr>
          </a:p>
          <a:p>
            <a:pPr marL="458788" indent="-457200">
              <a:spcBef>
                <a:spcPts val="0"/>
              </a:spcBef>
              <a:buClr>
                <a:srgbClr val="666633"/>
              </a:buClr>
              <a:buFont typeface="+mj-lt"/>
              <a:buAutoNum type="arabicPeriod"/>
            </a:pPr>
            <a:endParaRPr lang="hr-HR" sz="2000" b="1" dirty="0">
              <a:cs typeface="Times New Roman" panose="02020603050405020304" pitchFamily="18" charset="0"/>
            </a:endParaRPr>
          </a:p>
          <a:p>
            <a:pPr marL="458788" lvl="1" indent="-457200">
              <a:spcBef>
                <a:spcPts val="0"/>
              </a:spcBef>
              <a:buClr>
                <a:srgbClr val="666633"/>
              </a:buClr>
              <a:buFont typeface="+mj-lt"/>
              <a:buAutoNum type="arabicPeriod" startAt="4"/>
            </a:pPr>
            <a:r>
              <a:rPr lang="hr-HR" dirty="0" smtClean="0">
                <a:cs typeface="Times New Roman" panose="02020603050405020304" pitchFamily="18" charset="0"/>
              </a:rPr>
              <a:t>Uvježbavanje </a:t>
            </a:r>
            <a:r>
              <a:rPr lang="hr-HR" dirty="0">
                <a:cs typeface="Times New Roman" panose="02020603050405020304" pitchFamily="18" charset="0"/>
              </a:rPr>
              <a:t>koraka </a:t>
            </a:r>
            <a:r>
              <a:rPr lang="hr-HR" dirty="0" smtClean="0">
                <a:cs typeface="Times New Roman" panose="02020603050405020304" pitchFamily="18" charset="0"/>
              </a:rPr>
              <a:t>od 1</a:t>
            </a:r>
            <a:r>
              <a:rPr lang="hr-HR" dirty="0">
                <a:cs typeface="Times New Roman" panose="02020603050405020304" pitchFamily="18" charset="0"/>
              </a:rPr>
              <a:t>. </a:t>
            </a:r>
            <a:r>
              <a:rPr lang="hr-HR" dirty="0" smtClean="0">
                <a:cs typeface="Times New Roman" panose="02020603050405020304" pitchFamily="18" charset="0"/>
              </a:rPr>
              <a:t>do </a:t>
            </a:r>
            <a:r>
              <a:rPr lang="hr-HR" dirty="0">
                <a:cs typeface="Times New Roman" panose="02020603050405020304" pitchFamily="18" charset="0"/>
              </a:rPr>
              <a:t>3. pod vodstvom </a:t>
            </a:r>
            <a:r>
              <a:rPr lang="hr-HR" dirty="0" smtClean="0">
                <a:cs typeface="Times New Roman" panose="02020603050405020304" pitchFamily="18" charset="0"/>
              </a:rPr>
              <a:t>terapeuta te njihova primjena u </a:t>
            </a:r>
            <a:r>
              <a:rPr lang="hr-HR" dirty="0">
                <a:cs typeface="Times New Roman" panose="02020603050405020304" pitchFamily="18" charset="0"/>
              </a:rPr>
              <a:t>procesu </a:t>
            </a:r>
            <a:r>
              <a:rPr lang="hr-HR" dirty="0" smtClean="0">
                <a:cs typeface="Times New Roman" panose="02020603050405020304" pitchFamily="18" charset="0"/>
              </a:rPr>
              <a:t>smirivanja.</a:t>
            </a:r>
            <a:endParaRPr lang="hr-HR" dirty="0">
              <a:cs typeface="Times New Roman" panose="02020603050405020304" pitchFamily="18" charset="0"/>
            </a:endParaRPr>
          </a:p>
          <a:p>
            <a:pPr marL="528638" lvl="1" indent="-85725">
              <a:spcBef>
                <a:spcPts val="0"/>
              </a:spcBef>
              <a:buClr>
                <a:srgbClr val="666633"/>
              </a:buClr>
              <a:buNone/>
            </a:pPr>
            <a:r>
              <a:rPr lang="hr-HR" dirty="0" smtClean="0">
                <a:cs typeface="Times New Roman" panose="02020603050405020304" pitchFamily="18" charset="0"/>
              </a:rPr>
              <a:t>Izrazito je važno zadržavanje </a:t>
            </a:r>
            <a:r>
              <a:rPr lang="hr-HR" dirty="0">
                <a:cs typeface="Times New Roman" panose="02020603050405020304" pitchFamily="18" charset="0"/>
              </a:rPr>
              <a:t>kolaborativnog </a:t>
            </a:r>
            <a:r>
              <a:rPr lang="hr-HR" dirty="0" smtClean="0">
                <a:cs typeface="Times New Roman" panose="02020603050405020304" pitchFamily="18" charset="0"/>
              </a:rPr>
              <a:t>seta.</a:t>
            </a:r>
            <a:endParaRPr lang="hr-HR" b="1" dirty="0" smtClean="0">
              <a:cs typeface="Times New Roman" panose="02020603050405020304" pitchFamily="18" charset="0"/>
            </a:endParaRPr>
          </a:p>
          <a:p>
            <a:pPr marL="458788" lvl="1" indent="-457200">
              <a:spcBef>
                <a:spcPts val="0"/>
              </a:spcBef>
              <a:buClr>
                <a:srgbClr val="666633"/>
              </a:buClr>
              <a:buFont typeface="+mj-lt"/>
              <a:buAutoNum type="arabicPeriod" startAt="4"/>
            </a:pPr>
            <a:endParaRPr lang="hr-HR" sz="2000" b="1" dirty="0">
              <a:cs typeface="Times New Roman" panose="02020603050405020304" pitchFamily="18" charset="0"/>
            </a:endParaRPr>
          </a:p>
          <a:p>
            <a:pPr marL="458788" lvl="1" indent="-457200">
              <a:spcBef>
                <a:spcPts val="0"/>
              </a:spcBef>
              <a:buClr>
                <a:srgbClr val="666633"/>
              </a:buClr>
              <a:buFont typeface="+mj-lt"/>
              <a:buAutoNum type="arabicPeriod" startAt="5"/>
            </a:pPr>
            <a:r>
              <a:rPr lang="hr-HR" dirty="0" smtClean="0">
                <a:cs typeface="Times New Roman" panose="02020603050405020304" pitchFamily="18" charset="0"/>
              </a:rPr>
              <a:t>Što </a:t>
            </a:r>
            <a:r>
              <a:rPr lang="hr-HR" dirty="0">
                <a:cs typeface="Times New Roman" panose="02020603050405020304" pitchFamily="18" charset="0"/>
              </a:rPr>
              <a:t>prije zakazati follow – up </a:t>
            </a:r>
            <a:r>
              <a:rPr lang="hr-HR" dirty="0" smtClean="0">
                <a:cs typeface="Times New Roman" panose="02020603050405020304" pitchFamily="18" charset="0"/>
              </a:rPr>
              <a:t>susret.</a:t>
            </a:r>
            <a:endParaRPr lang="hr-HR" b="1" dirty="0">
              <a:cs typeface="Times New Roman" panose="02020603050405020304" pitchFamily="18" charset="0"/>
            </a:endParaRPr>
          </a:p>
          <a:p>
            <a:pPr marL="458788" indent="-457200">
              <a:spcBef>
                <a:spcPts val="0"/>
              </a:spcBef>
              <a:buClr>
                <a:srgbClr val="666633"/>
              </a:buClr>
              <a:buFont typeface="+mj-lt"/>
              <a:buAutoNum type="arabicPeriod" startAt="5"/>
            </a:pPr>
            <a:endParaRPr lang="hr-HR" sz="2000" b="1" dirty="0">
              <a:cs typeface="Times New Roman" panose="02020603050405020304" pitchFamily="18" charset="0"/>
            </a:endParaRPr>
          </a:p>
          <a:p>
            <a:pPr marL="458788" lvl="1" indent="-457200">
              <a:spcBef>
                <a:spcPts val="0"/>
              </a:spcBef>
              <a:buClr>
                <a:srgbClr val="666633"/>
              </a:buClr>
              <a:buFont typeface="+mj-lt"/>
              <a:buAutoNum type="arabicPeriod" startAt="6"/>
            </a:pPr>
            <a:r>
              <a:rPr lang="hr-HR" dirty="0" smtClean="0">
                <a:cs typeface="Times New Roman" panose="02020603050405020304" pitchFamily="18" charset="0"/>
              </a:rPr>
              <a:t>Terapeut procjenjuje može li par boraviti </a:t>
            </a:r>
            <a:r>
              <a:rPr lang="hr-HR" dirty="0">
                <a:cs typeface="Times New Roman" panose="02020603050405020304" pitchFamily="18" charset="0"/>
              </a:rPr>
              <a:t>skupa za vrijeme </a:t>
            </a:r>
            <a:r>
              <a:rPr lang="hr-HR" dirty="0" smtClean="0">
                <a:cs typeface="Times New Roman" panose="02020603050405020304" pitchFamily="18" charset="0"/>
              </a:rPr>
              <a:t>krize. Može se koristiti </a:t>
            </a:r>
            <a:r>
              <a:rPr lang="hr-HR" i="1" dirty="0" smtClean="0">
                <a:cs typeface="Times New Roman" panose="02020603050405020304" pitchFamily="18" charset="0"/>
              </a:rPr>
              <a:t>problem solving </a:t>
            </a:r>
            <a:r>
              <a:rPr lang="hr-HR" dirty="0" smtClean="0">
                <a:cs typeface="Times New Roman" panose="02020603050405020304" pitchFamily="18" charset="0"/>
              </a:rPr>
              <a:t>tehnika </a:t>
            </a:r>
            <a:r>
              <a:rPr lang="hr-HR" dirty="0">
                <a:cs typeface="Times New Roman" panose="02020603050405020304" pitchFamily="18" charset="0"/>
              </a:rPr>
              <a:t>modificirana za kratkoročnu </a:t>
            </a:r>
            <a:r>
              <a:rPr lang="hr-HR" dirty="0" smtClean="0">
                <a:cs typeface="Times New Roman" panose="02020603050405020304" pitchFamily="18" charset="0"/>
              </a:rPr>
              <a:t>upotrebu.</a:t>
            </a:r>
            <a:endParaRPr lang="hr-HR" dirty="0">
              <a:cs typeface="Times New Roman" panose="02020603050405020304" pitchFamily="18" charset="0"/>
            </a:endParaRPr>
          </a:p>
          <a:p>
            <a:pPr marL="458788" indent="-457200">
              <a:buClr>
                <a:srgbClr val="666633"/>
              </a:buClr>
              <a:buFont typeface="+mj-lt"/>
              <a:buAutoNum type="arabicPeriod" startAt="5"/>
            </a:pP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4528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576064"/>
          </a:xfrm>
        </p:spPr>
        <p:txBody>
          <a:bodyPr/>
          <a:lstStyle/>
          <a:p>
            <a:pPr algn="r"/>
            <a:r>
              <a:rPr lang="hr-HR" sz="3200" dirty="0"/>
              <a:t>SPECIFIČNI PROBLEMI U TERAPIJI PAROVA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7620000" cy="5832648"/>
          </a:xfrm>
        </p:spPr>
        <p:txBody>
          <a:bodyPr>
            <a:normAutofit/>
          </a:bodyPr>
          <a:lstStyle/>
          <a:p>
            <a:endParaRPr lang="hr-HR" sz="2800" dirty="0" smtClean="0"/>
          </a:p>
          <a:p>
            <a:pPr>
              <a:lnSpc>
                <a:spcPct val="150000"/>
              </a:lnSpc>
            </a:pPr>
            <a:r>
              <a:rPr lang="hr-HR" sz="2800" dirty="0" smtClean="0"/>
              <a:t>nasilje u odnosu 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nevjera 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kada samo jedan član para želi prekid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psihijatrijski poremećaji članova para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kulturalni faktori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homoseksualni parovi</a:t>
            </a:r>
          </a:p>
          <a:p>
            <a:pPr>
              <a:lnSpc>
                <a:spcPct val="150000"/>
              </a:lnSpc>
            </a:pPr>
            <a:r>
              <a:rPr lang="hr-HR" sz="2800" dirty="0" smtClean="0"/>
              <a:t>kada je vrijeme da se prekine odnos</a:t>
            </a:r>
          </a:p>
          <a:p>
            <a:pPr>
              <a:lnSpc>
                <a:spcPct val="150000"/>
              </a:lnSpc>
            </a:pP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17459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r-HR" dirty="0" smtClean="0"/>
              <a:t>LITERATURA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dirty="0" smtClean="0"/>
              <a:t>Baucom, D.H., Epstein, N.B., Kirby, J.S. i LaTaillade, J.J. (2010). Cognitive-Behavioral Couple Therapy. Dobson, K.S. (ur), </a:t>
            </a:r>
            <a:r>
              <a:rPr lang="hr-HR" i="1" dirty="0" smtClean="0"/>
              <a:t>Handbook of Cognitive-Behavioral Therapies.</a:t>
            </a:r>
            <a:r>
              <a:rPr lang="hr-HR" dirty="0" smtClean="0"/>
              <a:t> NY, NY: The Gulford Press.</a:t>
            </a:r>
          </a:p>
          <a:p>
            <a:pPr algn="just"/>
            <a:r>
              <a:rPr lang="hr-HR" dirty="0" smtClean="0"/>
              <a:t>Dattilio, F.M. i Padesky, C.A. (1990). Cognitive Therapy With Couples. Sarasota, FL: Professional Resource Exchange Inc.</a:t>
            </a:r>
          </a:p>
          <a:p>
            <a:pPr algn="just"/>
            <a:r>
              <a:rPr lang="hr-HR" dirty="0" smtClean="0"/>
              <a:t>Dattilio, F.M. (1993). Cognitive Techniques With Couples and Familes. </a:t>
            </a:r>
            <a:r>
              <a:rPr lang="hr-HR" i="1" dirty="0" smtClean="0"/>
              <a:t>The Family Journal: Counseling and Therapy for Couples and Families, 1</a:t>
            </a:r>
            <a:r>
              <a:rPr lang="hr-HR" dirty="0" smtClean="0"/>
              <a:t>(1), 51-65.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3350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778098"/>
          </a:xfrm>
        </p:spPr>
        <p:txBody>
          <a:bodyPr>
            <a:normAutofit/>
          </a:bodyPr>
          <a:lstStyle/>
          <a:p>
            <a:pPr algn="r"/>
            <a:r>
              <a:rPr lang="hr-HR" sz="4400" dirty="0" smtClean="0"/>
              <a:t>POVIJESNI PREGLED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229600" cy="5145435"/>
          </a:xfrm>
        </p:spPr>
        <p:txBody>
          <a:bodyPr/>
          <a:lstStyle/>
          <a:p>
            <a:endParaRPr lang="hr-HR" sz="2400" dirty="0" smtClean="0"/>
          </a:p>
          <a:p>
            <a:r>
              <a:rPr lang="hr-HR" sz="2400" dirty="0" smtClean="0"/>
              <a:t>u 21. st. nova kretanja u KBT parova</a:t>
            </a:r>
          </a:p>
          <a:p>
            <a:r>
              <a:rPr lang="hr-HR" sz="2400" dirty="0" smtClean="0"/>
              <a:t>mikro i makro interakcije među partnerima</a:t>
            </a:r>
          </a:p>
          <a:p>
            <a:r>
              <a:rPr lang="hr-HR" sz="2400" dirty="0"/>
              <a:t>o</a:t>
            </a:r>
            <a:r>
              <a:rPr lang="hr-HR" sz="2400" dirty="0" smtClean="0"/>
              <a:t>sobnost, motivacija i druge stabilne karakteristike koje svaki od partnera donosi u odnos i njihov ujecaj</a:t>
            </a:r>
          </a:p>
          <a:p>
            <a:r>
              <a:rPr lang="hr-HR" sz="2400" dirty="0"/>
              <a:t>u</a:t>
            </a:r>
            <a:r>
              <a:rPr lang="hr-HR" sz="2400" dirty="0" smtClean="0"/>
              <a:t>tjecaj sistemskih i ekoloških modela – vanjski i okolinski stresori (djeca, poslovne obaveze)</a:t>
            </a:r>
          </a:p>
          <a:p>
            <a:r>
              <a:rPr lang="hr-HR" sz="2400" dirty="0"/>
              <a:t>p</a:t>
            </a:r>
            <a:r>
              <a:rPr lang="hr-HR" sz="2400" dirty="0" smtClean="0"/>
              <a:t>oteškoće u doživljavanju i izražavanju emocija, regulacija negativnih emocija</a:t>
            </a:r>
          </a:p>
          <a:p>
            <a:r>
              <a:rPr lang="hr-HR" sz="2400" dirty="0"/>
              <a:t>v</a:t>
            </a:r>
            <a:r>
              <a:rPr lang="hr-HR" sz="2400" dirty="0" smtClean="0"/>
              <a:t>eći naglasak na isticanju pozitivnog u odnosu</a:t>
            </a:r>
          </a:p>
          <a:p>
            <a:pPr marL="114300" indent="0">
              <a:buNone/>
            </a:pPr>
            <a:endParaRPr lang="hr-HR" sz="2400" dirty="0" smtClean="0"/>
          </a:p>
          <a:p>
            <a:endParaRPr lang="hr-HR" sz="2400" dirty="0"/>
          </a:p>
          <a:p>
            <a:endParaRPr lang="hr-HR" sz="2400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3080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hr-HR" dirty="0" smtClean="0"/>
              <a:t>CILJEVI I NAČELA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dirty="0" smtClean="0"/>
          </a:p>
          <a:p>
            <a:r>
              <a:rPr lang="hr-HR" sz="2600" dirty="0"/>
              <a:t>m</a:t>
            </a:r>
            <a:r>
              <a:rPr lang="hr-HR" sz="2600" dirty="0" smtClean="0"/>
              <a:t>odifikacija nerealnih očekivanja u odnosu</a:t>
            </a:r>
          </a:p>
          <a:p>
            <a:r>
              <a:rPr lang="hr-HR" sz="2600" dirty="0"/>
              <a:t>p</a:t>
            </a:r>
            <a:r>
              <a:rPr lang="hr-HR" sz="2600" dirty="0" smtClean="0"/>
              <a:t>romjena pogrešnih vjerovanja</a:t>
            </a:r>
          </a:p>
          <a:p>
            <a:r>
              <a:rPr lang="hr-HR" sz="2600" dirty="0"/>
              <a:t>k</a:t>
            </a:r>
            <a:r>
              <a:rPr lang="hr-HR" sz="2600" dirty="0" smtClean="0"/>
              <a:t>orištenje samoinstrukcijskih procesa da bi se smanjile destruktivne interakcije</a:t>
            </a:r>
          </a:p>
          <a:p>
            <a:endParaRPr lang="hr-HR" sz="2600" dirty="0"/>
          </a:p>
          <a:p>
            <a:r>
              <a:rPr lang="hr-HR" sz="2600" dirty="0"/>
              <a:t>g</a:t>
            </a:r>
            <a:r>
              <a:rPr lang="hr-HR" sz="2600" dirty="0" smtClean="0"/>
              <a:t>lavni cilj: identificiranje sheme ili vjerovanja kod oba partnera o vezama oćenito i o njihovoj vlastitoj vezi i restrukturiranje u svrhu ostvarivanja produktivnijeg odnosa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2856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931224" cy="706090"/>
          </a:xfrm>
        </p:spPr>
        <p:txBody>
          <a:bodyPr>
            <a:normAutofit fontScale="90000"/>
          </a:bodyPr>
          <a:lstStyle/>
          <a:p>
            <a:pPr algn="r"/>
            <a:r>
              <a:rPr lang="hr-HR" dirty="0" smtClean="0"/>
              <a:t>OSNOVNI POJMOVI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229600" cy="5616624"/>
          </a:xfrm>
        </p:spPr>
        <p:txBody>
          <a:bodyPr>
            <a:normAutofit/>
          </a:bodyPr>
          <a:lstStyle/>
          <a:p>
            <a:endParaRPr lang="hr-HR" sz="2400" b="1" dirty="0" smtClean="0"/>
          </a:p>
          <a:p>
            <a:r>
              <a:rPr lang="hr-HR" sz="2400" b="1" dirty="0" smtClean="0"/>
              <a:t>bazična vjerovanja o vezama </a:t>
            </a:r>
            <a:r>
              <a:rPr lang="hr-HR" sz="2400" dirty="0" smtClean="0"/>
              <a:t>– osnova za AM</a:t>
            </a:r>
          </a:p>
          <a:p>
            <a:r>
              <a:rPr lang="hr-HR" sz="2400" dirty="0"/>
              <a:t>d</a:t>
            </a:r>
            <a:r>
              <a:rPr lang="hr-HR" sz="2400" dirty="0" smtClean="0"/>
              <a:t>obar prediktor razine stresa u vezi</a:t>
            </a:r>
          </a:p>
          <a:p>
            <a:r>
              <a:rPr lang="hr-HR" sz="2400" dirty="0"/>
              <a:t>t</a:t>
            </a:r>
            <a:r>
              <a:rPr lang="hr-HR" sz="2400" dirty="0" smtClean="0"/>
              <a:t>erapeut mora otkriti bazična vjerovanja svakog partnera o svojoj vezi i njihovoj ulozi u vezi</a:t>
            </a:r>
          </a:p>
          <a:p>
            <a:r>
              <a:rPr lang="hr-HR" sz="2400" dirty="0"/>
              <a:t>z</a:t>
            </a:r>
            <a:r>
              <a:rPr lang="hr-HR" sz="2400" dirty="0" smtClean="0"/>
              <a:t>ajednički rad na redefiniranju i restrukturiranju tih vjerovanja</a:t>
            </a:r>
          </a:p>
          <a:p>
            <a:endParaRPr lang="hr-HR" sz="2400" dirty="0" smtClean="0"/>
          </a:p>
          <a:p>
            <a:r>
              <a:rPr lang="hr-HR" sz="2400" b="1" dirty="0"/>
              <a:t>d</a:t>
            </a:r>
            <a:r>
              <a:rPr lang="hr-HR" sz="2400" b="1" dirty="0" smtClean="0"/>
              <a:t>istorzirana vjerovanja</a:t>
            </a:r>
            <a:r>
              <a:rPr lang="hr-HR" sz="2400" dirty="0" smtClean="0"/>
              <a:t> – bazirana na krivim informacijama i pogrešnom mišljenju, baziraju se na slučajnim dokazima (npr. Svi su muškarci jednaki)</a:t>
            </a:r>
            <a:endParaRPr lang="hr-HR" sz="2400" b="1" dirty="0" smtClean="0"/>
          </a:p>
          <a:p>
            <a:r>
              <a:rPr lang="hr-HR" sz="2400" b="1" dirty="0" smtClean="0"/>
              <a:t>alternativna vjerovanja</a:t>
            </a:r>
            <a:r>
              <a:rPr lang="hr-HR" sz="2400" dirty="0" smtClean="0"/>
              <a:t> – vjerovanja bazirana na dokazima</a:t>
            </a:r>
          </a:p>
          <a:p>
            <a:endParaRPr lang="hr-HR" sz="2400" dirty="0" smtClean="0"/>
          </a:p>
          <a:p>
            <a:r>
              <a:rPr lang="hr-HR" sz="2400" dirty="0"/>
              <a:t>c</a:t>
            </a:r>
            <a:r>
              <a:rPr lang="hr-HR" sz="2400" dirty="0" smtClean="0"/>
              <a:t>ilj je zamijeniti distorzirana vjerovanja alternativnima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56160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2114"/>
          </a:xfrm>
        </p:spPr>
        <p:txBody>
          <a:bodyPr/>
          <a:lstStyle/>
          <a:p>
            <a:pPr algn="r"/>
            <a:r>
              <a:rPr lang="hr-HR" sz="4000" dirty="0" smtClean="0"/>
              <a:t>OSNOVNI POJMOVI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>
            <a:normAutofit lnSpcReduction="10000"/>
          </a:bodyPr>
          <a:lstStyle/>
          <a:p>
            <a:r>
              <a:rPr lang="hr-HR" sz="2400" b="1" dirty="0"/>
              <a:t>n</a:t>
            </a:r>
            <a:r>
              <a:rPr lang="hr-HR" sz="2400" b="1" dirty="0" smtClean="0"/>
              <a:t>erealna </a:t>
            </a:r>
            <a:r>
              <a:rPr lang="hr-HR" sz="2400" b="1" dirty="0"/>
              <a:t>očekivanja</a:t>
            </a:r>
            <a:r>
              <a:rPr lang="hr-HR" sz="2400" dirty="0"/>
              <a:t> </a:t>
            </a:r>
            <a:r>
              <a:rPr lang="hr-HR" sz="2400" dirty="0" smtClean="0"/>
              <a:t>– vode ka distorzijama koje se pretvaraju u nerealistične zahtjeve</a:t>
            </a:r>
          </a:p>
          <a:p>
            <a:r>
              <a:rPr lang="hr-HR" sz="2400" dirty="0"/>
              <a:t>p</a:t>
            </a:r>
            <a:r>
              <a:rPr lang="hr-HR" sz="2400" dirty="0" smtClean="0"/>
              <a:t>roizlaze iz bazičnih vjerovanja</a:t>
            </a:r>
          </a:p>
          <a:p>
            <a:r>
              <a:rPr lang="hr-HR" sz="2400" dirty="0"/>
              <a:t>s</a:t>
            </a:r>
            <a:r>
              <a:rPr lang="hr-HR" sz="2400" dirty="0" smtClean="0"/>
              <a:t>tvaraju razočaranje i frustraciju</a:t>
            </a:r>
          </a:p>
          <a:p>
            <a:r>
              <a:rPr lang="hr-HR" sz="2400" dirty="0"/>
              <a:t>n</a:t>
            </a:r>
            <a:r>
              <a:rPr lang="hr-HR" sz="2400" dirty="0" smtClean="0"/>
              <a:t>pr. Ljubav dolazi spontano i traje zauvjek, bez ikakvog truda.</a:t>
            </a:r>
          </a:p>
          <a:p>
            <a:endParaRPr lang="hr-HR" sz="2400" dirty="0"/>
          </a:p>
          <a:p>
            <a:r>
              <a:rPr lang="hr-HR" sz="2400" b="1" dirty="0"/>
              <a:t>k</a:t>
            </a:r>
            <a:r>
              <a:rPr lang="hr-HR" sz="2400" b="1" dirty="0" smtClean="0"/>
              <a:t>auzalne atribucije</a:t>
            </a:r>
            <a:r>
              <a:rPr lang="hr-HR" sz="2400" dirty="0" smtClean="0"/>
              <a:t> – ”okrivljavanje” u odnosu</a:t>
            </a:r>
          </a:p>
          <a:p>
            <a:r>
              <a:rPr lang="hr-HR" sz="2400" dirty="0"/>
              <a:t>e</a:t>
            </a:r>
            <a:r>
              <a:rPr lang="hr-HR" sz="2400" dirty="0" smtClean="0"/>
              <a:t>ksternalizacija krivnje i pogrešno atribuiranje uzroka problema</a:t>
            </a:r>
          </a:p>
          <a:p>
            <a:r>
              <a:rPr lang="hr-HR" sz="2400" dirty="0"/>
              <a:t>k</a:t>
            </a:r>
            <a:r>
              <a:rPr lang="hr-HR" sz="2400" dirty="0" smtClean="0"/>
              <a:t>olaborativni set (Jacobson i Margolin, 1979) – oba partnera trebaju prihvatiti odgovornost za nastali konflikt i za rješavanje problema</a:t>
            </a:r>
            <a:endParaRPr lang="hr-HR" sz="2400" dirty="0"/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1682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r-HR" sz="4000" dirty="0" smtClean="0"/>
              <a:t>PROCJENA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hr-HR" sz="2400" b="1" dirty="0" smtClean="0"/>
              <a:t>ZAJEDNIČKI INTERVJU </a:t>
            </a:r>
          </a:p>
          <a:p>
            <a:pPr marL="114300" indent="0">
              <a:buNone/>
            </a:pPr>
            <a:endParaRPr lang="hr-HR" dirty="0" smtClean="0"/>
          </a:p>
          <a:p>
            <a:r>
              <a:rPr lang="hr-HR" sz="2400" dirty="0"/>
              <a:t>p</a:t>
            </a:r>
            <a:r>
              <a:rPr lang="hr-HR" sz="2400" dirty="0" smtClean="0"/>
              <a:t>rvi susret</a:t>
            </a:r>
          </a:p>
          <a:p>
            <a:r>
              <a:rPr lang="hr-HR" sz="2400" dirty="0"/>
              <a:t>t</a:t>
            </a:r>
            <a:r>
              <a:rPr lang="hr-HR" sz="2400" dirty="0" smtClean="0"/>
              <a:t>erapeut dobiva uvid u interakciju partnera i procjenjuje jesu li pogodni za terapiju</a:t>
            </a:r>
          </a:p>
          <a:p>
            <a:r>
              <a:rPr lang="hr-HR" sz="2400" dirty="0"/>
              <a:t>i</a:t>
            </a:r>
            <a:r>
              <a:rPr lang="hr-HR" sz="2400" dirty="0" smtClean="0"/>
              <a:t>spituje se kako se par upoznao, žive li zajedno, jesu li u braku, povijest prijašnjih veza, imaju li djecu iz ove i prethodnih veza, kratka povijest sadašnjeg problema</a:t>
            </a:r>
          </a:p>
          <a:p>
            <a:r>
              <a:rPr lang="hr-HR" sz="2400" dirty="0"/>
              <a:t>p</a:t>
            </a:r>
            <a:r>
              <a:rPr lang="hr-HR" sz="2400" dirty="0" smtClean="0"/>
              <a:t>roces prikupljanja svih informacija može potrajati i tijekom drugih susreta </a:t>
            </a:r>
          </a:p>
          <a:p>
            <a:endParaRPr lang="hr-HR" dirty="0" smtClean="0"/>
          </a:p>
          <a:p>
            <a:endParaRPr lang="hr-HR" dirty="0" smtClean="0"/>
          </a:p>
          <a:p>
            <a:pPr marL="11430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5019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720080"/>
          </a:xfrm>
        </p:spPr>
        <p:txBody>
          <a:bodyPr/>
          <a:lstStyle/>
          <a:p>
            <a:pPr algn="r"/>
            <a:r>
              <a:rPr lang="hr-HR" sz="4000" dirty="0" smtClean="0"/>
              <a:t>PROCJENA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7620000" cy="5904656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hr-HR" sz="2600" b="1" dirty="0"/>
              <a:t>UPITNICI I </a:t>
            </a:r>
            <a:r>
              <a:rPr lang="hr-HR" sz="2600" b="1" dirty="0" smtClean="0"/>
              <a:t>INVENTARI</a:t>
            </a:r>
          </a:p>
          <a:p>
            <a:endParaRPr lang="hr-HR" dirty="0"/>
          </a:p>
          <a:p>
            <a:r>
              <a:rPr lang="hr-HR" sz="2400" dirty="0"/>
              <a:t>n</a:t>
            </a:r>
            <a:r>
              <a:rPr lang="hr-HR" sz="2400" dirty="0" smtClean="0"/>
              <a:t>a kraju prvog susreta</a:t>
            </a:r>
          </a:p>
          <a:p>
            <a:r>
              <a:rPr lang="hr-HR" sz="2400" dirty="0"/>
              <a:t>n</a:t>
            </a:r>
            <a:r>
              <a:rPr lang="hr-HR" sz="2400" dirty="0" smtClean="0"/>
              <a:t>jima se identificiraju disfunkcionalne misli, problemi u komunikaciji te poželjna i nepoželjna ponašanja</a:t>
            </a:r>
          </a:p>
          <a:p>
            <a:r>
              <a:rPr lang="hr-HR" sz="2400" dirty="0"/>
              <a:t>p</a:t>
            </a:r>
            <a:r>
              <a:rPr lang="hr-HR" sz="2400" dirty="0" smtClean="0"/>
              <a:t>okazuju terapeutu koliko je par motiviran za promjenu</a:t>
            </a:r>
          </a:p>
          <a:p>
            <a:r>
              <a:rPr lang="hr-HR" sz="2400" dirty="0"/>
              <a:t>d</a:t>
            </a:r>
            <a:r>
              <a:rPr lang="hr-HR" sz="2400" dirty="0" smtClean="0"/>
              <a:t>obivanje informacija koje klijenti nerado iznose</a:t>
            </a:r>
          </a:p>
          <a:p>
            <a:r>
              <a:rPr lang="hr-HR" sz="2400" dirty="0"/>
              <a:t>m</a:t>
            </a:r>
            <a:r>
              <a:rPr lang="hr-HR" sz="2400" dirty="0" smtClean="0"/>
              <a:t>ogu se primjenjivati i kasnije u terapiji i služiti kao mjera praćenja napretka</a:t>
            </a:r>
          </a:p>
          <a:p>
            <a:endParaRPr lang="hr-HR" sz="2400" dirty="0"/>
          </a:p>
          <a:p>
            <a:r>
              <a:rPr lang="hr-HR" sz="2400" i="1" dirty="0" smtClean="0"/>
              <a:t>Marital Attitude Questionnairre-Revised</a:t>
            </a:r>
            <a:r>
              <a:rPr lang="hr-HR" sz="2400" dirty="0" smtClean="0"/>
              <a:t> (Pretzer, Fleming i Epstein, 1983)</a:t>
            </a:r>
          </a:p>
          <a:p>
            <a:r>
              <a:rPr lang="hr-HR" sz="2400" i="1" dirty="0" smtClean="0"/>
              <a:t>Dyadic Adjustment Scale</a:t>
            </a:r>
            <a:r>
              <a:rPr lang="hr-HR" sz="2400" dirty="0" smtClean="0"/>
              <a:t> (DAS, Spainer, 1976)*</a:t>
            </a:r>
          </a:p>
          <a:p>
            <a:r>
              <a:rPr lang="hr-HR" sz="2400" i="1" dirty="0" smtClean="0"/>
              <a:t>Marital Happiness Scale </a:t>
            </a:r>
            <a:r>
              <a:rPr lang="hr-HR" sz="2400" dirty="0" smtClean="0"/>
              <a:t>(MHS, Azrin, Naster i Jones, 1973)*</a:t>
            </a:r>
          </a:p>
          <a:p>
            <a:r>
              <a:rPr lang="hr-HR" sz="2400" i="1" dirty="0" smtClean="0"/>
              <a:t>Marital Satisfaction Inventory </a:t>
            </a:r>
            <a:r>
              <a:rPr lang="hr-HR" sz="2400" dirty="0" smtClean="0"/>
              <a:t>(MSI, Snyder, 1981)</a:t>
            </a:r>
          </a:p>
          <a:p>
            <a:r>
              <a:rPr lang="hr-HR" sz="2400" i="1" dirty="0" smtClean="0"/>
              <a:t>Beliefs About Change Questionnairre</a:t>
            </a:r>
            <a:r>
              <a:rPr lang="hr-HR" sz="2400" dirty="0" smtClean="0"/>
              <a:t> (Beck, 1988)</a:t>
            </a:r>
          </a:p>
          <a:p>
            <a:r>
              <a:rPr lang="hr-HR" sz="2400" i="1" dirty="0" smtClean="0"/>
              <a:t>Problems in the Partnership </a:t>
            </a:r>
            <a:r>
              <a:rPr lang="hr-HR" sz="2400" dirty="0" smtClean="0"/>
              <a:t>(Beck, 1988)</a:t>
            </a:r>
          </a:p>
          <a:p>
            <a:r>
              <a:rPr lang="hr-HR" sz="2400" i="1" dirty="0" smtClean="0"/>
              <a:t>Expressions of Love </a:t>
            </a:r>
            <a:r>
              <a:rPr lang="hr-HR" sz="2400" dirty="0" smtClean="0"/>
              <a:t>(Beck, 1988)</a:t>
            </a:r>
            <a:endParaRPr lang="hr-HR" sz="2400" dirty="0"/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5181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2114"/>
          </a:xfrm>
        </p:spPr>
        <p:txBody>
          <a:bodyPr/>
          <a:lstStyle/>
          <a:p>
            <a:pPr algn="r"/>
            <a:r>
              <a:rPr lang="hr-HR" sz="4000" dirty="0" smtClean="0"/>
              <a:t>PROCJENA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hr-HR" sz="2400" b="1" dirty="0"/>
              <a:t>POJEDINAČNI INTERVJUI</a:t>
            </a:r>
          </a:p>
          <a:p>
            <a:endParaRPr lang="hr-HR" dirty="0" smtClean="0"/>
          </a:p>
          <a:p>
            <a:r>
              <a:rPr lang="hr-HR" dirty="0" smtClean="0"/>
              <a:t>2. i 3. susret, nakon zajedničkog intervjua</a:t>
            </a:r>
          </a:p>
          <a:p>
            <a:r>
              <a:rPr lang="hr-HR" dirty="0"/>
              <a:t>t</a:t>
            </a:r>
            <a:r>
              <a:rPr lang="hr-HR" dirty="0" smtClean="0"/>
              <a:t>erapeutu pruža mogućnost interakcije sa svakim od partnera pojedinačno - </a:t>
            </a:r>
            <a:r>
              <a:rPr lang="hr-HR" dirty="0"/>
              <a:t>ponašaju li se drugačije kad su sami s </a:t>
            </a:r>
            <a:r>
              <a:rPr lang="hr-HR" dirty="0" smtClean="0"/>
              <a:t>terapeutom</a:t>
            </a:r>
          </a:p>
          <a:p>
            <a:r>
              <a:rPr lang="hr-HR" dirty="0"/>
              <a:t>r</a:t>
            </a:r>
            <a:r>
              <a:rPr lang="hr-HR" dirty="0" smtClean="0"/>
              <a:t>azgovor o temama koje nisu pokrivene zajedničkim intervjuom: seksualno ili fizičko zlostavljanje u prošlosti, povijest prošlih veza, izvanbračne veze, uspjesi i neuspjesi, problemi u obitelji iz koje dolaze, nasilje u trenutnoj vezi i sl.</a:t>
            </a:r>
          </a:p>
          <a:p>
            <a:r>
              <a:rPr lang="hr-HR" dirty="0"/>
              <a:t>b</a:t>
            </a:r>
            <a:r>
              <a:rPr lang="hr-HR" dirty="0" smtClean="0"/>
              <a:t>itno je konceptualizirati kako pojedini partner vidi probleme u odnosu – naglasak na AM, vjerovanjima i željenim promjenama u vezi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0971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1371</TotalTime>
  <Words>1874</Words>
  <Application>Microsoft Office PowerPoint</Application>
  <PresentationFormat>On-screen Show (4:3)</PresentationFormat>
  <Paragraphs>257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Adjacency</vt:lpstr>
      <vt:lpstr>BKT partnerskih problema</vt:lpstr>
      <vt:lpstr>POVIJESNI PREGLED</vt:lpstr>
      <vt:lpstr>POVIJESNI PREGLED</vt:lpstr>
      <vt:lpstr>CILJEVI I NAČELA</vt:lpstr>
      <vt:lpstr>OSNOVNI POJMOVI</vt:lpstr>
      <vt:lpstr>OSNOVNI POJMOVI</vt:lpstr>
      <vt:lpstr>PROCJENA</vt:lpstr>
      <vt:lpstr>PROCJENA</vt:lpstr>
      <vt:lpstr>PROCJENA</vt:lpstr>
      <vt:lpstr>PROCJENA</vt:lpstr>
      <vt:lpstr>TEHNIKE I POSTUPCI</vt:lpstr>
      <vt:lpstr>TEHNIKE I POSTUPCI</vt:lpstr>
      <vt:lpstr>TEHNIKE I POSTUPCI</vt:lpstr>
      <vt:lpstr>TEHNIKE I POSTUPCI</vt:lpstr>
      <vt:lpstr>TEHNIKE I POSTUPCI </vt:lpstr>
      <vt:lpstr>TEHNIKE I POSTUPCI</vt:lpstr>
      <vt:lpstr>TEHNIKE I POSTUPCI</vt:lpstr>
      <vt:lpstr>TEHNIKE I POSTUPCI</vt:lpstr>
      <vt:lpstr>TEHNIKE I POSTUPCI</vt:lpstr>
      <vt:lpstr>TEHNIKE I POSTUPCI</vt:lpstr>
      <vt:lpstr>STRUKTURA TERAPIJE</vt:lpstr>
      <vt:lpstr>STRUKTURA TERAPIJE</vt:lpstr>
      <vt:lpstr>STRUKTURA TERAPIJE</vt:lpstr>
      <vt:lpstr>SPECIFIČNI PROBLEMI U TERAPIJI PAROVA</vt:lpstr>
      <vt:lpstr>SPECIFIČNI PROBLEMI U TERAPIJI PAROVA</vt:lpstr>
      <vt:lpstr>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Nina</dc:creator>
  <cp:lastModifiedBy>Nina</cp:lastModifiedBy>
  <cp:revision>112</cp:revision>
  <dcterms:created xsi:type="dcterms:W3CDTF">2017-01-26T19:07:34Z</dcterms:created>
  <dcterms:modified xsi:type="dcterms:W3CDTF">2017-02-03T19:18:56Z</dcterms:modified>
</cp:coreProperties>
</file>