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7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2933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0" y="2925286"/>
            <a:ext cx="9144000" cy="158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2514600" y="2362200"/>
            <a:ext cx="4114800" cy="112776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en-US" sz="1800" b="1" kern="1200" cap="all" spc="0" baseline="0" smtClean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65400" y="3045460"/>
            <a:ext cx="4013200" cy="428625"/>
          </a:xfrm>
        </p:spPr>
        <p:txBody>
          <a:bodyPr tIns="0" anchor="t">
            <a:noAutofit/>
          </a:bodyPr>
          <a:lstStyle>
            <a:lvl1pPr marL="0" indent="0" algn="ctr">
              <a:buNone/>
              <a:defRPr sz="1600" b="0" i="0" cap="none" spc="0" baseline="0">
                <a:solidFill>
                  <a:schemeClr val="bg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65400" y="2397760"/>
            <a:ext cx="4013200" cy="599440"/>
          </a:xfrm>
          <a:noFill/>
          <a:ln>
            <a:noFill/>
          </a:ln>
        </p:spPr>
        <p:txBody>
          <a:bodyPr bIns="0" anchor="b"/>
          <a:lstStyle>
            <a:lvl1pPr>
              <a:defRPr>
                <a:effectLst>
                  <a:glow rad="88900">
                    <a:schemeClr val="tx1">
                      <a:alpha val="60000"/>
                    </a:schemeClr>
                  </a:glo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/>
          <a:p>
            <a:fld id="{0CE55235-785F-4F0C-BBDC-54CAA86E5435}" type="datetimeFigureOut">
              <a:rPr lang="hr-HR" smtClean="0"/>
              <a:t>18.11.2016.</a:t>
            </a:fld>
            <a:endParaRPr lang="hr-HR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3F7D47D-B385-4854-ADD1-0138A93EA8CB}" type="slidenum">
              <a:rPr lang="hr-HR" smtClean="0"/>
              <a:t>‹#›</a:t>
            </a:fld>
            <a:endParaRPr lang="hr-H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55235-785F-4F0C-BBDC-54CAA86E5435}" type="datetimeFigureOut">
              <a:rPr lang="hr-HR" smtClean="0"/>
              <a:t>18.11.2016.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7D47D-B385-4854-ADD1-0138A93EA8CB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 rot="5400000">
            <a:off x="4267200" y="3429000"/>
            <a:ext cx="6858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 bwMode="hidden">
          <a:xfrm>
            <a:off x="0" y="1"/>
            <a:ext cx="76962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629400" cy="5029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55235-785F-4F0C-BBDC-54CAA86E5435}" type="datetimeFigureOut">
              <a:rPr lang="hr-HR" smtClean="0"/>
              <a:t>18.11.2016.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7D47D-B385-4854-ADD1-0138A93EA8CB}" type="slidenum">
              <a:rPr lang="hr-HR" smtClean="0"/>
              <a:t>‹#›</a:t>
            </a:fld>
            <a:endParaRPr lang="hr-HR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39000" y="914401"/>
            <a:ext cx="926980" cy="5029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457200" y="2020824"/>
            <a:ext cx="8229600" cy="40751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CE55235-785F-4F0C-BBDC-54CAA86E5435}" type="datetimeFigureOut">
              <a:rPr lang="hr-HR" smtClean="0"/>
              <a:t>18.11.2016.</a:t>
            </a:fld>
            <a:endParaRPr lang="hr-HR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3F7D47D-B385-4854-ADD1-0138A93EA8CB}" type="slidenum">
              <a:rPr lang="hr-HR" smtClean="0"/>
              <a:t>‹#›</a:t>
            </a:fld>
            <a:endParaRPr lang="hr-HR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922776"/>
            <a:ext cx="9144000" cy="29352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0" y="3921760"/>
            <a:ext cx="9144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2514600" y="3368040"/>
            <a:ext cx="4114800" cy="112776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en-US" sz="1800" b="1" kern="1200" cap="all" spc="0" baseline="0" smtClean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 bwMode="black">
          <a:xfrm>
            <a:off x="2529052" y="3367246"/>
            <a:ext cx="4085897" cy="706821"/>
          </a:xfrm>
          <a:prstGeom prst="rect">
            <a:avLst/>
          </a:prstGeom>
          <a:noFill/>
          <a:ln w="98425" cmpd="thinThick">
            <a:noFill/>
            <a:miter lim="800000"/>
          </a:ln>
        </p:spPr>
        <p:txBody>
          <a:bodyPr vert="horz" lIns="91440" tIns="45720" rIns="91440" bIns="0" rtlCol="0" anchor="b" anchorCtr="0">
            <a:normAutofit/>
          </a:bodyPr>
          <a:lstStyle>
            <a:lvl1pPr>
              <a:defRPr kumimoji="0" lang="en-US" sz="18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 bwMode="black">
          <a:xfrm>
            <a:off x="2518542" y="4084577"/>
            <a:ext cx="4106917" cy="397094"/>
          </a:xfrm>
        </p:spPr>
        <p:txBody>
          <a:bodyPr tIns="0" anchor="t" anchorCtr="0">
            <a:normAutofit/>
          </a:bodyPr>
          <a:lstStyle>
            <a:lvl1pPr marL="0" indent="0" algn="ctr">
              <a:buNone/>
              <a:def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55235-785F-4F0C-BBDC-54CAA86E5435}" type="datetimeFigureOut">
              <a:rPr lang="hr-HR" smtClean="0"/>
              <a:t>18.11.2016.</a:t>
            </a:fld>
            <a:endParaRPr lang="hr-HR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3F7D47D-B385-4854-ADD1-0138A93EA8CB}" type="slidenum">
              <a:rPr lang="hr-HR" smtClean="0"/>
              <a:t>‹#›</a:t>
            </a:fld>
            <a:endParaRPr lang="hr-HR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0"/>
          <p:cNvSpPr>
            <a:spLocks noGrp="1"/>
          </p:cNvSpPr>
          <p:nvPr>
            <p:ph sz="quarter" idx="13"/>
          </p:nvPr>
        </p:nvSpPr>
        <p:spPr>
          <a:xfrm>
            <a:off x="457201" y="2020824"/>
            <a:ext cx="4023360" cy="40050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30"/>
          <p:cNvSpPr>
            <a:spLocks noGrp="1"/>
          </p:cNvSpPr>
          <p:nvPr>
            <p:ph sz="quarter" idx="14"/>
          </p:nvPr>
        </p:nvSpPr>
        <p:spPr>
          <a:xfrm>
            <a:off x="4663440" y="2020824"/>
            <a:ext cx="4023360" cy="40050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0CE55235-785F-4F0C-BBDC-54CAA86E5435}" type="datetimeFigureOut">
              <a:rPr lang="hr-HR" smtClean="0"/>
              <a:t>18.11.2016.</a:t>
            </a:fld>
            <a:endParaRPr lang="hr-HR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3F7D47D-B385-4854-ADD1-0138A93EA8CB}" type="slidenum">
              <a:rPr lang="hr-HR" smtClean="0"/>
              <a:t>‹#›</a:t>
            </a:fld>
            <a:endParaRPr lang="hr-HR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30"/>
          <p:cNvSpPr>
            <a:spLocks noGrp="1"/>
          </p:cNvSpPr>
          <p:nvPr>
            <p:ph sz="quarter" idx="13"/>
          </p:nvPr>
        </p:nvSpPr>
        <p:spPr>
          <a:xfrm>
            <a:off x="457201" y="2819400"/>
            <a:ext cx="4023360" cy="320954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4" name="Content Placeholder 30"/>
          <p:cNvSpPr>
            <a:spLocks noGrp="1"/>
          </p:cNvSpPr>
          <p:nvPr>
            <p:ph sz="quarter" idx="14"/>
          </p:nvPr>
        </p:nvSpPr>
        <p:spPr>
          <a:xfrm>
            <a:off x="4663440" y="2816352"/>
            <a:ext cx="4023360" cy="320954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020824"/>
            <a:ext cx="4023360" cy="704088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kern="1200" cap="none" spc="200" baseline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5"/>
          </p:nvPr>
        </p:nvSpPr>
        <p:spPr>
          <a:xfrm>
            <a:off x="4663440" y="2020824"/>
            <a:ext cx="4023360" cy="704088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i="0" kern="1200" cap="none" spc="200" baseline="0" dirty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0CE55235-785F-4F0C-BBDC-54CAA86E5435}" type="datetimeFigureOut">
              <a:rPr lang="hr-HR" smtClean="0"/>
              <a:t>18.11.2016.</a:t>
            </a:fld>
            <a:endParaRPr lang="hr-HR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83F7D47D-B385-4854-ADD1-0138A93EA8CB}" type="slidenum">
              <a:rPr lang="hr-HR" smtClean="0"/>
              <a:t>‹#›</a:t>
            </a:fld>
            <a:endParaRPr lang="hr-HR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55235-785F-4F0C-BBDC-54CAA86E5435}" type="datetimeFigureOut">
              <a:rPr lang="hr-HR" smtClean="0"/>
              <a:t>18.11.2016.</a:t>
            </a:fld>
            <a:endParaRPr lang="hr-HR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3F7D47D-B385-4854-ADD1-0138A93EA8CB}" type="slidenum">
              <a:rPr lang="hr-HR" smtClean="0"/>
              <a:t>‹#›</a:t>
            </a:fld>
            <a:endParaRPr lang="hr-H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55235-785F-4F0C-BBDC-54CAA86E5435}" type="datetimeFigureOut">
              <a:rPr lang="hr-HR" smtClean="0"/>
              <a:t>18.11.2016.</a:t>
            </a:fld>
            <a:endParaRPr lang="hr-H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3F7D47D-B385-4854-ADD1-0138A93EA8CB}" type="slidenum">
              <a:rPr lang="hr-HR" smtClean="0"/>
              <a:t>‹#›</a:t>
            </a:fld>
            <a:endParaRPr lang="hr-H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0"/>
          <p:cNvSpPr>
            <a:spLocks noGrp="1"/>
          </p:cNvSpPr>
          <p:nvPr>
            <p:ph sz="quarter" idx="14"/>
          </p:nvPr>
        </p:nvSpPr>
        <p:spPr>
          <a:xfrm>
            <a:off x="1485900" y="1914525"/>
            <a:ext cx="6172200" cy="351091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7360" y="5513832"/>
            <a:ext cx="5669280" cy="548640"/>
          </a:xfrm>
        </p:spPr>
        <p:txBody>
          <a:bodyPr vert="horz" lIns="91440" tIns="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 typeface="Arial" pitchFamily="34" charset="0"/>
              <a:buNone/>
              <a:defRPr lang="en-US" sz="1400" b="0" i="0" kern="1200" cap="none" spc="0" baseline="0" smtClean="0">
                <a:solidFill>
                  <a:schemeClr val="tx1"/>
                </a:solidFill>
                <a:latin typeface="+mn-lt"/>
                <a:ea typeface="+mn-ea"/>
                <a:cs typeface="Tahom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0CE55235-785F-4F0C-BBDC-54CAA86E5435}" type="datetimeFigureOut">
              <a:rPr lang="hr-HR" smtClean="0"/>
              <a:t>18.11.2016.</a:t>
            </a:fld>
            <a:endParaRPr lang="hr-HR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3F7D47D-B385-4854-ADD1-0138A93EA8CB}" type="slidenum">
              <a:rPr lang="hr-HR" smtClean="0"/>
              <a:t>‹#›</a:t>
            </a:fld>
            <a:endParaRPr lang="hr-H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52209" y="2026918"/>
            <a:ext cx="5439582" cy="3263750"/>
          </a:xfrm>
          <a:solidFill>
            <a:schemeClr val="tx1"/>
          </a:solidFill>
          <a:ln w="69850" cmpd="dbl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0" kern="1200" cap="none" spc="0" baseline="0" dirty="0">
                <a:solidFill>
                  <a:schemeClr val="bg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1737360" y="5516880"/>
            <a:ext cx="5669280" cy="548640"/>
          </a:xfrm>
        </p:spPr>
        <p:txBody>
          <a:bodyPr vert="horz" lIns="91440" tIns="0" rIns="91440" bIns="0" rtlCol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lang="en-US" sz="1400" b="0" i="0" kern="1200" cap="none" spc="30" baseline="0" smtClean="0">
                <a:solidFill>
                  <a:schemeClr val="tx2"/>
                </a:solidFill>
                <a:latin typeface="+mn-lt"/>
                <a:ea typeface="+mn-ea"/>
                <a:cs typeface="Tahoma" pitchFamily="34" charset="0"/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marL="0" lvl="0" indent="0" algn="ctr" defTabSz="914400" rtl="0" eaLnBrk="1" latinLnBrk="0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14600" y="975360"/>
            <a:ext cx="4114800" cy="70104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>
          <a:xfrm>
            <a:off x="2981325" y="273180"/>
            <a:ext cx="3181350" cy="292100"/>
          </a:xfrm>
        </p:spPr>
        <p:txBody>
          <a:bodyPr/>
          <a:lstStyle/>
          <a:p>
            <a:fld id="{0CE55235-785F-4F0C-BBDC-54CAA86E5435}" type="datetimeFigureOut">
              <a:rPr lang="hr-HR" smtClean="0"/>
              <a:t>18.11.2016.</a:t>
            </a:fld>
            <a:endParaRPr lang="hr-HR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5"/>
          </p:nvPr>
        </p:nvSpPr>
        <p:spPr>
          <a:xfrm>
            <a:off x="4038600" y="6172200"/>
            <a:ext cx="1066800" cy="304800"/>
          </a:xfrm>
        </p:spPr>
        <p:txBody>
          <a:bodyPr/>
          <a:lstStyle/>
          <a:p>
            <a:fld id="{83F7D47D-B385-4854-ADD1-0138A93EA8CB}" type="slidenum">
              <a:rPr lang="hr-HR" smtClean="0"/>
              <a:t>‹#›</a:t>
            </a:fld>
            <a:endParaRPr lang="hr-HR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6"/>
          </p:nvPr>
        </p:nvSpPr>
        <p:spPr>
          <a:xfrm>
            <a:off x="1447800" y="6486525"/>
            <a:ext cx="6248400" cy="292100"/>
          </a:xfrm>
        </p:spPr>
        <p:txBody>
          <a:bodyPr/>
          <a:lstStyle/>
          <a:p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hidden">
          <a:xfrm>
            <a:off x="0" y="1335973"/>
            <a:ext cx="9144000" cy="55220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19301"/>
            <a:ext cx="8229600" cy="41173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81325" y="273180"/>
            <a:ext cx="318135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 b="0" cap="all" spc="300" baseline="0">
                <a:solidFill>
                  <a:schemeClr val="tx1"/>
                </a:solidFill>
              </a:defRPr>
            </a:lvl1pPr>
          </a:lstStyle>
          <a:p>
            <a:fld id="{0CE55235-785F-4F0C-BBDC-54CAA86E5435}" type="datetimeFigureOut">
              <a:rPr lang="hr-HR" smtClean="0"/>
              <a:t>18.11.2016.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7800" y="6486525"/>
            <a:ext cx="62484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100" b="0" cap="all" spc="300" baseline="0">
                <a:solidFill>
                  <a:schemeClr val="tx1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38600" y="6172200"/>
            <a:ext cx="1066800" cy="30480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ctr">
            <a:normAutofit/>
          </a:bodyPr>
          <a:lstStyle>
            <a:lvl1pPr algn="ctr">
              <a:defRPr sz="1200" b="1">
                <a:solidFill>
                  <a:schemeClr val="tx1"/>
                </a:solidFill>
              </a:defRPr>
            </a:lvl1pPr>
          </a:lstStyle>
          <a:p>
            <a:fld id="{83F7D47D-B385-4854-ADD1-0138A93EA8CB}" type="slidenum">
              <a:rPr lang="hr-HR" smtClean="0"/>
              <a:t>‹#›</a:t>
            </a:fld>
            <a:endParaRPr lang="hr-HR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1331436"/>
            <a:ext cx="9144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14600" y="975360"/>
            <a:ext cx="4114800" cy="70104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ts val="400"/>
        </a:spcBef>
        <a:buNone/>
        <a:defRPr sz="1800" b="1" kern="1200" cap="all" spc="0" baseline="0">
          <a:solidFill>
            <a:schemeClr val="bg1">
              <a:lumMod val="75000"/>
              <a:lumOff val="25000"/>
            </a:schemeClr>
          </a:solidFill>
          <a:effectLst/>
          <a:latin typeface="+mj-lt"/>
          <a:ea typeface="+mj-ea"/>
          <a:cs typeface="Tunga" pitchFamily="2"/>
        </a:defRPr>
      </a:lvl1pPr>
    </p:titleStyle>
    <p:bodyStyle>
      <a:lvl1pPr marL="0" indent="0" algn="ctr" defTabSz="914400" rtl="0" eaLnBrk="1" latinLnBrk="0" hangingPunct="1">
        <a:lnSpc>
          <a:spcPct val="100000"/>
        </a:lnSpc>
        <a:spcBef>
          <a:spcPts val="600"/>
        </a:spcBef>
        <a:spcAft>
          <a:spcPts val="0"/>
        </a:spcAft>
        <a:buClr>
          <a:schemeClr val="accent1"/>
        </a:buClr>
        <a:buFontTx/>
        <a:buNone/>
        <a:defRPr sz="20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800" kern="1200">
          <a:solidFill>
            <a:schemeClr val="tx2"/>
          </a:solidFill>
          <a:latin typeface="+mn-lt"/>
          <a:ea typeface="+mn-ea"/>
          <a:cs typeface="Tahoma" pitchFamily="34" charset="0"/>
        </a:defRPr>
      </a:lvl2pPr>
      <a:lvl3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>
          <a:solidFill>
            <a:schemeClr val="tx2"/>
          </a:solidFill>
          <a:latin typeface="+mn-lt"/>
          <a:ea typeface="+mn-ea"/>
          <a:cs typeface="Tahoma" pitchFamily="34" charset="0"/>
        </a:defRPr>
      </a:lvl4pPr>
      <a:lvl5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 baseline="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uicide.org/suicide-myths.html" TargetMode="External"/><Relationship Id="rId2" Type="http://schemas.openxmlformats.org/officeDocument/2006/relationships/hyperlink" Target="http://www.suicidi.info/mitovi.asp" TargetMode="External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www.afsp.org/news-events/in-the-news/understanding-suicide-myth-vs.-fact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MITOVI O Samoubojstvu</a:t>
            </a:r>
            <a:endParaRPr lang="hr-HR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6300192" y="5445224"/>
            <a:ext cx="2717056" cy="648072"/>
          </a:xfrm>
          <a:noFill/>
        </p:spPr>
        <p:txBody>
          <a:bodyPr/>
          <a:lstStyle/>
          <a:p>
            <a:r>
              <a:rPr lang="hr-HR" dirty="0" smtClean="0">
                <a:solidFill>
                  <a:schemeClr val="tx1"/>
                </a:solidFill>
              </a:rPr>
              <a:t>Marina Protuđer</a:t>
            </a:r>
          </a:p>
          <a:p>
            <a:r>
              <a:rPr lang="hr-HR" dirty="0" smtClean="0">
                <a:solidFill>
                  <a:schemeClr val="tx1"/>
                </a:solidFill>
              </a:rPr>
              <a:t>Rijeka, 3.12.2016.</a:t>
            </a:r>
            <a:endParaRPr lang="hr-H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6728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457201" y="2160232"/>
            <a:ext cx="4023360" cy="4005072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endParaRPr lang="hr-HR" sz="2400" dirty="0" smtClean="0"/>
          </a:p>
          <a:p>
            <a:endParaRPr lang="hr-HR" sz="2400" dirty="0" smtClean="0"/>
          </a:p>
          <a:p>
            <a:r>
              <a:rPr lang="hr-HR" sz="2400" dirty="0" smtClean="0"/>
              <a:t>Kada </a:t>
            </a:r>
            <a:r>
              <a:rPr lang="hr-HR" sz="2400" dirty="0"/>
              <a:t>se osoba počne osjećati bolje nakon što je željela ili što je pokušala počiniti samoubojstvo, rizik od slijedećih pokušaja je prošao. </a:t>
            </a:r>
            <a:endParaRPr lang="hr-HR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>
          <a:xfrm>
            <a:off x="4644008" y="2160232"/>
            <a:ext cx="4023360" cy="4005072"/>
          </a:xfrm>
          <a:solidFill>
            <a:schemeClr val="tx1"/>
          </a:solidFill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endParaRPr lang="hr-HR" dirty="0" smtClean="0">
              <a:solidFill>
                <a:schemeClr val="bg1"/>
              </a:solidFill>
            </a:endParaRPr>
          </a:p>
          <a:p>
            <a:endParaRPr lang="hr-HR" dirty="0">
              <a:solidFill>
                <a:schemeClr val="bg1"/>
              </a:solidFill>
            </a:endParaRPr>
          </a:p>
          <a:p>
            <a:r>
              <a:rPr lang="hr-HR" sz="2200" dirty="0" smtClean="0">
                <a:solidFill>
                  <a:schemeClr val="bg1"/>
                </a:solidFill>
              </a:rPr>
              <a:t>Rizik i dalje postoji!</a:t>
            </a:r>
          </a:p>
          <a:p>
            <a:endParaRPr lang="hr-HR" sz="2200" dirty="0" smtClean="0">
              <a:solidFill>
                <a:schemeClr val="bg1"/>
              </a:solidFill>
            </a:endParaRPr>
          </a:p>
          <a:p>
            <a:r>
              <a:rPr lang="hr-HR" sz="2200" dirty="0" smtClean="0">
                <a:solidFill>
                  <a:schemeClr val="bg1"/>
                </a:solidFill>
              </a:rPr>
              <a:t>Većina samoubojstava se dogodi upravo onda kada osoba skupi dovoljno snage da može ono o čemu je razmišljala sprovesti u djelo.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95536" y="1359808"/>
            <a:ext cx="4114800" cy="701040"/>
          </a:xfrm>
        </p:spPr>
        <p:txBody>
          <a:bodyPr/>
          <a:lstStyle/>
          <a:p>
            <a:r>
              <a:rPr lang="hr-HR" dirty="0" smtClean="0"/>
              <a:t>MIT 9</a:t>
            </a:r>
            <a:endParaRPr lang="hr-HR" dirty="0"/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4572000" y="1359808"/>
            <a:ext cx="4114800" cy="701040"/>
          </a:xfrm>
          <a:prstGeom prst="rect">
            <a:avLst/>
          </a:prstGeom>
          <a:solidFill>
            <a:schemeClr val="bg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algn="ctr" defTabSz="914400" rtl="0" eaLnBrk="1" latinLnBrk="0" hangingPunct="1">
              <a:spcBef>
                <a:spcPts val="400"/>
              </a:spcBef>
              <a:buNone/>
              <a:defRPr sz="1800" b="1" kern="1200" cap="all" spc="0" baseline="0">
                <a:solidFill>
                  <a:schemeClr val="bg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hr-HR" dirty="0" smtClean="0">
                <a:solidFill>
                  <a:schemeClr val="tx1"/>
                </a:solidFill>
              </a:rPr>
              <a:t>ČINJENICA</a:t>
            </a:r>
            <a:endParaRPr lang="hr-H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2997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457201" y="2160232"/>
            <a:ext cx="4023360" cy="4005072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endParaRPr lang="hr-HR" sz="2400" dirty="0" smtClean="0"/>
          </a:p>
          <a:p>
            <a:endParaRPr lang="hr-HR" sz="2400" dirty="0" smtClean="0"/>
          </a:p>
          <a:p>
            <a:r>
              <a:rPr lang="hr-HR" sz="2400" dirty="0" smtClean="0"/>
              <a:t>Vjerovanje </a:t>
            </a:r>
            <a:r>
              <a:rPr lang="hr-HR" sz="2400" dirty="0"/>
              <a:t>da je samoubojstvo uobičajenije među bogatima ili među siromašnima. </a:t>
            </a:r>
            <a:br>
              <a:rPr lang="hr-HR" sz="2400" dirty="0"/>
            </a:br>
            <a:endParaRPr lang="hr-HR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>
          <a:xfrm>
            <a:off x="4644008" y="2160232"/>
            <a:ext cx="4023360" cy="4005072"/>
          </a:xfrm>
          <a:solidFill>
            <a:schemeClr val="tx1"/>
          </a:solidFill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endParaRPr lang="hr-HR" dirty="0" smtClean="0">
              <a:solidFill>
                <a:schemeClr val="bg1"/>
              </a:solidFill>
            </a:endParaRPr>
          </a:p>
          <a:p>
            <a:endParaRPr lang="hr-HR" dirty="0">
              <a:solidFill>
                <a:schemeClr val="bg1"/>
              </a:solidFill>
            </a:endParaRPr>
          </a:p>
          <a:p>
            <a:r>
              <a:rPr lang="hr-HR" sz="2400" dirty="0" smtClean="0">
                <a:solidFill>
                  <a:schemeClr val="bg1"/>
                </a:solidFill>
              </a:rPr>
              <a:t>Samoubojstvo </a:t>
            </a:r>
            <a:r>
              <a:rPr lang="hr-HR" sz="2400" dirty="0">
                <a:solidFill>
                  <a:schemeClr val="bg1"/>
                </a:solidFill>
              </a:rPr>
              <a:t>je zastupljeno </a:t>
            </a:r>
            <a:r>
              <a:rPr lang="hr-HR" sz="2400" dirty="0" smtClean="0">
                <a:solidFill>
                  <a:schemeClr val="bg1"/>
                </a:solidFill>
              </a:rPr>
              <a:t>proporcionalno </a:t>
            </a:r>
            <a:r>
              <a:rPr lang="hr-HR" sz="2400" dirty="0">
                <a:solidFill>
                  <a:schemeClr val="bg1"/>
                </a:solidFill>
              </a:rPr>
              <a:t>unutar svih razina i skupina </a:t>
            </a:r>
            <a:r>
              <a:rPr lang="hr-HR" sz="2400" dirty="0" smtClean="0">
                <a:solidFill>
                  <a:schemeClr val="bg1"/>
                </a:solidFill>
              </a:rPr>
              <a:t>zajednice.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95536" y="1359808"/>
            <a:ext cx="4114800" cy="701040"/>
          </a:xfrm>
        </p:spPr>
        <p:txBody>
          <a:bodyPr/>
          <a:lstStyle/>
          <a:p>
            <a:r>
              <a:rPr lang="hr-HR" dirty="0" smtClean="0"/>
              <a:t>MIT 10</a:t>
            </a:r>
            <a:endParaRPr lang="hr-HR" dirty="0"/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4572000" y="1359808"/>
            <a:ext cx="4114800" cy="701040"/>
          </a:xfrm>
          <a:prstGeom prst="rect">
            <a:avLst/>
          </a:prstGeom>
          <a:solidFill>
            <a:schemeClr val="bg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algn="ctr" defTabSz="914400" rtl="0" eaLnBrk="1" latinLnBrk="0" hangingPunct="1">
              <a:spcBef>
                <a:spcPts val="400"/>
              </a:spcBef>
              <a:buNone/>
              <a:defRPr sz="1800" b="1" kern="1200" cap="all" spc="0" baseline="0">
                <a:solidFill>
                  <a:schemeClr val="bg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hr-HR" dirty="0" smtClean="0">
                <a:solidFill>
                  <a:schemeClr val="tx1"/>
                </a:solidFill>
              </a:rPr>
              <a:t>ČINJENICA</a:t>
            </a:r>
            <a:endParaRPr lang="hr-H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5742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457201" y="2160232"/>
            <a:ext cx="4023360" cy="4005072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endParaRPr lang="hr-HR" sz="2400" dirty="0" smtClean="0"/>
          </a:p>
          <a:p>
            <a:endParaRPr lang="hr-HR" sz="2400" dirty="0"/>
          </a:p>
          <a:p>
            <a:r>
              <a:rPr lang="hr-HR" sz="2400" dirty="0" smtClean="0"/>
              <a:t> </a:t>
            </a:r>
            <a:r>
              <a:rPr lang="hr-HR" sz="2400" dirty="0"/>
              <a:t>Osobe koje jednom postanu suicidalne bit će takve cijeli </a:t>
            </a:r>
            <a:r>
              <a:rPr lang="hr-HR" sz="2400" dirty="0" smtClean="0"/>
              <a:t>život.</a:t>
            </a:r>
            <a:r>
              <a:rPr lang="hr-HR" sz="2400" dirty="0"/>
              <a:t/>
            </a:r>
            <a:br>
              <a:rPr lang="hr-HR" sz="2400" dirty="0"/>
            </a:br>
            <a:endParaRPr lang="hr-HR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>
          <a:xfrm>
            <a:off x="4644008" y="2160232"/>
            <a:ext cx="4023360" cy="4005072"/>
          </a:xfrm>
          <a:solidFill>
            <a:schemeClr val="tx1"/>
          </a:solidFill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endParaRPr lang="hr-HR" dirty="0" smtClean="0">
              <a:solidFill>
                <a:schemeClr val="bg1"/>
              </a:solidFill>
            </a:endParaRPr>
          </a:p>
          <a:p>
            <a:endParaRPr lang="hr-HR" dirty="0">
              <a:solidFill>
                <a:schemeClr val="bg1"/>
              </a:solidFill>
            </a:endParaRPr>
          </a:p>
          <a:p>
            <a:r>
              <a:rPr lang="hr-HR" sz="2400" dirty="0">
                <a:solidFill>
                  <a:schemeClr val="bg1"/>
                </a:solidFill>
              </a:rPr>
              <a:t>Pojedinci koji razmišljaju o samoubojstvu uglavnom su suicidalni jedan određeni period </a:t>
            </a:r>
            <a:r>
              <a:rPr lang="hr-HR" sz="2400" dirty="0" smtClean="0">
                <a:solidFill>
                  <a:schemeClr val="bg1"/>
                </a:solidFill>
              </a:rPr>
              <a:t>života.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95536" y="1359808"/>
            <a:ext cx="4114800" cy="701040"/>
          </a:xfrm>
        </p:spPr>
        <p:txBody>
          <a:bodyPr/>
          <a:lstStyle/>
          <a:p>
            <a:r>
              <a:rPr lang="hr-HR" dirty="0" smtClean="0"/>
              <a:t>MIT 11</a:t>
            </a:r>
            <a:endParaRPr lang="hr-HR" dirty="0"/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4572000" y="1359808"/>
            <a:ext cx="4114800" cy="701040"/>
          </a:xfrm>
          <a:prstGeom prst="rect">
            <a:avLst/>
          </a:prstGeom>
          <a:solidFill>
            <a:schemeClr val="bg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algn="ctr" defTabSz="914400" rtl="0" eaLnBrk="1" latinLnBrk="0" hangingPunct="1">
              <a:spcBef>
                <a:spcPts val="400"/>
              </a:spcBef>
              <a:buNone/>
              <a:defRPr sz="1800" b="1" kern="1200" cap="all" spc="0" baseline="0">
                <a:solidFill>
                  <a:schemeClr val="bg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hr-HR" dirty="0" smtClean="0">
                <a:solidFill>
                  <a:schemeClr val="tx1"/>
                </a:solidFill>
              </a:rPr>
              <a:t>ČINJENICA</a:t>
            </a:r>
            <a:endParaRPr lang="hr-H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9513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endParaRPr lang="hr-HR" dirty="0" smtClean="0"/>
          </a:p>
          <a:p>
            <a:r>
              <a:rPr lang="hr-HR" dirty="0" smtClean="0"/>
              <a:t>Samoubojstvo </a:t>
            </a:r>
            <a:r>
              <a:rPr lang="hr-HR" dirty="0"/>
              <a:t>je genetički određeno i nasljedno.</a:t>
            </a:r>
          </a:p>
          <a:p>
            <a:endParaRPr lang="hr-HR" dirty="0" smtClean="0"/>
          </a:p>
          <a:p>
            <a:r>
              <a:rPr lang="hr-HR" dirty="0" smtClean="0"/>
              <a:t>Broj samoubojstava se povećava sa nadmorskom visinom.</a:t>
            </a:r>
          </a:p>
          <a:p>
            <a:endParaRPr lang="hr-HR" dirty="0"/>
          </a:p>
          <a:p>
            <a:r>
              <a:rPr lang="hr-HR" dirty="0" smtClean="0"/>
              <a:t>Samoubojstva su učestalija vikendom.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endParaRPr lang="hr-HR" dirty="0" smtClean="0"/>
          </a:p>
          <a:p>
            <a:r>
              <a:rPr lang="hr-HR" dirty="0" smtClean="0"/>
              <a:t>Broj samoubojstva je veći za vrijeme praznika.</a:t>
            </a:r>
          </a:p>
          <a:p>
            <a:endParaRPr lang="hr-HR" dirty="0"/>
          </a:p>
          <a:p>
            <a:r>
              <a:rPr lang="hr-HR" dirty="0" smtClean="0"/>
              <a:t>Stil pisanja povezan je sa rizikom od samoubojstva.</a:t>
            </a:r>
          </a:p>
          <a:p>
            <a:endParaRPr lang="hr-HR" dirty="0"/>
          </a:p>
          <a:p>
            <a:r>
              <a:rPr lang="hr-HR" dirty="0" smtClean="0"/>
              <a:t>Suicidalne osobe samo traže pažnju.</a:t>
            </a:r>
            <a:endParaRPr lang="hr-HR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OSTALI MITOVI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0182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lITERATURA</a:t>
            </a:r>
            <a:endParaRPr lang="hr-HR" dirty="0"/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457200" y="2020824"/>
            <a:ext cx="7571183" cy="400507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/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Tx/>
              <a:buNone/>
              <a:defRPr sz="2000" b="0" i="0" kern="1200" cap="none" spc="30" baseline="0">
                <a:solidFill>
                  <a:schemeClr val="tx1"/>
                </a:solidFill>
                <a:latin typeface="+mn-lt"/>
                <a:ea typeface="+mn-ea"/>
                <a:cs typeface="Tahoma" pitchFamily="34" charset="0"/>
              </a:defRPr>
            </a:lvl1pPr>
            <a:lvl2pPr marL="0" indent="0" algn="ctr" defTabSz="91440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1"/>
              </a:buClr>
              <a:buFontTx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Tahoma" pitchFamily="34" charset="0"/>
              </a:defRPr>
            </a:lvl2pPr>
            <a:lvl3pPr marL="0" indent="0" algn="ctr" defTabSz="91440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1"/>
              </a:buClr>
              <a:buFontTx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Tahoma" pitchFamily="34" charset="0"/>
              </a:defRPr>
            </a:lvl3pPr>
            <a:lvl4pPr marL="0" indent="0" algn="ctr" defTabSz="91440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1"/>
              </a:buClr>
              <a:buFontTx/>
              <a:buNone/>
              <a:defRPr sz="1400" kern="1200">
                <a:solidFill>
                  <a:schemeClr val="tx2"/>
                </a:solidFill>
                <a:latin typeface="+mn-lt"/>
                <a:ea typeface="+mn-ea"/>
                <a:cs typeface="Tahoma" pitchFamily="34" charset="0"/>
              </a:defRPr>
            </a:lvl4pPr>
            <a:lvl5pPr marL="0" indent="0" algn="ctr" defTabSz="91440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1"/>
              </a:buClr>
              <a:buFontTx/>
              <a:buNone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Tahoma" pitchFamily="34" charset="0"/>
              </a:defRPr>
            </a:lvl5pPr>
            <a:lvl6pPr marL="0" indent="0" algn="ctr" defTabSz="914400" rtl="0" eaLnBrk="1" latinLnBrk="0" hangingPunct="1">
              <a:lnSpc>
                <a:spcPct val="100000"/>
              </a:lnSpc>
              <a:spcBef>
                <a:spcPts val="1200"/>
              </a:spcBef>
              <a:buFont typeface="Arial" pitchFamily="34" charset="0"/>
              <a:buNone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0" indent="0" algn="ctr" defTabSz="914400" rtl="0" eaLnBrk="1" latinLnBrk="0" hangingPunct="1">
              <a:lnSpc>
                <a:spcPct val="100000"/>
              </a:lnSpc>
              <a:spcBef>
                <a:spcPts val="1200"/>
              </a:spcBef>
              <a:buFont typeface="Arial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0" indent="0" algn="ctr" defTabSz="914400" rtl="0" eaLnBrk="1" latinLnBrk="0" hangingPunct="1">
              <a:lnSpc>
                <a:spcPct val="100000"/>
              </a:lnSpc>
              <a:spcBef>
                <a:spcPts val="1200"/>
              </a:spcBef>
              <a:buFont typeface="Arial" pitchFamily="34" charset="0"/>
              <a:buNone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0" indent="0" algn="ctr" defTabSz="914400" rtl="0" eaLnBrk="1" latinLnBrk="0" hangingPunct="1">
              <a:lnSpc>
                <a:spcPct val="100000"/>
              </a:lnSpc>
              <a:spcBef>
                <a:spcPts val="1200"/>
              </a:spcBef>
              <a:buFont typeface="Arial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buFontTx/>
              <a:buChar char="-"/>
            </a:pPr>
            <a:endParaRPr lang="hr-HR" dirty="0" smtClean="0">
              <a:hlinkClick r:id="rId2"/>
            </a:endParaRPr>
          </a:p>
          <a:p>
            <a:pPr marL="342900" indent="-342900" algn="just">
              <a:buFontTx/>
              <a:buChar char="-"/>
            </a:pPr>
            <a:endParaRPr lang="hr-HR" dirty="0">
              <a:hlinkClick r:id="rId2"/>
            </a:endParaRPr>
          </a:p>
          <a:p>
            <a:pPr marL="342900" indent="-342900" algn="just">
              <a:buFontTx/>
              <a:buChar char="-"/>
            </a:pPr>
            <a:endParaRPr lang="hr-HR" dirty="0" smtClean="0">
              <a:hlinkClick r:id="rId2"/>
            </a:endParaRPr>
          </a:p>
          <a:p>
            <a:pPr marL="342900" indent="-342900" algn="just">
              <a:buFontTx/>
              <a:buChar char="-"/>
            </a:pPr>
            <a:r>
              <a:rPr lang="hr-HR" dirty="0" smtClean="0">
                <a:hlinkClick r:id="rId2"/>
              </a:rPr>
              <a:t>http://www.suicidi.info/mitovi.asp</a:t>
            </a:r>
            <a:endParaRPr lang="hr-HR" dirty="0" smtClean="0"/>
          </a:p>
          <a:p>
            <a:pPr marL="342900" indent="-342900" algn="just">
              <a:buFontTx/>
              <a:buChar char="-"/>
            </a:pPr>
            <a:r>
              <a:rPr lang="hr-HR" dirty="0" smtClean="0">
                <a:hlinkClick r:id="rId3"/>
              </a:rPr>
              <a:t>http://www.suicide.org/suicide-myths.html</a:t>
            </a:r>
            <a:endParaRPr lang="hr-HR" dirty="0" smtClean="0"/>
          </a:p>
          <a:p>
            <a:pPr marL="342900" indent="-342900" algn="just">
              <a:buFontTx/>
              <a:buChar char="-"/>
            </a:pPr>
            <a:r>
              <a:rPr lang="hr-HR" dirty="0" smtClean="0">
                <a:hlinkClick r:id="rId4"/>
              </a:rPr>
              <a:t>https://www.afsp.org/news-events/in-the-news/understanding-suicide-myth-vs.-fact</a:t>
            </a:r>
            <a:endParaRPr lang="hr-HR" dirty="0" smtClean="0"/>
          </a:p>
          <a:p>
            <a:pPr marL="342900" indent="-342900" algn="just">
              <a:buFontTx/>
              <a:buChar char="-"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53865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457201" y="2160232"/>
            <a:ext cx="4023360" cy="4005072"/>
          </a:xfrm>
          <a:ln>
            <a:solidFill>
              <a:schemeClr val="tx1"/>
            </a:solidFill>
          </a:ln>
        </p:spPr>
        <p:txBody>
          <a:bodyPr/>
          <a:lstStyle/>
          <a:p>
            <a:endParaRPr lang="hr-HR" sz="2400" dirty="0" smtClean="0"/>
          </a:p>
          <a:p>
            <a:endParaRPr lang="hr-HR" sz="2400" dirty="0"/>
          </a:p>
          <a:p>
            <a:r>
              <a:rPr lang="hr-HR" sz="2400" dirty="0" smtClean="0"/>
              <a:t>Ljudi </a:t>
            </a:r>
            <a:r>
              <a:rPr lang="hr-HR" sz="2400" dirty="0"/>
              <a:t>koji govore o samoubojstvu neće ga nikad počiniti</a:t>
            </a:r>
            <a:r>
              <a:rPr lang="hr-HR" dirty="0"/>
              <a:t>.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>
          <a:xfrm>
            <a:off x="4644008" y="2160232"/>
            <a:ext cx="4023360" cy="4005072"/>
          </a:xfrm>
          <a:solidFill>
            <a:schemeClr val="tx1"/>
          </a:solidFill>
          <a:ln>
            <a:solidFill>
              <a:schemeClr val="bg1"/>
            </a:solidFill>
          </a:ln>
        </p:spPr>
        <p:txBody>
          <a:bodyPr/>
          <a:lstStyle/>
          <a:p>
            <a:endParaRPr lang="hr-HR" dirty="0" smtClean="0">
              <a:solidFill>
                <a:schemeClr val="bg1"/>
              </a:solidFill>
            </a:endParaRPr>
          </a:p>
          <a:p>
            <a:r>
              <a:rPr lang="hr-HR" sz="2200" dirty="0" smtClean="0">
                <a:solidFill>
                  <a:schemeClr val="bg1"/>
                </a:solidFill>
              </a:rPr>
              <a:t>Ljudi </a:t>
            </a:r>
            <a:r>
              <a:rPr lang="hr-HR" sz="2200" dirty="0">
                <a:solidFill>
                  <a:schemeClr val="bg1"/>
                </a:solidFill>
              </a:rPr>
              <a:t>koji pokušaju, ili učine samoubojstvo prethodno jasno i direktno pričaju o tome, ili iskazuju želju da budu mrtvi</a:t>
            </a:r>
            <a:r>
              <a:rPr lang="hr-HR" sz="2200" dirty="0" smtClean="0">
                <a:solidFill>
                  <a:schemeClr val="bg1"/>
                </a:solidFill>
              </a:rPr>
              <a:t>.</a:t>
            </a:r>
          </a:p>
          <a:p>
            <a:endParaRPr lang="hr-HR" sz="2200" dirty="0">
              <a:solidFill>
                <a:schemeClr val="bg1"/>
              </a:solidFill>
            </a:endParaRPr>
          </a:p>
          <a:p>
            <a:r>
              <a:rPr lang="hr-HR" sz="2200" dirty="0">
                <a:solidFill>
                  <a:schemeClr val="bg1"/>
                </a:solidFill>
              </a:rPr>
              <a:t>To je poziv za pomoć koju treba pružiti osobi.</a:t>
            </a:r>
            <a:endParaRPr lang="hr-HR" sz="2200" dirty="0">
              <a:solidFill>
                <a:schemeClr val="bg1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95536" y="1359808"/>
            <a:ext cx="4114800" cy="701040"/>
          </a:xfrm>
        </p:spPr>
        <p:txBody>
          <a:bodyPr/>
          <a:lstStyle/>
          <a:p>
            <a:r>
              <a:rPr lang="hr-HR" dirty="0" smtClean="0"/>
              <a:t>MIT 1</a:t>
            </a:r>
            <a:endParaRPr lang="hr-HR" dirty="0"/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4572000" y="1359808"/>
            <a:ext cx="4114800" cy="701040"/>
          </a:xfrm>
          <a:prstGeom prst="rect">
            <a:avLst/>
          </a:prstGeom>
          <a:solidFill>
            <a:schemeClr val="bg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algn="ctr" defTabSz="914400" rtl="0" eaLnBrk="1" latinLnBrk="0" hangingPunct="1">
              <a:spcBef>
                <a:spcPts val="400"/>
              </a:spcBef>
              <a:buNone/>
              <a:defRPr sz="1800" b="1" kern="1200" cap="all" spc="0" baseline="0">
                <a:solidFill>
                  <a:schemeClr val="bg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hr-HR" dirty="0" smtClean="0">
                <a:solidFill>
                  <a:schemeClr val="tx1"/>
                </a:solidFill>
              </a:rPr>
              <a:t>ČINJENICA</a:t>
            </a:r>
            <a:endParaRPr lang="hr-H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4014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457201" y="2160232"/>
            <a:ext cx="4023360" cy="4005072"/>
          </a:xfrm>
          <a:ln>
            <a:solidFill>
              <a:schemeClr val="tx1"/>
            </a:solidFill>
          </a:ln>
        </p:spPr>
        <p:txBody>
          <a:bodyPr/>
          <a:lstStyle/>
          <a:p>
            <a:endParaRPr lang="hr-HR" sz="2400" dirty="0" smtClean="0"/>
          </a:p>
          <a:p>
            <a:endParaRPr lang="hr-HR" sz="2400" dirty="0" smtClean="0"/>
          </a:p>
          <a:p>
            <a:r>
              <a:rPr lang="hr-HR" sz="2400" dirty="0" smtClean="0"/>
              <a:t>Kad </a:t>
            </a:r>
            <a:r>
              <a:rPr lang="hr-HR" sz="2400" dirty="0"/>
              <a:t>mlada osoba izvrši samoubojstvo to je obično plod impulzivnog </a:t>
            </a:r>
            <a:r>
              <a:rPr lang="hr-HR" sz="2400" dirty="0" smtClean="0"/>
              <a:t>ponašanja.</a:t>
            </a:r>
            <a:endParaRPr lang="hr-HR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>
          <a:xfrm>
            <a:off x="4644008" y="2160232"/>
            <a:ext cx="4023360" cy="4005072"/>
          </a:xfrm>
          <a:solidFill>
            <a:schemeClr val="tx1"/>
          </a:solidFill>
          <a:ln>
            <a:solidFill>
              <a:schemeClr val="bg1"/>
            </a:solidFill>
          </a:ln>
        </p:spPr>
        <p:txBody>
          <a:bodyPr/>
          <a:lstStyle/>
          <a:p>
            <a:endParaRPr lang="hr-HR" dirty="0">
              <a:solidFill>
                <a:schemeClr val="bg1"/>
              </a:solidFill>
            </a:endParaRPr>
          </a:p>
          <a:p>
            <a:endParaRPr lang="hr-HR" dirty="0" smtClean="0">
              <a:solidFill>
                <a:schemeClr val="bg1"/>
              </a:solidFill>
            </a:endParaRPr>
          </a:p>
          <a:p>
            <a:r>
              <a:rPr lang="hr-HR" sz="2200" dirty="0">
                <a:solidFill>
                  <a:schemeClr val="bg1"/>
                </a:solidFill>
              </a:rPr>
              <a:t>Za većinu mladih osoba koje su pokušale ili izvršile samoubojstvo utvrđeno je kako su duže vrijeme razmišljale o </a:t>
            </a:r>
            <a:r>
              <a:rPr lang="hr-HR" sz="2200" dirty="0" smtClean="0">
                <a:solidFill>
                  <a:schemeClr val="bg1"/>
                </a:solidFill>
              </a:rPr>
              <a:t>tome.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95536" y="1359808"/>
            <a:ext cx="4114800" cy="701040"/>
          </a:xfrm>
        </p:spPr>
        <p:txBody>
          <a:bodyPr/>
          <a:lstStyle/>
          <a:p>
            <a:r>
              <a:rPr lang="hr-HR" dirty="0" smtClean="0"/>
              <a:t>MIT 2</a:t>
            </a:r>
            <a:endParaRPr lang="hr-HR" dirty="0"/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4572000" y="1359808"/>
            <a:ext cx="4114800" cy="701040"/>
          </a:xfrm>
          <a:prstGeom prst="rect">
            <a:avLst/>
          </a:prstGeom>
          <a:solidFill>
            <a:schemeClr val="bg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algn="ctr" defTabSz="914400" rtl="0" eaLnBrk="1" latinLnBrk="0" hangingPunct="1">
              <a:spcBef>
                <a:spcPts val="400"/>
              </a:spcBef>
              <a:buNone/>
              <a:defRPr sz="1800" b="1" kern="1200" cap="all" spc="0" baseline="0">
                <a:solidFill>
                  <a:schemeClr val="bg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hr-HR" dirty="0" smtClean="0">
                <a:solidFill>
                  <a:schemeClr val="tx1"/>
                </a:solidFill>
              </a:rPr>
              <a:t>ČINJENICA</a:t>
            </a:r>
            <a:endParaRPr lang="hr-H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0346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457201" y="2160232"/>
            <a:ext cx="4023360" cy="4005072"/>
          </a:xfrm>
          <a:ln>
            <a:solidFill>
              <a:schemeClr val="tx1"/>
            </a:solidFill>
          </a:ln>
        </p:spPr>
        <p:txBody>
          <a:bodyPr/>
          <a:lstStyle/>
          <a:p>
            <a:endParaRPr lang="hr-HR" sz="2400" dirty="0" smtClean="0"/>
          </a:p>
          <a:p>
            <a:r>
              <a:rPr lang="hr-HR" sz="2200" dirty="0"/>
              <a:t>Razgovor o samoubojstvu je opasan i potiče na njegovo izvršenje. </a:t>
            </a:r>
            <a:endParaRPr lang="hr-HR" sz="2200" dirty="0" smtClean="0"/>
          </a:p>
          <a:p>
            <a:endParaRPr lang="hr-HR" sz="2200" dirty="0"/>
          </a:p>
          <a:p>
            <a:r>
              <a:rPr lang="hr-HR" sz="2200" dirty="0" smtClean="0"/>
              <a:t>Razgovor </a:t>
            </a:r>
            <a:r>
              <a:rPr lang="hr-HR" sz="2200" dirty="0"/>
              <a:t>o samoubojstvu samo će potaknuti osobu da samoubojstvo i počini</a:t>
            </a:r>
            <a:r>
              <a:rPr lang="hr-HR" sz="2400" dirty="0"/>
              <a:t>. </a:t>
            </a:r>
            <a:endParaRPr lang="hr-HR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>
          <a:xfrm>
            <a:off x="4644008" y="2160232"/>
            <a:ext cx="4023360" cy="4005072"/>
          </a:xfrm>
          <a:solidFill>
            <a:schemeClr val="tx1"/>
          </a:solidFill>
          <a:ln>
            <a:solidFill>
              <a:schemeClr val="bg1"/>
            </a:solidFill>
          </a:ln>
        </p:spPr>
        <p:txBody>
          <a:bodyPr>
            <a:normAutofit lnSpcReduction="10000"/>
          </a:bodyPr>
          <a:lstStyle/>
          <a:p>
            <a:r>
              <a:rPr lang="hr-HR" dirty="0">
                <a:solidFill>
                  <a:schemeClr val="bg1"/>
                </a:solidFill>
              </a:rPr>
              <a:t>Potpuno suprotno. </a:t>
            </a:r>
            <a:endParaRPr lang="hr-HR" dirty="0" smtClean="0">
              <a:solidFill>
                <a:schemeClr val="bg1"/>
              </a:solidFill>
            </a:endParaRPr>
          </a:p>
          <a:p>
            <a:r>
              <a:rPr lang="hr-HR" dirty="0" smtClean="0">
                <a:solidFill>
                  <a:schemeClr val="bg1"/>
                </a:solidFill>
              </a:rPr>
              <a:t>Ne </a:t>
            </a:r>
            <a:r>
              <a:rPr lang="hr-HR" dirty="0">
                <a:solidFill>
                  <a:schemeClr val="bg1"/>
                </a:solidFill>
              </a:rPr>
              <a:t>razgovarati o samoubojstvu znači odustati od pokušaja da se ono spriječi. </a:t>
            </a:r>
            <a:endParaRPr lang="hr-HR" dirty="0" smtClean="0">
              <a:solidFill>
                <a:schemeClr val="bg1"/>
              </a:solidFill>
            </a:endParaRPr>
          </a:p>
          <a:p>
            <a:r>
              <a:rPr lang="hr-HR" dirty="0" smtClean="0">
                <a:solidFill>
                  <a:schemeClr val="bg1"/>
                </a:solidFill>
              </a:rPr>
              <a:t>Razgovor </a:t>
            </a:r>
            <a:r>
              <a:rPr lang="hr-HR" dirty="0">
                <a:solidFill>
                  <a:schemeClr val="bg1"/>
                </a:solidFill>
              </a:rPr>
              <a:t>o toj temi znači brigu za probleme određenog pojedinca</a:t>
            </a:r>
            <a:r>
              <a:rPr lang="hr-HR" dirty="0" smtClean="0">
                <a:solidFill>
                  <a:schemeClr val="bg1"/>
                </a:solidFill>
              </a:rPr>
              <a:t>.</a:t>
            </a:r>
          </a:p>
          <a:p>
            <a:r>
              <a:rPr lang="hr-HR" dirty="0" smtClean="0">
                <a:solidFill>
                  <a:schemeClr val="bg1"/>
                </a:solidFill>
              </a:rPr>
              <a:t>Razgovor </a:t>
            </a:r>
            <a:r>
              <a:rPr lang="hr-HR" dirty="0">
                <a:solidFill>
                  <a:schemeClr val="bg1"/>
                </a:solidFill>
              </a:rPr>
              <a:t>o samoubojstvu pokazuje da razumijete ozbiljnost situacije i da brinete. </a:t>
            </a:r>
            <a:endParaRPr lang="hr-HR" dirty="0" smtClean="0">
              <a:solidFill>
                <a:schemeClr val="bg1"/>
              </a:solidFill>
            </a:endParaRPr>
          </a:p>
          <a:p>
            <a:r>
              <a:rPr lang="hr-HR" dirty="0" smtClean="0">
                <a:solidFill>
                  <a:schemeClr val="bg1"/>
                </a:solidFill>
              </a:rPr>
              <a:t>Nikako </a:t>
            </a:r>
            <a:r>
              <a:rPr lang="hr-HR" dirty="0">
                <a:solidFill>
                  <a:schemeClr val="bg1"/>
                </a:solidFill>
              </a:rPr>
              <a:t>ne znači da osobi "dajete ideju", već joj pokazujete da ste otvoreni čuti sve, koliko god bilo teško.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95536" y="1359808"/>
            <a:ext cx="4114800" cy="701040"/>
          </a:xfrm>
        </p:spPr>
        <p:txBody>
          <a:bodyPr/>
          <a:lstStyle/>
          <a:p>
            <a:r>
              <a:rPr lang="hr-HR" dirty="0" smtClean="0"/>
              <a:t>MIT 3</a:t>
            </a:r>
            <a:endParaRPr lang="hr-HR" dirty="0"/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4572000" y="1359808"/>
            <a:ext cx="4114800" cy="701040"/>
          </a:xfrm>
          <a:prstGeom prst="rect">
            <a:avLst/>
          </a:prstGeom>
          <a:solidFill>
            <a:schemeClr val="bg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algn="ctr" defTabSz="914400" rtl="0" eaLnBrk="1" latinLnBrk="0" hangingPunct="1">
              <a:spcBef>
                <a:spcPts val="400"/>
              </a:spcBef>
              <a:buNone/>
              <a:defRPr sz="1800" b="1" kern="1200" cap="all" spc="0" baseline="0">
                <a:solidFill>
                  <a:schemeClr val="bg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hr-HR" dirty="0" smtClean="0">
                <a:solidFill>
                  <a:schemeClr val="tx1"/>
                </a:solidFill>
              </a:rPr>
              <a:t>ČINJENICA</a:t>
            </a:r>
            <a:endParaRPr lang="hr-H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4086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457201" y="2160232"/>
            <a:ext cx="4023360" cy="4005072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hr-HR" sz="2400" dirty="0" smtClean="0"/>
              <a:t>Ljudi </a:t>
            </a:r>
            <a:r>
              <a:rPr lang="hr-HR" sz="2400" dirty="0"/>
              <a:t>koji imaju suicidalne namjere snažni su u nakani da umru. </a:t>
            </a:r>
            <a:endParaRPr lang="hr-HR" sz="2400" dirty="0" smtClean="0"/>
          </a:p>
          <a:p>
            <a:r>
              <a:rPr lang="hr-HR" sz="2400" dirty="0" smtClean="0"/>
              <a:t>Osobe </a:t>
            </a:r>
            <a:r>
              <a:rPr lang="hr-HR" sz="2400" dirty="0"/>
              <a:t>koje su počinile samoubojstvo su željele umrijeti. </a:t>
            </a:r>
            <a:endParaRPr lang="hr-HR" sz="2400" dirty="0" smtClean="0"/>
          </a:p>
          <a:p>
            <a:r>
              <a:rPr lang="hr-HR" sz="2400" dirty="0" smtClean="0"/>
              <a:t>Ako </a:t>
            </a:r>
            <a:r>
              <a:rPr lang="hr-HR" sz="2400" dirty="0"/>
              <a:t>je osoba odlučila počiniti samoubojstvo nemoguće ju je u tome spriječiti.</a:t>
            </a:r>
            <a:endParaRPr lang="hr-HR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>
          <a:xfrm>
            <a:off x="4644008" y="2160232"/>
            <a:ext cx="4023360" cy="4005072"/>
          </a:xfrm>
          <a:solidFill>
            <a:schemeClr val="tx1"/>
          </a:solidFill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r>
              <a:rPr lang="hr-HR" dirty="0">
                <a:solidFill>
                  <a:schemeClr val="bg1"/>
                </a:solidFill>
              </a:rPr>
              <a:t>Većina osoba koje su počinile samoubojstvo je htjela da bol </a:t>
            </a:r>
            <a:r>
              <a:rPr lang="hr-HR" dirty="0" smtClean="0">
                <a:solidFill>
                  <a:schemeClr val="bg1"/>
                </a:solidFill>
              </a:rPr>
              <a:t>prestane, a ne </a:t>
            </a:r>
            <a:r>
              <a:rPr lang="hr-HR" dirty="0">
                <a:solidFill>
                  <a:schemeClr val="bg1"/>
                </a:solidFill>
              </a:rPr>
              <a:t>da život prestane. </a:t>
            </a:r>
            <a:endParaRPr lang="hr-HR" dirty="0" smtClean="0">
              <a:solidFill>
                <a:schemeClr val="bg1"/>
              </a:solidFill>
            </a:endParaRPr>
          </a:p>
          <a:p>
            <a:r>
              <a:rPr lang="hr-HR" dirty="0" smtClean="0">
                <a:solidFill>
                  <a:schemeClr val="bg1"/>
                </a:solidFill>
              </a:rPr>
              <a:t>Samoubojstvo </a:t>
            </a:r>
            <a:r>
              <a:rPr lang="hr-HR" dirty="0">
                <a:solidFill>
                  <a:schemeClr val="bg1"/>
                </a:solidFill>
              </a:rPr>
              <a:t>osoba vidi kao rješenje nerješivog problema koji donosi neizdrživu bol. </a:t>
            </a:r>
            <a:endParaRPr lang="hr-HR" dirty="0" smtClean="0">
              <a:solidFill>
                <a:schemeClr val="bg1"/>
              </a:solidFill>
            </a:endParaRPr>
          </a:p>
          <a:p>
            <a:r>
              <a:rPr lang="hr-HR" dirty="0">
                <a:solidFill>
                  <a:schemeClr val="bg1"/>
                </a:solidFill>
              </a:rPr>
              <a:t>Samoubojstvo je moguće </a:t>
            </a:r>
            <a:r>
              <a:rPr lang="hr-HR" dirty="0" smtClean="0">
                <a:solidFill>
                  <a:schemeClr val="bg1"/>
                </a:solidFill>
              </a:rPr>
              <a:t>spriječiti.</a:t>
            </a:r>
          </a:p>
          <a:p>
            <a:r>
              <a:rPr lang="hr-HR" dirty="0">
                <a:solidFill>
                  <a:schemeClr val="bg1"/>
                </a:solidFill>
              </a:rPr>
              <a:t>Pomoć stručnjaka, ali i članova obitelji i bliskih osoba, je u tome da osobu shvate ozbiljno i pomognu joj da prebrodi krizu i nađe zadovoljavajuća rješenja.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95536" y="1359808"/>
            <a:ext cx="4114800" cy="701040"/>
          </a:xfrm>
        </p:spPr>
        <p:txBody>
          <a:bodyPr/>
          <a:lstStyle/>
          <a:p>
            <a:r>
              <a:rPr lang="hr-HR" dirty="0" smtClean="0"/>
              <a:t>MIT 4</a:t>
            </a:r>
            <a:endParaRPr lang="hr-HR" dirty="0"/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4572000" y="1359808"/>
            <a:ext cx="4114800" cy="701040"/>
          </a:xfrm>
          <a:prstGeom prst="rect">
            <a:avLst/>
          </a:prstGeom>
          <a:solidFill>
            <a:schemeClr val="bg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algn="ctr" defTabSz="914400" rtl="0" eaLnBrk="1" latinLnBrk="0" hangingPunct="1">
              <a:spcBef>
                <a:spcPts val="400"/>
              </a:spcBef>
              <a:buNone/>
              <a:defRPr sz="1800" b="1" kern="1200" cap="all" spc="0" baseline="0">
                <a:solidFill>
                  <a:schemeClr val="bg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hr-HR" dirty="0" smtClean="0">
                <a:solidFill>
                  <a:schemeClr val="tx1"/>
                </a:solidFill>
              </a:rPr>
              <a:t>ČINJENICA</a:t>
            </a:r>
            <a:endParaRPr lang="hr-H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4370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457201" y="2160232"/>
            <a:ext cx="4023360" cy="4005072"/>
          </a:xfrm>
          <a:ln>
            <a:solidFill>
              <a:schemeClr val="tx1"/>
            </a:solidFill>
          </a:ln>
        </p:spPr>
        <p:txBody>
          <a:bodyPr/>
          <a:lstStyle/>
          <a:p>
            <a:endParaRPr lang="hr-HR" sz="2400" dirty="0" smtClean="0"/>
          </a:p>
          <a:p>
            <a:endParaRPr lang="hr-HR" sz="2400" dirty="0"/>
          </a:p>
          <a:p>
            <a:endParaRPr lang="hr-HR" sz="2400" dirty="0" smtClean="0"/>
          </a:p>
          <a:p>
            <a:r>
              <a:rPr lang="hr-HR" sz="2400" dirty="0" smtClean="0"/>
              <a:t>Svako </a:t>
            </a:r>
            <a:r>
              <a:rPr lang="hr-HR" sz="2400" dirty="0"/>
              <a:t>samoubojstvo se može spriječiti. </a:t>
            </a:r>
            <a:endParaRPr lang="hr-HR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>
          <a:xfrm>
            <a:off x="4644008" y="2160232"/>
            <a:ext cx="4023360" cy="4005072"/>
          </a:xfrm>
          <a:solidFill>
            <a:schemeClr val="tx1"/>
          </a:solidFill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endParaRPr lang="hr-HR" sz="2200" dirty="0">
              <a:solidFill>
                <a:schemeClr val="bg1"/>
              </a:solidFill>
            </a:endParaRPr>
          </a:p>
          <a:p>
            <a:r>
              <a:rPr lang="hr-HR" sz="2200" dirty="0" smtClean="0">
                <a:solidFill>
                  <a:schemeClr val="bg1"/>
                </a:solidFill>
              </a:rPr>
              <a:t> </a:t>
            </a:r>
            <a:r>
              <a:rPr lang="hr-HR" sz="2200" dirty="0">
                <a:solidFill>
                  <a:schemeClr val="bg1"/>
                </a:solidFill>
              </a:rPr>
              <a:t>Bez obzira što pokušamo pomoći, ponekad ne postoji način da se samoubojstvo spriječi. To je rijetko, ali događa se.</a:t>
            </a:r>
            <a:br>
              <a:rPr lang="hr-HR" sz="2200" dirty="0">
                <a:solidFill>
                  <a:schemeClr val="bg1"/>
                </a:solidFill>
              </a:rPr>
            </a:br>
            <a:endParaRPr lang="hr-HR" sz="2200" dirty="0">
              <a:solidFill>
                <a:schemeClr val="bg1"/>
              </a:solidFill>
            </a:endParaRPr>
          </a:p>
          <a:p>
            <a:r>
              <a:rPr lang="hr-HR" sz="2200" dirty="0" smtClean="0">
                <a:solidFill>
                  <a:schemeClr val="bg1"/>
                </a:solidFill>
              </a:rPr>
              <a:t>Većina </a:t>
            </a:r>
            <a:r>
              <a:rPr lang="hr-HR" sz="2200" dirty="0">
                <a:solidFill>
                  <a:schemeClr val="bg1"/>
                </a:solidFill>
              </a:rPr>
              <a:t>suicidalnih osoba je neodlučna hoće li nastaviti živjeti ili ne (što prevenciju čini mogućom).</a:t>
            </a:r>
          </a:p>
          <a:p>
            <a:endParaRPr lang="hr-HR" dirty="0">
              <a:solidFill>
                <a:schemeClr val="bg1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95536" y="1359808"/>
            <a:ext cx="4114800" cy="701040"/>
          </a:xfrm>
        </p:spPr>
        <p:txBody>
          <a:bodyPr/>
          <a:lstStyle/>
          <a:p>
            <a:r>
              <a:rPr lang="hr-HR" dirty="0" smtClean="0"/>
              <a:t>MIT 5</a:t>
            </a:r>
            <a:endParaRPr lang="hr-HR" dirty="0"/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4572000" y="1359808"/>
            <a:ext cx="4114800" cy="701040"/>
          </a:xfrm>
          <a:prstGeom prst="rect">
            <a:avLst/>
          </a:prstGeom>
          <a:solidFill>
            <a:schemeClr val="bg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algn="ctr" defTabSz="914400" rtl="0" eaLnBrk="1" latinLnBrk="0" hangingPunct="1">
              <a:spcBef>
                <a:spcPts val="400"/>
              </a:spcBef>
              <a:buNone/>
              <a:defRPr sz="1800" b="1" kern="1200" cap="all" spc="0" baseline="0">
                <a:solidFill>
                  <a:schemeClr val="bg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hr-HR" dirty="0" smtClean="0">
                <a:solidFill>
                  <a:schemeClr val="tx1"/>
                </a:solidFill>
              </a:rPr>
              <a:t>ČINJENICA</a:t>
            </a:r>
            <a:endParaRPr lang="hr-H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0399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457201" y="2160232"/>
            <a:ext cx="4023360" cy="4005072"/>
          </a:xfrm>
          <a:ln>
            <a:solidFill>
              <a:schemeClr val="tx1"/>
            </a:solidFill>
          </a:ln>
        </p:spPr>
        <p:txBody>
          <a:bodyPr/>
          <a:lstStyle/>
          <a:p>
            <a:endParaRPr lang="hr-HR" sz="2400" dirty="0" smtClean="0"/>
          </a:p>
          <a:p>
            <a:endParaRPr lang="hr-HR" sz="2400" dirty="0"/>
          </a:p>
          <a:p>
            <a:r>
              <a:rPr lang="hr-HR" sz="2400" dirty="0"/>
              <a:t>Samoubojstvo dolazi bez upozorenja, događa se bez najave. </a:t>
            </a:r>
            <a:endParaRPr lang="hr-HR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>
          <a:xfrm>
            <a:off x="4644008" y="2160232"/>
            <a:ext cx="4023360" cy="4005072"/>
          </a:xfrm>
          <a:solidFill>
            <a:schemeClr val="tx1"/>
          </a:solidFill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r>
              <a:rPr lang="hr-HR" dirty="0" smtClean="0">
                <a:solidFill>
                  <a:schemeClr val="bg1"/>
                </a:solidFill>
              </a:rPr>
              <a:t>Većina </a:t>
            </a:r>
            <a:r>
              <a:rPr lang="hr-HR" dirty="0">
                <a:solidFill>
                  <a:schemeClr val="bg1"/>
                </a:solidFill>
              </a:rPr>
              <a:t>osoba koje počine samoubojstvo daje mnoge znakove upozorenja prije nego što se </a:t>
            </a:r>
            <a:r>
              <a:rPr lang="hr-HR" dirty="0" smtClean="0">
                <a:solidFill>
                  <a:schemeClr val="bg1"/>
                </a:solidFill>
              </a:rPr>
              <a:t>ubije.</a:t>
            </a:r>
          </a:p>
          <a:p>
            <a:endParaRPr lang="hr-HR" dirty="0" smtClean="0">
              <a:solidFill>
                <a:schemeClr val="bg1"/>
              </a:solidFill>
            </a:endParaRPr>
          </a:p>
          <a:p>
            <a:r>
              <a:rPr lang="hr-HR" dirty="0" smtClean="0">
                <a:solidFill>
                  <a:schemeClr val="bg1"/>
                </a:solidFill>
              </a:rPr>
              <a:t>Neki od tih znakova upozorenja su: prejaka reakcija na kritiku i/ili izražena samokritičnost, agresivnost usmjerena prema sebi, ljutnja i bijes, kupovina oružja, skupljanje lijekova, pisanje oporuke i/ili poklanjanje osobnih predmeta, završavanje značajnih veza, prijateljstava!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95536" y="1359808"/>
            <a:ext cx="4114800" cy="701040"/>
          </a:xfrm>
        </p:spPr>
        <p:txBody>
          <a:bodyPr/>
          <a:lstStyle/>
          <a:p>
            <a:r>
              <a:rPr lang="hr-HR" dirty="0" smtClean="0"/>
              <a:t>MIT 6</a:t>
            </a:r>
            <a:endParaRPr lang="hr-HR" dirty="0"/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4572000" y="1359808"/>
            <a:ext cx="4114800" cy="701040"/>
          </a:xfrm>
          <a:prstGeom prst="rect">
            <a:avLst/>
          </a:prstGeom>
          <a:solidFill>
            <a:schemeClr val="bg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algn="ctr" defTabSz="914400" rtl="0" eaLnBrk="1" latinLnBrk="0" hangingPunct="1">
              <a:spcBef>
                <a:spcPts val="400"/>
              </a:spcBef>
              <a:buNone/>
              <a:defRPr sz="1800" b="1" kern="1200" cap="all" spc="0" baseline="0">
                <a:solidFill>
                  <a:schemeClr val="bg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hr-HR" dirty="0" smtClean="0">
                <a:solidFill>
                  <a:schemeClr val="tx1"/>
                </a:solidFill>
              </a:rPr>
              <a:t>ČINJENICA</a:t>
            </a:r>
            <a:endParaRPr lang="hr-H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5119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457201" y="2160232"/>
            <a:ext cx="4023360" cy="4005072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endParaRPr lang="hr-HR" sz="2400" dirty="0" smtClean="0"/>
          </a:p>
          <a:p>
            <a:endParaRPr lang="hr-HR" sz="2400" dirty="0"/>
          </a:p>
          <a:p>
            <a:r>
              <a:rPr lang="hr-HR" sz="2400" dirty="0"/>
              <a:t>Većina ljudi koji razmišljaju o samoubojstvu su </a:t>
            </a:r>
            <a:r>
              <a:rPr lang="hr-HR" sz="2400" dirty="0" smtClean="0"/>
              <a:t>psihički </a:t>
            </a:r>
            <a:r>
              <a:rPr lang="hr-HR" sz="2400" dirty="0"/>
              <a:t>bolesni. </a:t>
            </a:r>
            <a:br>
              <a:rPr lang="hr-HR" sz="2400" dirty="0"/>
            </a:br>
            <a:endParaRPr lang="hr-HR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>
          <a:xfrm>
            <a:off x="4644008" y="2160232"/>
            <a:ext cx="4023360" cy="4005072"/>
          </a:xfrm>
          <a:solidFill>
            <a:schemeClr val="tx1"/>
          </a:solidFill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endParaRPr lang="hr-HR" dirty="0" smtClean="0">
              <a:solidFill>
                <a:schemeClr val="bg1"/>
              </a:solidFill>
            </a:endParaRPr>
          </a:p>
          <a:p>
            <a:r>
              <a:rPr lang="hr-HR" sz="2200" dirty="0" smtClean="0">
                <a:solidFill>
                  <a:schemeClr val="bg1"/>
                </a:solidFill>
              </a:rPr>
              <a:t>Neke </a:t>
            </a:r>
            <a:r>
              <a:rPr lang="hr-HR" sz="2200" dirty="0">
                <a:solidFill>
                  <a:schemeClr val="bg1"/>
                </a:solidFill>
              </a:rPr>
              <a:t>osobe koje počine samoubojstvo jesu psihički bolesne, ali to nije uvjet. </a:t>
            </a:r>
            <a:endParaRPr lang="hr-HR" sz="2200" dirty="0" smtClean="0">
              <a:solidFill>
                <a:schemeClr val="bg1"/>
              </a:solidFill>
            </a:endParaRPr>
          </a:p>
          <a:p>
            <a:endParaRPr lang="hr-HR" sz="2200" dirty="0">
              <a:solidFill>
                <a:schemeClr val="bg1"/>
              </a:solidFill>
            </a:endParaRPr>
          </a:p>
          <a:p>
            <a:r>
              <a:rPr lang="hr-HR" sz="2200" dirty="0" smtClean="0">
                <a:solidFill>
                  <a:schemeClr val="bg1"/>
                </a:solidFill>
              </a:rPr>
              <a:t>Ono </a:t>
            </a:r>
            <a:r>
              <a:rPr lang="hr-HR" sz="2200" dirty="0">
                <a:solidFill>
                  <a:schemeClr val="bg1"/>
                </a:solidFill>
              </a:rPr>
              <a:t>što je zajedničko osobama koje su pokušale počiniti ili su počinile samoubojstvo je to da su vrlo nesretne. </a:t>
            </a:r>
            <a:br>
              <a:rPr lang="hr-HR" sz="2200" dirty="0">
                <a:solidFill>
                  <a:schemeClr val="bg1"/>
                </a:solidFill>
              </a:rPr>
            </a:br>
            <a:endParaRPr lang="hr-HR" sz="2200" dirty="0" smtClean="0">
              <a:solidFill>
                <a:schemeClr val="bg1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95536" y="1359808"/>
            <a:ext cx="4114800" cy="701040"/>
          </a:xfrm>
        </p:spPr>
        <p:txBody>
          <a:bodyPr/>
          <a:lstStyle/>
          <a:p>
            <a:r>
              <a:rPr lang="hr-HR" dirty="0" smtClean="0"/>
              <a:t>MIT 7</a:t>
            </a:r>
            <a:endParaRPr lang="hr-HR" dirty="0"/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4572000" y="1359808"/>
            <a:ext cx="4114800" cy="701040"/>
          </a:xfrm>
          <a:prstGeom prst="rect">
            <a:avLst/>
          </a:prstGeom>
          <a:solidFill>
            <a:schemeClr val="bg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algn="ctr" defTabSz="914400" rtl="0" eaLnBrk="1" latinLnBrk="0" hangingPunct="1">
              <a:spcBef>
                <a:spcPts val="400"/>
              </a:spcBef>
              <a:buNone/>
              <a:defRPr sz="1800" b="1" kern="1200" cap="all" spc="0" baseline="0">
                <a:solidFill>
                  <a:schemeClr val="bg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hr-HR" dirty="0" smtClean="0">
                <a:solidFill>
                  <a:schemeClr val="tx1"/>
                </a:solidFill>
              </a:rPr>
              <a:t>ČINJENICA</a:t>
            </a:r>
            <a:endParaRPr lang="hr-H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5627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457201" y="2160232"/>
            <a:ext cx="4023360" cy="4005072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endParaRPr lang="hr-HR" sz="2400" dirty="0" smtClean="0"/>
          </a:p>
          <a:p>
            <a:endParaRPr lang="hr-HR" sz="2400" dirty="0" smtClean="0"/>
          </a:p>
          <a:p>
            <a:r>
              <a:rPr lang="hr-HR" sz="2400" dirty="0" smtClean="0"/>
              <a:t>Neuspjeli </a:t>
            </a:r>
            <a:r>
              <a:rPr lang="hr-HR" sz="2400" dirty="0"/>
              <a:t>pokušaj samoubojstva ne treba </a:t>
            </a:r>
            <a:r>
              <a:rPr lang="hr-HR" sz="2400" dirty="0" smtClean="0"/>
              <a:t>shvaćati </a:t>
            </a:r>
            <a:r>
              <a:rPr lang="hr-HR" sz="2400" dirty="0"/>
              <a:t>ozbiljno. </a:t>
            </a:r>
            <a:br>
              <a:rPr lang="hr-HR" sz="2400" dirty="0"/>
            </a:br>
            <a:endParaRPr lang="hr-HR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>
          <a:xfrm>
            <a:off x="4644008" y="2160232"/>
            <a:ext cx="4023360" cy="4005072"/>
          </a:xfrm>
          <a:solidFill>
            <a:schemeClr val="tx1"/>
          </a:solidFill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endParaRPr lang="hr-HR" dirty="0" smtClean="0">
              <a:solidFill>
                <a:schemeClr val="bg1"/>
              </a:solidFill>
            </a:endParaRPr>
          </a:p>
          <a:p>
            <a:endParaRPr lang="hr-HR" dirty="0">
              <a:solidFill>
                <a:schemeClr val="bg1"/>
              </a:solidFill>
            </a:endParaRPr>
          </a:p>
          <a:p>
            <a:r>
              <a:rPr lang="hr-HR" sz="2200" dirty="0" smtClean="0">
                <a:solidFill>
                  <a:schemeClr val="bg1"/>
                </a:solidFill>
              </a:rPr>
              <a:t>Neuspjeli </a:t>
            </a:r>
            <a:r>
              <a:rPr lang="hr-HR" sz="2200" dirty="0">
                <a:solidFill>
                  <a:schemeClr val="bg1"/>
                </a:solidFill>
              </a:rPr>
              <a:t>pokušaj samoubojstva treba </a:t>
            </a:r>
            <a:r>
              <a:rPr lang="hr-HR" sz="2200" dirty="0" smtClean="0">
                <a:solidFill>
                  <a:schemeClr val="bg1"/>
                </a:solidFill>
              </a:rPr>
              <a:t>shvatiti </a:t>
            </a:r>
            <a:r>
              <a:rPr lang="hr-HR" sz="2200" dirty="0">
                <a:solidFill>
                  <a:schemeClr val="bg1"/>
                </a:solidFill>
              </a:rPr>
              <a:t>vrlo ozbiljno i takvoj osobi treba pružiti </a:t>
            </a:r>
            <a:r>
              <a:rPr lang="hr-HR" sz="2200" dirty="0" smtClean="0">
                <a:solidFill>
                  <a:schemeClr val="bg1"/>
                </a:solidFill>
              </a:rPr>
              <a:t>pomoć jer četiri </a:t>
            </a:r>
            <a:r>
              <a:rPr lang="hr-HR" sz="2200" dirty="0">
                <a:solidFill>
                  <a:schemeClr val="bg1"/>
                </a:solidFill>
              </a:rPr>
              <a:t>od pet osoba pokušalo je samoubojstvo bar jednom prije toga</a:t>
            </a:r>
            <a:r>
              <a:rPr lang="hr-HR" dirty="0">
                <a:solidFill>
                  <a:schemeClr val="bg1"/>
                </a:solidFill>
              </a:rPr>
              <a:t>. </a:t>
            </a:r>
            <a:endParaRPr lang="hr-HR" dirty="0">
              <a:solidFill>
                <a:schemeClr val="bg1"/>
              </a:solidFill>
            </a:endParaRPr>
          </a:p>
          <a:p>
            <a:endParaRPr lang="hr-HR" dirty="0" smtClean="0">
              <a:solidFill>
                <a:schemeClr val="bg1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95536" y="1359808"/>
            <a:ext cx="4114800" cy="701040"/>
          </a:xfrm>
        </p:spPr>
        <p:txBody>
          <a:bodyPr/>
          <a:lstStyle/>
          <a:p>
            <a:r>
              <a:rPr lang="hr-HR" dirty="0" smtClean="0"/>
              <a:t>MIT 8</a:t>
            </a:r>
            <a:endParaRPr lang="hr-HR" dirty="0"/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4572000" y="1359808"/>
            <a:ext cx="4114800" cy="701040"/>
          </a:xfrm>
          <a:prstGeom prst="rect">
            <a:avLst/>
          </a:prstGeom>
          <a:solidFill>
            <a:schemeClr val="bg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algn="ctr" defTabSz="914400" rtl="0" eaLnBrk="1" latinLnBrk="0" hangingPunct="1">
              <a:spcBef>
                <a:spcPts val="400"/>
              </a:spcBef>
              <a:buNone/>
              <a:defRPr sz="1800" b="1" kern="1200" cap="all" spc="0" baseline="0">
                <a:solidFill>
                  <a:schemeClr val="bg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hr-HR" dirty="0" smtClean="0">
                <a:solidFill>
                  <a:schemeClr val="tx1"/>
                </a:solidFill>
              </a:rPr>
              <a:t>ČINJENICA</a:t>
            </a:r>
            <a:endParaRPr lang="hr-H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9437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lackTie">
  <a:themeElements>
    <a:clrScheme name="BlackTie">
      <a:dk1>
        <a:srgbClr val="000000"/>
      </a:dk1>
      <a:lt1>
        <a:srgbClr val="FFFFFF"/>
      </a:lt1>
      <a:dk2>
        <a:srgbClr val="46464A"/>
      </a:dk2>
      <a:lt2>
        <a:srgbClr val="E3DCCF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BlackTie">
      <a:maj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BlackTie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20000"/>
              </a:schemeClr>
            </a:gs>
            <a:gs pos="30000">
              <a:schemeClr val="phClr">
                <a:tint val="61000"/>
                <a:satMod val="220000"/>
              </a:schemeClr>
            </a:gs>
            <a:gs pos="45000">
              <a:schemeClr val="phClr">
                <a:tint val="66000"/>
                <a:satMod val="240000"/>
              </a:schemeClr>
            </a:gs>
            <a:gs pos="55000">
              <a:schemeClr val="phClr">
                <a:tint val="66000"/>
                <a:satMod val="220000"/>
              </a:schemeClr>
            </a:gs>
            <a:gs pos="73000">
              <a:schemeClr val="phClr">
                <a:tint val="61000"/>
                <a:satMod val="220000"/>
              </a:schemeClr>
            </a:gs>
            <a:gs pos="100000">
              <a:schemeClr val="phClr">
                <a:tint val="45000"/>
                <a:satMod val="22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  <a:satMod val="110000"/>
              </a:schemeClr>
            </a:gs>
            <a:gs pos="30000">
              <a:schemeClr val="phClr">
                <a:shade val="90000"/>
                <a:satMod val="120000"/>
              </a:schemeClr>
            </a:gs>
            <a:gs pos="45000">
              <a:schemeClr val="phClr">
                <a:shade val="100000"/>
                <a:satMod val="128000"/>
              </a:schemeClr>
            </a:gs>
            <a:gs pos="55000">
              <a:schemeClr val="phClr">
                <a:shade val="100000"/>
                <a:satMod val="128000"/>
              </a:schemeClr>
            </a:gs>
            <a:gs pos="73000">
              <a:schemeClr val="phClr">
                <a:shade val="90000"/>
                <a:satMod val="120000"/>
              </a:schemeClr>
            </a:gs>
            <a:gs pos="100000">
              <a:schemeClr val="phClr">
                <a:shade val="63000"/>
                <a:satMod val="110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7150" dist="38100" dir="5400000" algn="br" rotWithShape="0">
              <a:srgbClr val="000000">
                <a:alpha val="57000"/>
              </a:srgbClr>
            </a:outerShdw>
          </a:effectLst>
          <a:scene3d>
            <a:camera prst="orthographicFront">
              <a:rot lat="0" lon="0" rev="0"/>
            </a:camera>
            <a:lightRig rig="twoPt" dir="t">
              <a:rot lat="0" lon="0" rev="1800000"/>
            </a:lightRig>
          </a:scene3d>
          <a:sp3d>
            <a:bevelT w="44450" h="31750" prst="coolSlant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20000"/>
              </a:schemeClr>
            </a:duotone>
          </a:blip>
          <a:stretch/>
        </a:blip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30000"/>
                <a:satMod val="255000"/>
              </a:schemeClr>
            </a:gs>
          </a:gsLst>
          <a:path path="circle">
            <a:fillToRect l="50000" t="-80000" r="50000" b="18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Black Tie</Template>
  <TotalTime>81</TotalTime>
  <Words>630</Words>
  <Application>Microsoft Office PowerPoint</Application>
  <PresentationFormat>On-screen Show (4:3)</PresentationFormat>
  <Paragraphs>120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BlackTie</vt:lpstr>
      <vt:lpstr>MITOVI O Samoubojstvu</vt:lpstr>
      <vt:lpstr>MIT 1</vt:lpstr>
      <vt:lpstr>MIT 2</vt:lpstr>
      <vt:lpstr>MIT 3</vt:lpstr>
      <vt:lpstr>MIT 4</vt:lpstr>
      <vt:lpstr>MIT 5</vt:lpstr>
      <vt:lpstr>MIT 6</vt:lpstr>
      <vt:lpstr>MIT 7</vt:lpstr>
      <vt:lpstr>MIT 8</vt:lpstr>
      <vt:lpstr>MIT 9</vt:lpstr>
      <vt:lpstr>MIT 10</vt:lpstr>
      <vt:lpstr>MIT 11</vt:lpstr>
      <vt:lpstr>OSTALI MITOVI</vt:lpstr>
      <vt:lpstr>lITERATURA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MITOVI O SUICIDU</dc:title>
  <dc:creator>Marina</dc:creator>
  <cp:lastModifiedBy>Marina</cp:lastModifiedBy>
  <cp:revision>18</cp:revision>
  <dcterms:created xsi:type="dcterms:W3CDTF">2016-11-18T09:52:09Z</dcterms:created>
  <dcterms:modified xsi:type="dcterms:W3CDTF">2016-11-18T11:13:41Z</dcterms:modified>
</cp:coreProperties>
</file>