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  <p:sldId id="269" r:id="rId9"/>
    <p:sldId id="270" r:id="rId10"/>
    <p:sldId id="271" r:id="rId11"/>
    <p:sldId id="272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0" d="100"/>
          <a:sy n="50" d="100"/>
        </p:scale>
        <p:origin x="4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86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9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0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448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25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945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98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86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32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5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608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9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0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31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1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98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84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059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7000">
              <a:srgbClr val="864F9D"/>
            </a:gs>
            <a:gs pos="0">
              <a:schemeClr val="bg2">
                <a:tint val="97000"/>
                <a:hueMod val="92000"/>
                <a:satMod val="169000"/>
                <a:lumMod val="23000"/>
                <a:lumOff val="77000"/>
                <a:alpha val="66000"/>
              </a:schemeClr>
            </a:gs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3188" y="197011"/>
            <a:ext cx="8001000" cy="2971801"/>
          </a:xfrm>
        </p:spPr>
        <p:txBody>
          <a:bodyPr/>
          <a:lstStyle/>
          <a:p>
            <a:r>
              <a:rPr lang="hr-HR" b="1" i="1" smtClean="0"/>
              <a:t>PROBLEMI U STRUKTURIRANJU </a:t>
            </a:r>
            <a:r>
              <a:rPr lang="hr-HR" b="1" i="1" dirty="0" smtClean="0"/>
              <a:t>SEANSE</a:t>
            </a:r>
            <a:endParaRPr lang="hr-HR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07" y="4654763"/>
            <a:ext cx="6400800" cy="1947333"/>
          </a:xfrm>
        </p:spPr>
        <p:txBody>
          <a:bodyPr>
            <a:normAutofit/>
          </a:bodyPr>
          <a:lstStyle/>
          <a:p>
            <a:endParaRPr lang="hr-HR" dirty="0"/>
          </a:p>
          <a:p>
            <a:r>
              <a:rPr lang="hr-HR" dirty="0" smtClean="0">
                <a:solidFill>
                  <a:schemeClr val="tx1"/>
                </a:solidFill>
              </a:rPr>
              <a:t>Dragica Ivošević Mugherli</a:t>
            </a:r>
          </a:p>
          <a:p>
            <a:r>
              <a:rPr lang="hr-HR" sz="1800" dirty="0" smtClean="0">
                <a:solidFill>
                  <a:schemeClr val="tx1"/>
                </a:solidFill>
              </a:rPr>
              <a:t>Rijeka, 10.09.2016.</a:t>
            </a:r>
          </a:p>
          <a:p>
            <a:r>
              <a:rPr lang="hr-HR" sz="1800" dirty="0" smtClean="0">
                <a:solidFill>
                  <a:schemeClr val="tx1"/>
                </a:solidFill>
              </a:rPr>
              <a:t>Praktikum II</a:t>
            </a:r>
          </a:p>
          <a:p>
            <a:endParaRPr lang="hr-HR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085" y="4321302"/>
            <a:ext cx="22669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67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930" y="-955451"/>
            <a:ext cx="8534401" cy="228160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Zadavanje nove domaće zadaće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930" y="1497960"/>
            <a:ext cx="8534400" cy="468627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200" dirty="0" smtClean="0">
                <a:solidFill>
                  <a:srgbClr val="FFFF00"/>
                </a:solidFill>
              </a:rPr>
              <a:t>Manja je vjerojatnost izvršavanja domaće zadaće ako terapeut: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p</a:t>
            </a:r>
            <a:r>
              <a:rPr lang="hr-HR" sz="2200" dirty="0" smtClean="0">
                <a:solidFill>
                  <a:srgbClr val="FFFF00"/>
                </a:solidFill>
              </a:rPr>
              <a:t>redlaže zadaću koja je preteška ili nije povezana s pacijentovim teškoćama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n</a:t>
            </a:r>
            <a:r>
              <a:rPr lang="hr-HR" sz="2200" dirty="0" smtClean="0">
                <a:solidFill>
                  <a:srgbClr val="FFFF00"/>
                </a:solidFill>
              </a:rPr>
              <a:t>e uspije osigurati dobro objašnjenje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z</a:t>
            </a:r>
            <a:r>
              <a:rPr lang="hr-HR" sz="2200" dirty="0" smtClean="0">
                <a:solidFill>
                  <a:srgbClr val="FFFF00"/>
                </a:solidFill>
              </a:rPr>
              <a:t>aboravi pregledati domaću zadaću dogovorenu u prethodnoj seansi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n</a:t>
            </a:r>
            <a:r>
              <a:rPr lang="hr-HR" sz="2200" dirty="0" smtClean="0">
                <a:solidFill>
                  <a:srgbClr val="FFFF00"/>
                </a:solidFill>
              </a:rPr>
              <a:t>e naglasi važnost izvršavanja dnevnih domaćih zadaća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n</a:t>
            </a:r>
            <a:r>
              <a:rPr lang="hr-HR" sz="2200" dirty="0" smtClean="0">
                <a:solidFill>
                  <a:srgbClr val="FFFF00"/>
                </a:solidFill>
              </a:rPr>
              <a:t>e objasni jasno pacijentu kako napraviti zadaću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n</a:t>
            </a:r>
            <a:r>
              <a:rPr lang="hr-HR" sz="2200" dirty="0" smtClean="0">
                <a:solidFill>
                  <a:srgbClr val="FFFF00"/>
                </a:solidFill>
              </a:rPr>
              <a:t>e započne zadatak na seansi, ili ne postavi standardna pitanja o potencijalnim zaprekama koje bi se mogle javiti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n</a:t>
            </a:r>
            <a:r>
              <a:rPr lang="hr-HR" sz="2200" dirty="0" smtClean="0">
                <a:solidFill>
                  <a:srgbClr val="FFFF00"/>
                </a:solidFill>
              </a:rPr>
              <a:t>e omogući pacijentu zapisivanje domaće zadaće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200" dirty="0">
                <a:solidFill>
                  <a:srgbClr val="FFFF00"/>
                </a:solidFill>
              </a:rPr>
              <a:t>z</a:t>
            </a:r>
            <a:r>
              <a:rPr lang="hr-HR" sz="2200" dirty="0" smtClean="0">
                <a:solidFill>
                  <a:srgbClr val="FFFF00"/>
                </a:solidFill>
              </a:rPr>
              <a:t>ada domaću zadaću s kojom se pacijent ne slaže</a:t>
            </a:r>
          </a:p>
          <a:p>
            <a:pPr marL="342900" indent="-342900">
              <a:buFont typeface="+mj-lt"/>
              <a:buAutoNum type="arabicPeriod"/>
            </a:pPr>
            <a:endParaRPr lang="hr-HR" dirty="0" smtClean="0">
              <a:solidFill>
                <a:srgbClr val="FFFF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hr-HR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397" y="27260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85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58" y="-1001295"/>
            <a:ext cx="8534401" cy="2281600"/>
          </a:xfrm>
        </p:spPr>
        <p:txBody>
          <a:bodyPr/>
          <a:lstStyle/>
          <a:p>
            <a:r>
              <a:rPr lang="hr-HR" sz="3200" dirty="0" smtClean="0"/>
              <a:t>KONAČNI</a:t>
            </a:r>
            <a:r>
              <a:rPr lang="hr-HR" dirty="0" smtClean="0"/>
              <a:t> </a:t>
            </a:r>
            <a:r>
              <a:rPr lang="hr-HR" sz="3200" dirty="0" smtClean="0"/>
              <a:t>SAŽETAK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856872"/>
            <a:ext cx="8098839" cy="4319337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Trepeut u tijeku seanse periodično sažimlje kako bi se uvjerio da je razumio što je pacijent želio reći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2000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Konačni zaključak će se sastojati od brzog pregleda pacijentovih bilježaka i verbalnog sažimanja razmatranih tema, ako je pacijent za vrijeme seanse bilježio najvažnije detalje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2000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Ako terapeut ne uspije postići da pacijent zapisuje najvažnije detalje, dolazi do većih teškoća u rezimiranju seanse i u zapamćivanju sadržaja seanse</a:t>
            </a:r>
            <a:endParaRPr lang="hr-HR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86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677779"/>
            <a:ext cx="6019800" cy="1143000"/>
          </a:xfrm>
        </p:spPr>
        <p:txBody>
          <a:bodyPr/>
          <a:lstStyle/>
          <a:p>
            <a:r>
              <a:rPr lang="hr-HR" dirty="0" smtClean="0"/>
              <a:t>POVRATNA INFORMACIJA</a:t>
            </a:r>
            <a:endParaRPr lang="hr-HR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09" y="1959693"/>
            <a:ext cx="3281362" cy="245785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7485" y="2164152"/>
            <a:ext cx="6021388" cy="386366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Problemi nastaju kada je pacijent na kraju seanse uznemiren, a nema dovoljno vremena za rješavanje te uznemirenosti, ili kad pacijent ne uspije izraziti svoje negativne reakcije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Nedostatak vremena se može izbjeći na taj način da se počne završavati seansa 10 minuta prije samoga kraja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Terapeut tada može efikasnije odrediti novu domaću zadaću, sažeti seansu i otkriti i odgovoriti na povratnu informaciju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25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42" y="-1140800"/>
            <a:ext cx="8534401" cy="228160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Problemi koji nastaju zbog terapeutovih misli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42" y="1489717"/>
            <a:ext cx="8303379" cy="518781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Tipične misli i vjerovanja terapeuta koja mogu otežati primjenu standardne strukture terapijske seanse :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 Ne mogu strukturirati seansu”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„Mom pacijentu se neće svidjeti struktura”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„Neće se moći jasno izraziti”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„Ne bih ga smio prekidati”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„Naljutit će se ako budem preizravan”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„Neće htjeti raditi zadaću”</a:t>
            </a:r>
          </a:p>
          <a:p>
            <a:r>
              <a:rPr lang="hr-HR" i="1" dirty="0" smtClean="0">
                <a:solidFill>
                  <a:schemeClr val="tx1"/>
                </a:solidFill>
              </a:rPr>
              <a:t>„Osjećat će se ponižen ako vrednujem njegovo mišljenje”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Za terapeuta je važno paziti na svoju vlastitu razinu nelagode i identificirati svoje automatske misli za vrijeme i između seansi, tako može identificirati problem i odgovoriti na svoje misli te riješiti problem kako bi mu bilo lakše eksperimentirati primjenom standardne strukture na sljedećoj seansi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2000" i="1" dirty="0" smtClean="0">
              <a:solidFill>
                <a:srgbClr val="FFFF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2000" i="1" dirty="0" smtClean="0">
              <a:solidFill>
                <a:srgbClr val="FFFF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2000" i="1" dirty="0" smtClean="0">
              <a:solidFill>
                <a:srgbClr val="FFFF00"/>
              </a:solidFill>
            </a:endParaRPr>
          </a:p>
          <a:p>
            <a:endParaRPr lang="hr-HR" sz="2000" i="1" dirty="0" smtClean="0">
              <a:solidFill>
                <a:srgbClr val="FFFF00"/>
              </a:solidFill>
            </a:endParaRPr>
          </a:p>
          <a:p>
            <a:endParaRPr lang="hr-HR" sz="2000" dirty="0" smtClean="0">
              <a:solidFill>
                <a:srgbClr val="FFFF00"/>
              </a:solidFill>
            </a:endParaRPr>
          </a:p>
          <a:p>
            <a:endParaRPr lang="hr-HR" sz="2000" dirty="0" smtClean="0">
              <a:solidFill>
                <a:srgbClr val="FFFF00"/>
              </a:solidFill>
            </a:endParaRPr>
          </a:p>
          <a:p>
            <a:endParaRPr lang="hr-HR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68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054" y="-1307432"/>
            <a:ext cx="6019800" cy="1143000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21" r="2312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8591" y="2380024"/>
            <a:ext cx="6021388" cy="1433987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FF00"/>
                </a:solidFill>
              </a:rPr>
              <a:t>HVALA NA PAŽNJI!</a:t>
            </a:r>
            <a:endParaRPr lang="hr-HR" sz="3600" dirty="0">
              <a:solidFill>
                <a:srgbClr val="FFFF00"/>
              </a:solidFill>
            </a:endParaRPr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4875212" y="2929466"/>
            <a:ext cx="6021388" cy="20489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9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hr-HR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7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400050"/>
            <a:ext cx="8534401" cy="14097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Uobičajeni Problemi </a:t>
            </a:r>
            <a:r>
              <a:rPr lang="hr-HR" dirty="0"/>
              <a:t>u održavanju strukture terapijske seanse</a:t>
            </a:r>
            <a:br>
              <a:rPr lang="hr-HR" dirty="0"/>
            </a:b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409700"/>
            <a:ext cx="8534400" cy="5448300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chemeClr val="tx1"/>
                </a:solidFill>
              </a:rPr>
              <a:t>1. </a:t>
            </a:r>
            <a:r>
              <a:rPr lang="hr-HR" sz="2000" dirty="0" smtClean="0">
                <a:solidFill>
                  <a:srgbClr val="FFFF00"/>
                </a:solidFill>
              </a:rPr>
              <a:t>Neuspjeh </a:t>
            </a:r>
            <a:r>
              <a:rPr lang="hr-HR" sz="2000" dirty="0">
                <a:solidFill>
                  <a:srgbClr val="FFFF00"/>
                </a:solidFill>
              </a:rPr>
              <a:t>terapeuta u adekvatnom upoznavanju pacijenta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000" dirty="0" smtClean="0">
                <a:solidFill>
                  <a:srgbClr val="FFFF00"/>
                </a:solidFill>
              </a:rPr>
              <a:t>kognitivni </a:t>
            </a:r>
            <a:r>
              <a:rPr lang="hr-HR" sz="2000" dirty="0">
                <a:solidFill>
                  <a:srgbClr val="FFFF00"/>
                </a:solidFill>
              </a:rPr>
              <a:t>terapeut uči pacijenta ne samo određenim vještinama, već novim načinom suradnje s terapeutom ili novim načinom odnosa prema teškoćama, kako bi se pacijent mogao prilagoditi objektivnijoj orjentaciji na rješavanje problema</a:t>
            </a:r>
          </a:p>
          <a:p>
            <a:r>
              <a:rPr lang="hr-HR" sz="2000" dirty="0" smtClean="0">
                <a:solidFill>
                  <a:schemeClr val="tx1"/>
                </a:solidFill>
              </a:rPr>
              <a:t>2. </a:t>
            </a:r>
            <a:r>
              <a:rPr lang="hr-HR" sz="2000" dirty="0" smtClean="0">
                <a:solidFill>
                  <a:srgbClr val="FFFF00"/>
                </a:solidFill>
              </a:rPr>
              <a:t>Nevoljko </a:t>
            </a:r>
            <a:r>
              <a:rPr lang="hr-HR" sz="2000" dirty="0">
                <a:solidFill>
                  <a:srgbClr val="FFFF00"/>
                </a:solidFill>
              </a:rPr>
              <a:t>podvrgavanje pacijenta propisanoj strukturi zbog svojih </a:t>
            </a:r>
            <a:r>
              <a:rPr lang="hr-HR" sz="2000" dirty="0" smtClean="0">
                <a:solidFill>
                  <a:srgbClr val="FFFF00"/>
                </a:solidFill>
              </a:rPr>
              <a:t>          percepcija </a:t>
            </a:r>
            <a:r>
              <a:rPr lang="hr-HR" sz="2000" dirty="0">
                <a:solidFill>
                  <a:srgbClr val="FFFF00"/>
                </a:solidFill>
              </a:rPr>
              <a:t>i disfunkcionalnih vjerovanja o sebi, terapeutu i/ili terapiji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000" dirty="0" smtClean="0">
                <a:solidFill>
                  <a:srgbClr val="FFFF00"/>
                </a:solidFill>
              </a:rPr>
              <a:t>terapeut </a:t>
            </a:r>
            <a:r>
              <a:rPr lang="hr-HR" sz="2000" dirty="0">
                <a:solidFill>
                  <a:srgbClr val="FFFF00"/>
                </a:solidFill>
              </a:rPr>
              <a:t>konceptualizira razloge zbog kojih je problem nastao i pronalazi rješenja</a:t>
            </a:r>
          </a:p>
          <a:p>
            <a:r>
              <a:rPr lang="hr-HR" sz="2000" dirty="0" smtClean="0">
                <a:solidFill>
                  <a:schemeClr val="tx1"/>
                </a:solidFill>
              </a:rPr>
              <a:t>3. </a:t>
            </a:r>
            <a:r>
              <a:rPr lang="hr-HR" sz="2000" dirty="0" smtClean="0">
                <a:solidFill>
                  <a:srgbClr val="FFFF00"/>
                </a:solidFill>
              </a:rPr>
              <a:t>Terapeut </a:t>
            </a:r>
            <a:r>
              <a:rPr lang="hr-HR" sz="2000" dirty="0">
                <a:solidFill>
                  <a:srgbClr val="FFFF00"/>
                </a:solidFill>
              </a:rPr>
              <a:t>nameće strukturu na prezahtjevan način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000" dirty="0" smtClean="0">
                <a:solidFill>
                  <a:srgbClr val="FFFF00"/>
                </a:solidFill>
              </a:rPr>
              <a:t>Terapeut </a:t>
            </a:r>
            <a:r>
              <a:rPr lang="hr-HR" sz="2000" dirty="0">
                <a:solidFill>
                  <a:srgbClr val="FFFF00"/>
                </a:solidFill>
              </a:rPr>
              <a:t>dijagnosticira taj problem preslušavajući kasetu sa seanse te ga pokušava ukloniti na sljedećoj seansi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940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27" y="-484817"/>
            <a:ext cx="8534401" cy="148590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Kratki pregled</a:t>
            </a:r>
            <a:endParaRPr lang="hr-HR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1241714"/>
            <a:ext cx="10163895" cy="3816927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Uobičajena teškoća koja se ovdje pojavljuje je kada pacijent               započinje seansu s preopširnim i nejasnim pregledom tjedna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T:”Želim ukratko saznati ono najvažnije što se tiče proteklog tjedna, a detalje ćete mi reći kasnije na seansi.”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 može predložiti poslije na seansi da pacijent prije svake seanse u mislima pripremi izvješće o proteklom tjednu u samo nekoliko rečenica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Nakon što od pacijenta traži koncizniji pregled tjedna i primjeti negativnu promjenu u emocijama, terapeut može indentificirati pacijentove automatske misli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T: „Kad sam od vas tražio jasniji prikaz, što vam je prošlo glavom?”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Izražavajući svoju zabrinutost i spremnost na kompromis, terapeut često modificira pacijentovu percepciju kako je bio previše kontroliran</a:t>
            </a:r>
            <a:endParaRPr lang="hr-HR" sz="2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696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338" y="0"/>
            <a:ext cx="7315200" cy="707136"/>
          </a:xfrm>
        </p:spPr>
        <p:txBody>
          <a:bodyPr>
            <a:normAutofit/>
          </a:bodyPr>
          <a:lstStyle/>
          <a:p>
            <a:r>
              <a:rPr lang="hr-HR" sz="3200" dirty="0" smtClean="0"/>
              <a:t>PROVJERA RASPOLOŽENJA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707135"/>
            <a:ext cx="8534400" cy="568163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Problemi koji se ovdje mogu javiti uključuju pacijentov neuspjeh u ispunjavanju upitnika, odbijanje upitnika ili teškoće u subjektivnom izražavanju raspoloženja u proteklom tjednu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Ako je teškoća u nepravilnom uvođenju vezanom za ispunjavanje upitnika, terapeut pita pacijenta da li se sjeća i slaže  s objašnjenjem vezanim za ispunjavanje upitnika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Ako pacijenta uznemiruje ispunjavanje upitnika, terapeut može zatražiti automatske misli kada pacijent o tome razmišlja ili dok ih ispunjava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Pacijentove teškoće u subjektivnom izražavanju raspoloženja nastaju ili zato što pacijent to ne radi na koncizan način ili ima problema u izražavanju svog raspoloženja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T:” Možete li reći u samo nekoliko rečenica kakvo je vaše raspoloženje bilo u usporedbi s prošlim tjednom?”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 „Čini mi se kao da vam je teško opisati kako ste se osjećali. Možda bismo trebali na dnevni red staviti „ identificiranje osjećaja”.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 smtClean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613" y="420624"/>
            <a:ext cx="20955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53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40800"/>
            <a:ext cx="8534401" cy="228160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POVEZIVANJE S PRETHODNOM SEANSOM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" y="1264485"/>
            <a:ext cx="8534400" cy="5280694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Problemi koji ovdje nastaju uključuju pacijentove teškoće u zapamćivanju sadržaja seanse ili odbijanje izražavanja negativne povratne informacije terapeutu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Teškoće u zapamćivanju najvažnijih detalja prethodne seanse povezane su s neohrabrivanjem pacijenta da zapisuje te detalje za vrijeme seanse  ili neuspješno provođenje domaće zadaće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Ako terapeut sumnja u pacijentove negativne reakcije, može pacijenta dodatno ohrabriti: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T:”Mislite da je prethodna seansa prošla dobro. Da vam je nešto zasmetalo, biste li mi rekli?”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T:”Želim ovu terapiju prilagoditi vama i ako postoji nešto što vam smeta, stvarno bih to želio čuti kako bismo to riješili.”</a:t>
            </a:r>
            <a:endParaRPr lang="hr-HR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320" y="1989963"/>
            <a:ext cx="27146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1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1060" y="-86146"/>
            <a:ext cx="60198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sz="3600" dirty="0" smtClean="0"/>
              <a:t>SASTAVLJANJE DNEVNOG </a:t>
            </a:r>
            <a:endParaRPr lang="hr-HR" sz="36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7" r="2406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9986" y="996696"/>
            <a:ext cx="6474214" cy="5715000"/>
          </a:xfrm>
        </p:spPr>
        <p:txBody>
          <a:bodyPr/>
          <a:lstStyle/>
          <a:p>
            <a:r>
              <a:rPr lang="hr-HR" sz="3200" cap="all" dirty="0">
                <a:ln w="3175" cmpd="sng">
                  <a:noFill/>
                </a:ln>
                <a:solidFill>
                  <a:prstClr val="white"/>
                </a:solidFill>
              </a:rPr>
              <a:t> </a:t>
            </a:r>
            <a:r>
              <a:rPr lang="hr-HR" sz="3200" cap="all" dirty="0" smtClean="0">
                <a:ln w="3175" cmpd="sng">
                  <a:noFill/>
                </a:ln>
                <a:solidFill>
                  <a:prstClr val="white"/>
                </a:solidFill>
              </a:rPr>
              <a:t> REDA</a:t>
            </a:r>
            <a:endParaRPr lang="hr-HR" sz="3200" dirty="0">
              <a:solidFill>
                <a:srgbClr val="FFFF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Tipične teškoće koje se ovdje pojavljuju su kad pacijent ne sudjeluje u donošenju dnevnog reda, kad je odsutan pri sastavljanju dnevnog reda, ili je neuspješan u razgovoru o problemima s dnevnog reda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Pacijent koji ne uspije sudjelovati u donošenju dnevnog reda je ili neadekvatno upoznat ili to za njega ima određeno negativno značenje</a:t>
            </a:r>
          </a:p>
          <a:p>
            <a:pPr marL="400050" indent="-400050">
              <a:buFont typeface="+mj-lt"/>
              <a:buAutoNum type="arabicPeriod"/>
            </a:pPr>
            <a:r>
              <a:rPr lang="hr-HR" sz="2000" dirty="0" smtClean="0">
                <a:solidFill>
                  <a:srgbClr val="FFFF00"/>
                </a:solidFill>
              </a:rPr>
              <a:t>Ako pacijent ne uspije ni slijedeći tjedan sastaviti dnevni red, terapeut može identificirati automatske misli o tome. Terapeut tada može istražiti pacijentova očekivanja od terapije i pomoći mu u određivanju prednosti i mana takvih očekivanja.</a:t>
            </a:r>
          </a:p>
          <a:p>
            <a:pPr marL="400050" indent="-400050">
              <a:buFont typeface="+mj-lt"/>
              <a:buAutoNum type="arabicPeriod"/>
            </a:pPr>
            <a:endParaRPr lang="hr-HR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35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23" y="-1424324"/>
            <a:ext cx="8534401" cy="2281600"/>
          </a:xfrm>
        </p:spPr>
        <p:txBody>
          <a:bodyPr>
            <a:normAutofit/>
          </a:bodyPr>
          <a:lstStyle/>
          <a:p>
            <a:r>
              <a:rPr lang="hr-HR" sz="3200" dirty="0"/>
              <a:t>SASTAVLJANJE DNEVNOG REDA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24" y="857276"/>
            <a:ext cx="8534400" cy="4397248"/>
          </a:xfrm>
        </p:spPr>
        <p:txBody>
          <a:bodyPr>
            <a:noAutofit/>
          </a:bodyPr>
          <a:lstStyle/>
          <a:p>
            <a:r>
              <a:rPr lang="hr-HR" sz="2000" dirty="0" smtClean="0">
                <a:solidFill>
                  <a:schemeClr val="tx1"/>
                </a:solidFill>
              </a:rPr>
              <a:t>2. </a:t>
            </a:r>
            <a:r>
              <a:rPr lang="hr-HR" sz="2000" dirty="0" smtClean="0">
                <a:solidFill>
                  <a:srgbClr val="FFFF00"/>
                </a:solidFill>
              </a:rPr>
              <a:t>Pacijentima koji detaljno opisuju probleme umjesto da ga samo imenuju za vrijeme sastavljanja dnevnog reda, obično je potrebna ovakva intervencija: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T:” Vidim da je to važan problem. Možete li sada samo reći ime teme, pa ćemo se na nju vratiti za nekoliko minuta?”</a:t>
            </a:r>
          </a:p>
          <a:p>
            <a:r>
              <a:rPr lang="hr-HR" sz="2000" dirty="0" smtClean="0">
                <a:solidFill>
                  <a:schemeClr val="tx1"/>
                </a:solidFill>
              </a:rPr>
              <a:t>3. </a:t>
            </a:r>
            <a:r>
              <a:rPr lang="hr-HR" sz="2000" dirty="0" smtClean="0">
                <a:solidFill>
                  <a:srgbClr val="FFFF00"/>
                </a:solidFill>
              </a:rPr>
              <a:t>Treći problem u sastavljanju dnevnog reda je kad se pacijent osjeća bespomoćno glede razgovora o problemima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dirty="0" smtClean="0">
                <a:solidFill>
                  <a:schemeClr val="tx1"/>
                </a:solidFill>
              </a:rPr>
              <a:t>T:”Vi stvarno imate prave probleme na kojima trebamo zajedno raditi. Ali kada bismo imali vremena za samo jednu stvar na kojoj bismo danas radili, što mislite, koju biste odabrali?”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2000" dirty="0" smtClean="0">
                <a:solidFill>
                  <a:srgbClr val="FFFF00"/>
                </a:solidFill>
              </a:rPr>
              <a:t>Terapeut daje poruku pacijentu kako su njegovi problemi stvarni, te će na njima raditi zajedno, a od pacijenta se zahtjeva odluka na kojem će se problemu najprije raditi, te na taj način pomaže u odabiru problema i usmjeravanju prema njegovom rješavanju.</a:t>
            </a:r>
            <a:endParaRPr lang="hr-HR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9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292" y="722378"/>
            <a:ext cx="8534400" cy="999068"/>
          </a:xfrm>
        </p:spPr>
        <p:txBody>
          <a:bodyPr/>
          <a:lstStyle/>
          <a:p>
            <a:r>
              <a:rPr lang="hr-HR" dirty="0"/>
              <a:t>PREGLED DOMAĆE </a:t>
            </a:r>
            <a:r>
              <a:rPr lang="hr-HR" sz="3200" dirty="0"/>
              <a:t>ZADAĆE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955" y="1721446"/>
            <a:ext cx="4937655" cy="41307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FFFF00"/>
                </a:solidFill>
              </a:rPr>
              <a:t>Tipična greška koja se ovdje može dogoditi je da terapeut u svome nastojanju da dođe do tema dnevnog reda, propusti pitati pacijenta za domaću zadaću koju je napravio u proteklom </a:t>
            </a:r>
            <a:r>
              <a:rPr lang="hr-HR" dirty="0" smtClean="0">
                <a:solidFill>
                  <a:srgbClr val="FFFF00"/>
                </a:solidFill>
              </a:rPr>
              <a:t>tjednu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>
                <a:solidFill>
                  <a:srgbClr val="FFFF00"/>
                </a:solidFill>
              </a:rPr>
              <a:t>Zbog toga bi terapeut ispred sebe trebao imati šest elemenata terapijske seanse i bilješke s prethodne seanse u kojima je zapisana domaća zadaća</a:t>
            </a:r>
            <a:endParaRPr lang="hr-HR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1829" y="1221912"/>
            <a:ext cx="4934479" cy="361526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>
                <a:solidFill>
                  <a:srgbClr val="FFFF00"/>
                </a:solidFill>
              </a:rPr>
              <a:t>Suprotan </a:t>
            </a:r>
            <a:r>
              <a:rPr lang="hr-HR" dirty="0">
                <a:solidFill>
                  <a:srgbClr val="FFFF00"/>
                </a:solidFill>
              </a:rPr>
              <a:t>problem koji se može pojaviti je kada terapeut predetaljno pregledava zadaću prije prelaska na točke dnevnog reda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380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955" y="982472"/>
            <a:ext cx="8534401" cy="261112"/>
          </a:xfrm>
        </p:spPr>
        <p:txBody>
          <a:bodyPr>
            <a:noAutofit/>
          </a:bodyPr>
          <a:lstStyle/>
          <a:p>
            <a:r>
              <a:rPr lang="hr-HR" sz="3200" dirty="0" smtClean="0"/>
              <a:t>RAZGOVOR O PROBLEMIMA S DNEVNOG REDA</a:t>
            </a:r>
            <a:endParaRPr lang="hr-H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43584"/>
            <a:ext cx="10789920" cy="471779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hr-HR" sz="2000" i="1" dirty="0">
                <a:solidFill>
                  <a:srgbClr val="FFFF00"/>
                </a:solidFill>
              </a:rPr>
              <a:t>Neusmjerena diskusija </a:t>
            </a:r>
            <a:r>
              <a:rPr lang="hr-HR" sz="2000" dirty="0">
                <a:solidFill>
                  <a:srgbClr val="FFFF00"/>
                </a:solidFill>
              </a:rPr>
              <a:t>najčešće nastaje kada terapeut ne uspije obzirnim prekidanjem strukturirati razgovor; kada ne uspije naglasiti ključne automatske misli, emocije, vjerovanja i ponašanje te kada često ne rezimira</a:t>
            </a:r>
          </a:p>
          <a:p>
            <a:pPr marL="457200" indent="-457200">
              <a:buFont typeface="+mj-lt"/>
              <a:buAutoNum type="alphaUcPeriod"/>
            </a:pPr>
            <a:r>
              <a:rPr lang="hr-HR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</a:t>
            </a:r>
            <a:r>
              <a:rPr lang="hr-HR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2000" dirty="0" smtClean="0">
                <a:solidFill>
                  <a:srgbClr val="FFFF00"/>
                </a:solidFill>
              </a:rPr>
              <a:t>je često </a:t>
            </a:r>
            <a:r>
              <a:rPr lang="hr-HR" sz="2000" dirty="0">
                <a:solidFill>
                  <a:srgbClr val="FFFF00"/>
                </a:solidFill>
              </a:rPr>
              <a:t>problem terapeuta početnika koji ne mogu dobro procijeniti koiliko se tema može obraditi za vrijeme jedne terapijske seanse, zbog toga bi trebalo odrediti prioritete, a zatim na dnevni red staviti jednu ili dvije teme o kojima će se </a:t>
            </a:r>
            <a:r>
              <a:rPr lang="hr-HR" sz="2000" dirty="0" smtClean="0">
                <a:solidFill>
                  <a:srgbClr val="FFFF00"/>
                </a:solidFill>
              </a:rPr>
              <a:t>razgovarati</a:t>
            </a:r>
            <a:endParaRPr lang="hr-HR" sz="2000" dirty="0">
              <a:solidFill>
                <a:srgbClr val="FFFF00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hr-HR" sz="2000" dirty="0">
                <a:solidFill>
                  <a:srgbClr val="FFFF00"/>
                </a:solidFill>
              </a:rPr>
              <a:t>Treći problem u </a:t>
            </a:r>
            <a:r>
              <a:rPr lang="hr-HR" sz="2000">
                <a:solidFill>
                  <a:srgbClr val="FFFF00"/>
                </a:solidFill>
              </a:rPr>
              <a:t>ovome </a:t>
            </a:r>
            <a:r>
              <a:rPr lang="hr-HR" sz="2000" smtClean="0">
                <a:solidFill>
                  <a:srgbClr val="FFFF00"/>
                </a:solidFill>
              </a:rPr>
              <a:t>dijelu </a:t>
            </a:r>
            <a:r>
              <a:rPr lang="hr-HR" sz="2000">
                <a:solidFill>
                  <a:srgbClr val="FFFF00"/>
                </a:solidFill>
              </a:rPr>
              <a:t>senase </a:t>
            </a:r>
            <a:r>
              <a:rPr lang="hr-HR" sz="2000" smtClean="0">
                <a:solidFill>
                  <a:srgbClr val="FFFF00"/>
                </a:solidFill>
              </a:rPr>
              <a:t>pojavljuje </a:t>
            </a:r>
            <a:r>
              <a:rPr lang="hr-HR" sz="2000" dirty="0">
                <a:solidFill>
                  <a:srgbClr val="FFFF00"/>
                </a:solidFill>
              </a:rPr>
              <a:t>se kada terapeut </a:t>
            </a:r>
            <a:r>
              <a:rPr lang="hr-HR" sz="2000" i="1" dirty="0">
                <a:solidFill>
                  <a:srgbClr val="FFFF00"/>
                </a:solidFill>
              </a:rPr>
              <a:t>propusti odraditi terapijsku intervenciju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000" dirty="0">
                <a:solidFill>
                  <a:srgbClr val="FFFF00"/>
                </a:solidFill>
              </a:rPr>
              <a:t>Terapeut bi trebao biti koncizan u svojem cilju da pomogne pacijentu, odgovoriti na </a:t>
            </a:r>
            <a:r>
              <a:rPr lang="hr-HR" sz="2000" dirty="0" smtClean="0">
                <a:solidFill>
                  <a:srgbClr val="FFFF00"/>
                </a:solidFill>
              </a:rPr>
              <a:t>njegove disfunkcionalne </a:t>
            </a:r>
            <a:r>
              <a:rPr lang="hr-HR" sz="2000" dirty="0">
                <a:solidFill>
                  <a:srgbClr val="FFFF00"/>
                </a:solidFill>
              </a:rPr>
              <a:t>misli, riješiti ili djelomično riješiti problem, ili osmisliti domaću zadaću koja će mu pomoći da se osjeća manje </a:t>
            </a:r>
            <a:r>
              <a:rPr lang="hr-HR" sz="2000" dirty="0" smtClean="0">
                <a:solidFill>
                  <a:srgbClr val="FFFF00"/>
                </a:solidFill>
              </a:rPr>
              <a:t>uznemirenim</a:t>
            </a:r>
            <a:endParaRPr lang="hr-HR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1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1020</TotalTime>
  <Words>1277</Words>
  <Application>Microsoft Office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Slice</vt:lpstr>
      <vt:lpstr>PROBLEMI U STRUKTURIRANJU SEANSE</vt:lpstr>
      <vt:lpstr>Uobičajeni Problemi u održavanju strukture terapijske seanse </vt:lpstr>
      <vt:lpstr>Kratki pregled</vt:lpstr>
      <vt:lpstr>PROVJERA RASPOLOŽENJA</vt:lpstr>
      <vt:lpstr>POVEZIVANJE S PRETHODNOM SEANSOM</vt:lpstr>
      <vt:lpstr>         SASTAVLJANJE DNEVNOG </vt:lpstr>
      <vt:lpstr>SASTAVLJANJE DNEVNOG REDA</vt:lpstr>
      <vt:lpstr>PREGLED DOMAĆE ZADAĆE</vt:lpstr>
      <vt:lpstr>RAZGOVOR O PROBLEMIMA S DNEVNOG REDA</vt:lpstr>
      <vt:lpstr>Zadavanje nove domaće zadaće</vt:lpstr>
      <vt:lpstr>KONAČNI SAŽETAK</vt:lpstr>
      <vt:lpstr>POVRATNA INFORMACIJA</vt:lpstr>
      <vt:lpstr>Problemi koji nastaju zbog terapeutovih misli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SA STRUKTURIRANJEM TERAPIJSKE SEANSE</dc:title>
  <dc:creator>Radni</dc:creator>
  <cp:lastModifiedBy>Radni</cp:lastModifiedBy>
  <cp:revision>135</cp:revision>
  <cp:lastPrinted>2016-08-31T20:02:23Z</cp:lastPrinted>
  <dcterms:created xsi:type="dcterms:W3CDTF">2016-08-29T10:21:17Z</dcterms:created>
  <dcterms:modified xsi:type="dcterms:W3CDTF">2016-09-02T06:04:41Z</dcterms:modified>
</cp:coreProperties>
</file>