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4" r:id="rId4"/>
    <p:sldId id="259" r:id="rId5"/>
    <p:sldId id="260" r:id="rId6"/>
    <p:sldId id="262" r:id="rId7"/>
    <p:sldId id="263" r:id="rId8"/>
    <p:sldId id="264" r:id="rId9"/>
    <p:sldId id="285" r:id="rId10"/>
    <p:sldId id="28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3" r:id="rId26"/>
    <p:sldId id="282" r:id="rId27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vijetli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Srednji stil 1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102" y="-6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184602-23B3-404D-BF0F-CF10F2828578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98DAA6DC-8BEA-4C67-A818-BED45BAD6012}">
      <dgm:prSet phldrT="[Tekst]" custT="1"/>
      <dgm:spPr/>
      <dgm:t>
        <a:bodyPr/>
        <a:lstStyle/>
        <a:p>
          <a:r>
            <a:rPr lang="hr-HR" sz="2400" b="1" dirty="0" smtClean="0"/>
            <a:t>Biološka predispozicija:</a:t>
          </a:r>
        </a:p>
        <a:p>
          <a:r>
            <a:rPr lang="hr-HR" sz="2400" b="1" dirty="0" smtClean="0">
              <a:solidFill>
                <a:srgbClr val="0070C0"/>
              </a:solidFill>
            </a:rPr>
            <a:t>Generalizirana nespecifična biološka ranjivost </a:t>
          </a:r>
          <a:endParaRPr lang="hr-HR" sz="2400" b="1" dirty="0">
            <a:solidFill>
              <a:srgbClr val="0070C0"/>
            </a:solidFill>
          </a:endParaRPr>
        </a:p>
      </dgm:t>
    </dgm:pt>
    <dgm:pt modelId="{A175ED6E-3D15-4C0A-B81B-896D16DA8920}" type="parTrans" cxnId="{AC8DB521-CD6F-41EC-A0B9-D9BF1FF85B4A}">
      <dgm:prSet/>
      <dgm:spPr/>
      <dgm:t>
        <a:bodyPr/>
        <a:lstStyle/>
        <a:p>
          <a:endParaRPr lang="hr-HR" sz="2400"/>
        </a:p>
      </dgm:t>
    </dgm:pt>
    <dgm:pt modelId="{F87B4777-A0C4-4942-9BD6-26B1DD021D95}" type="sibTrans" cxnId="{AC8DB521-CD6F-41EC-A0B9-D9BF1FF85B4A}">
      <dgm:prSet custT="1"/>
      <dgm:spPr/>
      <dgm:t>
        <a:bodyPr/>
        <a:lstStyle/>
        <a:p>
          <a:endParaRPr lang="hr-HR" sz="2400"/>
        </a:p>
      </dgm:t>
    </dgm:pt>
    <dgm:pt modelId="{510FCF64-B80F-4D7F-B709-D81563D2C8B8}">
      <dgm:prSet phldrT="[Tekst]" custT="1"/>
      <dgm:spPr/>
      <dgm:t>
        <a:bodyPr/>
        <a:lstStyle/>
        <a:p>
          <a:r>
            <a:rPr lang="hr-HR" sz="2400" b="1" dirty="0" err="1" smtClean="0"/>
            <a:t>Okolinski</a:t>
          </a:r>
          <a:r>
            <a:rPr lang="hr-HR" sz="2400" b="1" dirty="0" smtClean="0"/>
            <a:t> utjecaj:</a:t>
          </a:r>
        </a:p>
        <a:p>
          <a:r>
            <a:rPr lang="hr-HR" sz="2400" b="1" dirty="0" smtClean="0">
              <a:solidFill>
                <a:srgbClr val="0070C0"/>
              </a:solidFill>
            </a:rPr>
            <a:t>Rana iskustva nemogućnosti kontrole i nepredvidivosti </a:t>
          </a:r>
          <a:endParaRPr lang="hr-HR" sz="2400" b="1" dirty="0">
            <a:solidFill>
              <a:srgbClr val="0070C0"/>
            </a:solidFill>
          </a:endParaRPr>
        </a:p>
      </dgm:t>
    </dgm:pt>
    <dgm:pt modelId="{4A5E43CF-B280-4304-AB23-FB56E7FCB7DD}" type="parTrans" cxnId="{2ADD214C-5AB7-472B-9334-60AB4B98144F}">
      <dgm:prSet/>
      <dgm:spPr/>
      <dgm:t>
        <a:bodyPr/>
        <a:lstStyle/>
        <a:p>
          <a:endParaRPr lang="hr-HR" sz="2400"/>
        </a:p>
      </dgm:t>
    </dgm:pt>
    <dgm:pt modelId="{67611C83-CFD6-4D69-8717-E00CFA2F6243}" type="sibTrans" cxnId="{2ADD214C-5AB7-472B-9334-60AB4B98144F}">
      <dgm:prSet custT="1"/>
      <dgm:spPr/>
      <dgm:t>
        <a:bodyPr/>
        <a:lstStyle/>
        <a:p>
          <a:endParaRPr lang="hr-HR" sz="2400"/>
        </a:p>
      </dgm:t>
    </dgm:pt>
    <dgm:pt modelId="{23DEEB6B-9273-4937-BEB0-7360B95C86D2}">
      <dgm:prSet phldrT="[Tekst]" custT="1"/>
      <dgm:spPr/>
      <dgm:t>
        <a:bodyPr/>
        <a:lstStyle/>
        <a:p>
          <a:r>
            <a:rPr lang="hr-HR" sz="2400" b="1" dirty="0" smtClean="0"/>
            <a:t>Internalizacija: </a:t>
          </a:r>
        </a:p>
        <a:p>
          <a:r>
            <a:rPr lang="hr-HR" sz="2400" dirty="0" smtClean="0"/>
            <a:t> Generalizirana psihološka ranjivost na anksioznost u situaciji stresa </a:t>
          </a:r>
          <a:endParaRPr lang="hr-HR" sz="2400" dirty="0"/>
        </a:p>
      </dgm:t>
    </dgm:pt>
    <dgm:pt modelId="{6D5A4CC1-A460-463A-A726-44F587C03902}" type="parTrans" cxnId="{7AC366E6-DF36-4FE2-8F94-F984F11B5595}">
      <dgm:prSet/>
      <dgm:spPr/>
      <dgm:t>
        <a:bodyPr/>
        <a:lstStyle/>
        <a:p>
          <a:endParaRPr lang="hr-HR" sz="2400"/>
        </a:p>
      </dgm:t>
    </dgm:pt>
    <dgm:pt modelId="{BA0464AA-B6AE-411B-9153-0FA1526C36E8}" type="sibTrans" cxnId="{7AC366E6-DF36-4FE2-8F94-F984F11B5595}">
      <dgm:prSet/>
      <dgm:spPr/>
      <dgm:t>
        <a:bodyPr/>
        <a:lstStyle/>
        <a:p>
          <a:endParaRPr lang="hr-HR" sz="2400"/>
        </a:p>
      </dgm:t>
    </dgm:pt>
    <dgm:pt modelId="{4C90FD79-095F-4A20-B948-EF9EF0A0E965}" type="pres">
      <dgm:prSet presAssocID="{D7184602-23B3-404D-BF0F-CF10F2828578}" presName="Name0" presStyleCnt="0">
        <dgm:presLayoutVars>
          <dgm:dir/>
          <dgm:resizeHandles val="exact"/>
        </dgm:presLayoutVars>
      </dgm:prSet>
      <dgm:spPr/>
    </dgm:pt>
    <dgm:pt modelId="{30FB0713-6C7E-4645-9768-7A022DBDD14E}" type="pres">
      <dgm:prSet presAssocID="{98DAA6DC-8BEA-4C67-A818-BED45BAD6012}" presName="node" presStyleLbl="node1" presStyleIdx="0" presStyleCnt="3" custLinFactNeighborY="319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04C2014-DEF5-49EB-B91A-A55335066D86}" type="pres">
      <dgm:prSet presAssocID="{F87B4777-A0C4-4942-9BD6-26B1DD021D95}" presName="sibTrans" presStyleLbl="sibTrans2D1" presStyleIdx="0" presStyleCnt="2"/>
      <dgm:spPr/>
      <dgm:t>
        <a:bodyPr/>
        <a:lstStyle/>
        <a:p>
          <a:endParaRPr lang="hr-HR"/>
        </a:p>
      </dgm:t>
    </dgm:pt>
    <dgm:pt modelId="{B572D0D7-8945-409C-95E3-86E8036EB53D}" type="pres">
      <dgm:prSet presAssocID="{F87B4777-A0C4-4942-9BD6-26B1DD021D95}" presName="connectorText" presStyleLbl="sibTrans2D1" presStyleIdx="0" presStyleCnt="2"/>
      <dgm:spPr/>
      <dgm:t>
        <a:bodyPr/>
        <a:lstStyle/>
        <a:p>
          <a:endParaRPr lang="hr-HR"/>
        </a:p>
      </dgm:t>
    </dgm:pt>
    <dgm:pt modelId="{14B27BC6-C567-48AA-87D8-F30D0FB8B405}" type="pres">
      <dgm:prSet presAssocID="{510FCF64-B80F-4D7F-B709-D81563D2C8B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C7E5334-A92F-4B9E-B4CA-73DA0D502369}" type="pres">
      <dgm:prSet presAssocID="{67611C83-CFD6-4D69-8717-E00CFA2F6243}" presName="sibTrans" presStyleLbl="sibTrans2D1" presStyleIdx="1" presStyleCnt="2"/>
      <dgm:spPr/>
      <dgm:t>
        <a:bodyPr/>
        <a:lstStyle/>
        <a:p>
          <a:endParaRPr lang="hr-HR"/>
        </a:p>
      </dgm:t>
    </dgm:pt>
    <dgm:pt modelId="{7C095A8A-19AE-4591-9EB5-15068589F437}" type="pres">
      <dgm:prSet presAssocID="{67611C83-CFD6-4D69-8717-E00CFA2F6243}" presName="connectorText" presStyleLbl="sibTrans2D1" presStyleIdx="1" presStyleCnt="2"/>
      <dgm:spPr/>
      <dgm:t>
        <a:bodyPr/>
        <a:lstStyle/>
        <a:p>
          <a:endParaRPr lang="hr-HR"/>
        </a:p>
      </dgm:t>
    </dgm:pt>
    <dgm:pt modelId="{07555BF2-E592-4F6E-8BD7-9D7931A0BF37}" type="pres">
      <dgm:prSet presAssocID="{23DEEB6B-9273-4937-BEB0-7360B95C86D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C6E244A-E577-4AB4-B404-7ED1087B522D}" type="presOf" srcId="{510FCF64-B80F-4D7F-B709-D81563D2C8B8}" destId="{14B27BC6-C567-48AA-87D8-F30D0FB8B405}" srcOrd="0" destOrd="0" presId="urn:microsoft.com/office/officeart/2005/8/layout/process1"/>
    <dgm:cxn modelId="{AC8DB521-CD6F-41EC-A0B9-D9BF1FF85B4A}" srcId="{D7184602-23B3-404D-BF0F-CF10F2828578}" destId="{98DAA6DC-8BEA-4C67-A818-BED45BAD6012}" srcOrd="0" destOrd="0" parTransId="{A175ED6E-3D15-4C0A-B81B-896D16DA8920}" sibTransId="{F87B4777-A0C4-4942-9BD6-26B1DD021D95}"/>
    <dgm:cxn modelId="{3677852C-212D-4C44-87DE-03A06A1F9D79}" type="presOf" srcId="{67611C83-CFD6-4D69-8717-E00CFA2F6243}" destId="{AC7E5334-A92F-4B9E-B4CA-73DA0D502369}" srcOrd="0" destOrd="0" presId="urn:microsoft.com/office/officeart/2005/8/layout/process1"/>
    <dgm:cxn modelId="{2ADD214C-5AB7-472B-9334-60AB4B98144F}" srcId="{D7184602-23B3-404D-BF0F-CF10F2828578}" destId="{510FCF64-B80F-4D7F-B709-D81563D2C8B8}" srcOrd="1" destOrd="0" parTransId="{4A5E43CF-B280-4304-AB23-FB56E7FCB7DD}" sibTransId="{67611C83-CFD6-4D69-8717-E00CFA2F6243}"/>
    <dgm:cxn modelId="{08EA2131-FB99-4008-B788-D0D9C34829C7}" type="presOf" srcId="{67611C83-CFD6-4D69-8717-E00CFA2F6243}" destId="{7C095A8A-19AE-4591-9EB5-15068589F437}" srcOrd="1" destOrd="0" presId="urn:microsoft.com/office/officeart/2005/8/layout/process1"/>
    <dgm:cxn modelId="{D653AA3D-F8C4-494E-A93E-688017F86243}" type="presOf" srcId="{23DEEB6B-9273-4937-BEB0-7360B95C86D2}" destId="{07555BF2-E592-4F6E-8BD7-9D7931A0BF37}" srcOrd="0" destOrd="0" presId="urn:microsoft.com/office/officeart/2005/8/layout/process1"/>
    <dgm:cxn modelId="{BDBD1058-DF8C-48AE-895D-DF552EB1E6A8}" type="presOf" srcId="{F87B4777-A0C4-4942-9BD6-26B1DD021D95}" destId="{B572D0D7-8945-409C-95E3-86E8036EB53D}" srcOrd="1" destOrd="0" presId="urn:microsoft.com/office/officeart/2005/8/layout/process1"/>
    <dgm:cxn modelId="{5BBEEDB1-1513-4C18-8977-0AD251E5BD42}" type="presOf" srcId="{F87B4777-A0C4-4942-9BD6-26B1DD021D95}" destId="{804C2014-DEF5-49EB-B91A-A55335066D86}" srcOrd="0" destOrd="0" presId="urn:microsoft.com/office/officeart/2005/8/layout/process1"/>
    <dgm:cxn modelId="{7AC366E6-DF36-4FE2-8F94-F984F11B5595}" srcId="{D7184602-23B3-404D-BF0F-CF10F2828578}" destId="{23DEEB6B-9273-4937-BEB0-7360B95C86D2}" srcOrd="2" destOrd="0" parTransId="{6D5A4CC1-A460-463A-A726-44F587C03902}" sibTransId="{BA0464AA-B6AE-411B-9153-0FA1526C36E8}"/>
    <dgm:cxn modelId="{3364D20A-9DCB-4363-B1AD-078506BC5003}" type="presOf" srcId="{98DAA6DC-8BEA-4C67-A818-BED45BAD6012}" destId="{30FB0713-6C7E-4645-9768-7A022DBDD14E}" srcOrd="0" destOrd="0" presId="urn:microsoft.com/office/officeart/2005/8/layout/process1"/>
    <dgm:cxn modelId="{97D5C5C6-0562-4F50-9783-B0329CDF0E66}" type="presOf" srcId="{D7184602-23B3-404D-BF0F-CF10F2828578}" destId="{4C90FD79-095F-4A20-B948-EF9EF0A0E965}" srcOrd="0" destOrd="0" presId="urn:microsoft.com/office/officeart/2005/8/layout/process1"/>
    <dgm:cxn modelId="{A745B2D1-9841-4D29-99ED-A3E1A9F93442}" type="presParOf" srcId="{4C90FD79-095F-4A20-B948-EF9EF0A0E965}" destId="{30FB0713-6C7E-4645-9768-7A022DBDD14E}" srcOrd="0" destOrd="0" presId="urn:microsoft.com/office/officeart/2005/8/layout/process1"/>
    <dgm:cxn modelId="{C69141E5-048D-4233-9F68-90BEB718D3E0}" type="presParOf" srcId="{4C90FD79-095F-4A20-B948-EF9EF0A0E965}" destId="{804C2014-DEF5-49EB-B91A-A55335066D86}" srcOrd="1" destOrd="0" presId="urn:microsoft.com/office/officeart/2005/8/layout/process1"/>
    <dgm:cxn modelId="{5CBDAEC5-9B1D-4249-A0B8-D54062859247}" type="presParOf" srcId="{804C2014-DEF5-49EB-B91A-A55335066D86}" destId="{B572D0D7-8945-409C-95E3-86E8036EB53D}" srcOrd="0" destOrd="0" presId="urn:microsoft.com/office/officeart/2005/8/layout/process1"/>
    <dgm:cxn modelId="{79EDFACF-AD85-4460-BCD8-77275EE76BDB}" type="presParOf" srcId="{4C90FD79-095F-4A20-B948-EF9EF0A0E965}" destId="{14B27BC6-C567-48AA-87D8-F30D0FB8B405}" srcOrd="2" destOrd="0" presId="urn:microsoft.com/office/officeart/2005/8/layout/process1"/>
    <dgm:cxn modelId="{F87C88D6-10BC-4065-B461-8311FD633880}" type="presParOf" srcId="{4C90FD79-095F-4A20-B948-EF9EF0A0E965}" destId="{AC7E5334-A92F-4B9E-B4CA-73DA0D502369}" srcOrd="3" destOrd="0" presId="urn:microsoft.com/office/officeart/2005/8/layout/process1"/>
    <dgm:cxn modelId="{BF20257F-270B-4A3A-B9B8-E2E17851D7F9}" type="presParOf" srcId="{AC7E5334-A92F-4B9E-B4CA-73DA0D502369}" destId="{7C095A8A-19AE-4591-9EB5-15068589F437}" srcOrd="0" destOrd="0" presId="urn:microsoft.com/office/officeart/2005/8/layout/process1"/>
    <dgm:cxn modelId="{4FBBC1F2-4A74-4095-9028-CC48A1DA5BB7}" type="presParOf" srcId="{4C90FD79-095F-4A20-B948-EF9EF0A0E965}" destId="{07555BF2-E592-4F6E-8BD7-9D7931A0BF37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590568-EEE3-4FBD-B583-66BAECE8C7B0}" type="doc">
      <dgm:prSet loTypeId="urn:microsoft.com/office/officeart/2005/8/layout/process1" loCatId="process" qsTypeId="urn:microsoft.com/office/officeart/2005/8/quickstyle/simple1" qsCatId="simple" csTypeId="urn:microsoft.com/office/officeart/2005/8/colors/accent3_5" csCatId="accent3" phldr="1"/>
      <dgm:spPr/>
    </dgm:pt>
    <dgm:pt modelId="{E4319F1B-821D-485B-BBCB-B09F2AF7F4CE}">
      <dgm:prSet phldrT="[Tekst]" custT="1"/>
      <dgm:spPr/>
      <dgm:t>
        <a:bodyPr/>
        <a:lstStyle/>
        <a:p>
          <a:r>
            <a:rPr lang="hr-HR" sz="2400" dirty="0" smtClean="0">
              <a:solidFill>
                <a:schemeClr val="tx1"/>
              </a:solidFill>
            </a:rPr>
            <a:t>Povećana tjelesna uzbudljivost i usmjerenost na tjelesne znakove, </a:t>
          </a:r>
          <a:r>
            <a:rPr lang="hr-HR" sz="2400" dirty="0" err="1" smtClean="0">
              <a:solidFill>
                <a:schemeClr val="tx1"/>
              </a:solidFill>
            </a:rPr>
            <a:t>neuroticizam</a:t>
          </a:r>
          <a:endParaRPr lang="hr-HR" sz="2400" dirty="0">
            <a:solidFill>
              <a:schemeClr val="tx1"/>
            </a:solidFill>
          </a:endParaRPr>
        </a:p>
      </dgm:t>
    </dgm:pt>
    <dgm:pt modelId="{4F108C2D-5F3D-4972-AAE4-83C31785B929}" type="parTrans" cxnId="{34CBD3A8-2A62-430A-AB0D-40E37B1BA444}">
      <dgm:prSet/>
      <dgm:spPr/>
      <dgm:t>
        <a:bodyPr/>
        <a:lstStyle/>
        <a:p>
          <a:endParaRPr lang="hr-HR">
            <a:solidFill>
              <a:schemeClr val="tx1"/>
            </a:solidFill>
          </a:endParaRPr>
        </a:p>
      </dgm:t>
    </dgm:pt>
    <dgm:pt modelId="{66186EEF-8A75-441B-82A9-24C256716CBF}" type="sibTrans" cxnId="{34CBD3A8-2A62-430A-AB0D-40E37B1BA444}">
      <dgm:prSet/>
      <dgm:spPr/>
      <dgm:t>
        <a:bodyPr/>
        <a:lstStyle/>
        <a:p>
          <a:endParaRPr lang="hr-HR">
            <a:solidFill>
              <a:schemeClr val="tx1"/>
            </a:solidFill>
          </a:endParaRPr>
        </a:p>
      </dgm:t>
    </dgm:pt>
    <dgm:pt modelId="{03ADCC8C-311E-4FDB-A0F1-B15328F098C8}">
      <dgm:prSet phldrT="[Tekst]" custT="1"/>
      <dgm:spPr/>
      <dgm:t>
        <a:bodyPr/>
        <a:lstStyle/>
        <a:p>
          <a:r>
            <a:rPr lang="hr-HR" sz="2400" dirty="0" smtClean="0">
              <a:solidFill>
                <a:schemeClr val="tx1"/>
              </a:solidFill>
            </a:rPr>
            <a:t>Rano učenje da tjelesni simptomi predstavljaju opasnost – napad panike je lažni alarm</a:t>
          </a:r>
          <a:endParaRPr lang="hr-HR" sz="2400" dirty="0">
            <a:solidFill>
              <a:schemeClr val="tx1"/>
            </a:solidFill>
          </a:endParaRPr>
        </a:p>
      </dgm:t>
    </dgm:pt>
    <dgm:pt modelId="{31012AA0-03AF-4663-8294-229397C9A8B4}" type="parTrans" cxnId="{B453EFF4-5A67-4129-96B4-0456EF86F1FF}">
      <dgm:prSet/>
      <dgm:spPr/>
      <dgm:t>
        <a:bodyPr/>
        <a:lstStyle/>
        <a:p>
          <a:endParaRPr lang="hr-HR">
            <a:solidFill>
              <a:schemeClr val="tx1"/>
            </a:solidFill>
          </a:endParaRPr>
        </a:p>
      </dgm:t>
    </dgm:pt>
    <dgm:pt modelId="{1FF57092-E319-4E85-929C-00C99AE845B7}" type="sibTrans" cxnId="{B453EFF4-5A67-4129-96B4-0456EF86F1FF}">
      <dgm:prSet/>
      <dgm:spPr/>
      <dgm:t>
        <a:bodyPr/>
        <a:lstStyle/>
        <a:p>
          <a:endParaRPr lang="hr-HR">
            <a:solidFill>
              <a:schemeClr val="tx1"/>
            </a:solidFill>
          </a:endParaRPr>
        </a:p>
      </dgm:t>
    </dgm:pt>
    <dgm:pt modelId="{7FA1BC40-6F5D-495C-92A1-B31ACDB56387}">
      <dgm:prSet phldrT="[Tekst]" custT="1"/>
      <dgm:spPr/>
      <dgm:t>
        <a:bodyPr/>
        <a:lstStyle/>
        <a:p>
          <a:r>
            <a:rPr lang="hr-HR" sz="2400" dirty="0" smtClean="0">
              <a:solidFill>
                <a:schemeClr val="tx1"/>
              </a:solidFill>
            </a:rPr>
            <a:t>Predispozicija za panični napad okinut stresom i za razvoj PP </a:t>
          </a:r>
          <a:endParaRPr lang="hr-HR" sz="2400" dirty="0">
            <a:solidFill>
              <a:schemeClr val="tx1"/>
            </a:solidFill>
          </a:endParaRPr>
        </a:p>
      </dgm:t>
    </dgm:pt>
    <dgm:pt modelId="{5B01D2FC-8D98-4A2B-962A-8649C65F0E9E}" type="parTrans" cxnId="{280C3F26-5D75-4488-A615-31C2FECDDF9E}">
      <dgm:prSet/>
      <dgm:spPr/>
      <dgm:t>
        <a:bodyPr/>
        <a:lstStyle/>
        <a:p>
          <a:endParaRPr lang="hr-HR">
            <a:solidFill>
              <a:schemeClr val="tx1"/>
            </a:solidFill>
          </a:endParaRPr>
        </a:p>
      </dgm:t>
    </dgm:pt>
    <dgm:pt modelId="{86A1D767-F8A5-406C-8CB1-95DFC0496D09}" type="sibTrans" cxnId="{280C3F26-5D75-4488-A615-31C2FECDDF9E}">
      <dgm:prSet/>
      <dgm:spPr/>
      <dgm:t>
        <a:bodyPr/>
        <a:lstStyle/>
        <a:p>
          <a:endParaRPr lang="hr-HR">
            <a:solidFill>
              <a:schemeClr val="tx1"/>
            </a:solidFill>
          </a:endParaRPr>
        </a:p>
      </dgm:t>
    </dgm:pt>
    <dgm:pt modelId="{BB444C97-1DD6-4B8B-B806-43CB97CBBD27}" type="pres">
      <dgm:prSet presAssocID="{F9590568-EEE3-4FBD-B583-66BAECE8C7B0}" presName="Name0" presStyleCnt="0">
        <dgm:presLayoutVars>
          <dgm:dir/>
          <dgm:resizeHandles val="exact"/>
        </dgm:presLayoutVars>
      </dgm:prSet>
      <dgm:spPr/>
    </dgm:pt>
    <dgm:pt modelId="{10F1ACF9-68BF-404A-9EFB-0B10F4B822AB}" type="pres">
      <dgm:prSet presAssocID="{E4319F1B-821D-485B-BBCB-B09F2AF7F4C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5F202B0-2476-4371-B8DB-39899D0EEABB}" type="pres">
      <dgm:prSet presAssocID="{66186EEF-8A75-441B-82A9-24C256716CBF}" presName="sibTrans" presStyleLbl="sibTrans2D1" presStyleIdx="0" presStyleCnt="2"/>
      <dgm:spPr/>
      <dgm:t>
        <a:bodyPr/>
        <a:lstStyle/>
        <a:p>
          <a:endParaRPr lang="hr-HR"/>
        </a:p>
      </dgm:t>
    </dgm:pt>
    <dgm:pt modelId="{26B3ABA2-3E3A-40CE-B75F-922206442EEF}" type="pres">
      <dgm:prSet presAssocID="{66186EEF-8A75-441B-82A9-24C256716CBF}" presName="connectorText" presStyleLbl="sibTrans2D1" presStyleIdx="0" presStyleCnt="2"/>
      <dgm:spPr/>
      <dgm:t>
        <a:bodyPr/>
        <a:lstStyle/>
        <a:p>
          <a:endParaRPr lang="hr-HR"/>
        </a:p>
      </dgm:t>
    </dgm:pt>
    <dgm:pt modelId="{3F5A2ACF-0DCC-4E98-BB13-D1D565878851}" type="pres">
      <dgm:prSet presAssocID="{03ADCC8C-311E-4FDB-A0F1-B15328F098C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1BB0F5F-3C05-496A-8986-0B340B99B303}" type="pres">
      <dgm:prSet presAssocID="{1FF57092-E319-4E85-929C-00C99AE845B7}" presName="sibTrans" presStyleLbl="sibTrans2D1" presStyleIdx="1" presStyleCnt="2"/>
      <dgm:spPr/>
      <dgm:t>
        <a:bodyPr/>
        <a:lstStyle/>
        <a:p>
          <a:endParaRPr lang="hr-HR"/>
        </a:p>
      </dgm:t>
    </dgm:pt>
    <dgm:pt modelId="{233A45D6-EDEC-4EC8-851B-AF8699A1F6F6}" type="pres">
      <dgm:prSet presAssocID="{1FF57092-E319-4E85-929C-00C99AE845B7}" presName="connectorText" presStyleLbl="sibTrans2D1" presStyleIdx="1" presStyleCnt="2"/>
      <dgm:spPr/>
      <dgm:t>
        <a:bodyPr/>
        <a:lstStyle/>
        <a:p>
          <a:endParaRPr lang="hr-HR"/>
        </a:p>
      </dgm:t>
    </dgm:pt>
    <dgm:pt modelId="{665CB8CC-AE66-4340-B486-0ECB9B8CE449}" type="pres">
      <dgm:prSet presAssocID="{7FA1BC40-6F5D-495C-92A1-B31ACDB5638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2EA6BDA-9029-48FC-81AB-9C5606A56FED}" type="presOf" srcId="{7FA1BC40-6F5D-495C-92A1-B31ACDB56387}" destId="{665CB8CC-AE66-4340-B486-0ECB9B8CE449}" srcOrd="0" destOrd="0" presId="urn:microsoft.com/office/officeart/2005/8/layout/process1"/>
    <dgm:cxn modelId="{38FFE219-0900-419E-9123-A9C023AC3E83}" type="presOf" srcId="{F9590568-EEE3-4FBD-B583-66BAECE8C7B0}" destId="{BB444C97-1DD6-4B8B-B806-43CB97CBBD27}" srcOrd="0" destOrd="0" presId="urn:microsoft.com/office/officeart/2005/8/layout/process1"/>
    <dgm:cxn modelId="{969E859E-63ED-4B2F-84F3-B67B27F629FB}" type="presOf" srcId="{66186EEF-8A75-441B-82A9-24C256716CBF}" destId="{C5F202B0-2476-4371-B8DB-39899D0EEABB}" srcOrd="0" destOrd="0" presId="urn:microsoft.com/office/officeart/2005/8/layout/process1"/>
    <dgm:cxn modelId="{34CBD3A8-2A62-430A-AB0D-40E37B1BA444}" srcId="{F9590568-EEE3-4FBD-B583-66BAECE8C7B0}" destId="{E4319F1B-821D-485B-BBCB-B09F2AF7F4CE}" srcOrd="0" destOrd="0" parTransId="{4F108C2D-5F3D-4972-AAE4-83C31785B929}" sibTransId="{66186EEF-8A75-441B-82A9-24C256716CBF}"/>
    <dgm:cxn modelId="{6262331F-A2C2-40CA-A244-EDC04B2D21C8}" type="presOf" srcId="{66186EEF-8A75-441B-82A9-24C256716CBF}" destId="{26B3ABA2-3E3A-40CE-B75F-922206442EEF}" srcOrd="1" destOrd="0" presId="urn:microsoft.com/office/officeart/2005/8/layout/process1"/>
    <dgm:cxn modelId="{280C3F26-5D75-4488-A615-31C2FECDDF9E}" srcId="{F9590568-EEE3-4FBD-B583-66BAECE8C7B0}" destId="{7FA1BC40-6F5D-495C-92A1-B31ACDB56387}" srcOrd="2" destOrd="0" parTransId="{5B01D2FC-8D98-4A2B-962A-8649C65F0E9E}" sibTransId="{86A1D767-F8A5-406C-8CB1-95DFC0496D09}"/>
    <dgm:cxn modelId="{B453EFF4-5A67-4129-96B4-0456EF86F1FF}" srcId="{F9590568-EEE3-4FBD-B583-66BAECE8C7B0}" destId="{03ADCC8C-311E-4FDB-A0F1-B15328F098C8}" srcOrd="1" destOrd="0" parTransId="{31012AA0-03AF-4663-8294-229397C9A8B4}" sibTransId="{1FF57092-E319-4E85-929C-00C99AE845B7}"/>
    <dgm:cxn modelId="{1A6793DC-AADE-4B81-986E-3F3671B52037}" type="presOf" srcId="{1FF57092-E319-4E85-929C-00C99AE845B7}" destId="{71BB0F5F-3C05-496A-8986-0B340B99B303}" srcOrd="0" destOrd="0" presId="urn:microsoft.com/office/officeart/2005/8/layout/process1"/>
    <dgm:cxn modelId="{548A44D5-6202-42F9-B71E-7D0BFD66855F}" type="presOf" srcId="{E4319F1B-821D-485B-BBCB-B09F2AF7F4CE}" destId="{10F1ACF9-68BF-404A-9EFB-0B10F4B822AB}" srcOrd="0" destOrd="0" presId="urn:microsoft.com/office/officeart/2005/8/layout/process1"/>
    <dgm:cxn modelId="{2C475A99-75A0-4724-B080-126646E82F64}" type="presOf" srcId="{1FF57092-E319-4E85-929C-00C99AE845B7}" destId="{233A45D6-EDEC-4EC8-851B-AF8699A1F6F6}" srcOrd="1" destOrd="0" presId="urn:microsoft.com/office/officeart/2005/8/layout/process1"/>
    <dgm:cxn modelId="{F0E6185C-8ECE-4BD4-BF36-0FCA3D4867F1}" type="presOf" srcId="{03ADCC8C-311E-4FDB-A0F1-B15328F098C8}" destId="{3F5A2ACF-0DCC-4E98-BB13-D1D565878851}" srcOrd="0" destOrd="0" presId="urn:microsoft.com/office/officeart/2005/8/layout/process1"/>
    <dgm:cxn modelId="{FC8040DE-FF7A-47DD-BFFE-23EC9765C763}" type="presParOf" srcId="{BB444C97-1DD6-4B8B-B806-43CB97CBBD27}" destId="{10F1ACF9-68BF-404A-9EFB-0B10F4B822AB}" srcOrd="0" destOrd="0" presId="urn:microsoft.com/office/officeart/2005/8/layout/process1"/>
    <dgm:cxn modelId="{F082AF0F-6104-4E5A-B1A3-A078E1B18EE6}" type="presParOf" srcId="{BB444C97-1DD6-4B8B-B806-43CB97CBBD27}" destId="{C5F202B0-2476-4371-B8DB-39899D0EEABB}" srcOrd="1" destOrd="0" presId="urn:microsoft.com/office/officeart/2005/8/layout/process1"/>
    <dgm:cxn modelId="{592F8A0F-872F-483F-A9EB-0A534CEAF93C}" type="presParOf" srcId="{C5F202B0-2476-4371-B8DB-39899D0EEABB}" destId="{26B3ABA2-3E3A-40CE-B75F-922206442EEF}" srcOrd="0" destOrd="0" presId="urn:microsoft.com/office/officeart/2005/8/layout/process1"/>
    <dgm:cxn modelId="{6EC76286-65F1-455B-B66E-52F1A1C5DBFC}" type="presParOf" srcId="{BB444C97-1DD6-4B8B-B806-43CB97CBBD27}" destId="{3F5A2ACF-0DCC-4E98-BB13-D1D565878851}" srcOrd="2" destOrd="0" presId="urn:microsoft.com/office/officeart/2005/8/layout/process1"/>
    <dgm:cxn modelId="{A69AA2E2-B3D5-4353-A2DB-41BF7375E43E}" type="presParOf" srcId="{BB444C97-1DD6-4B8B-B806-43CB97CBBD27}" destId="{71BB0F5F-3C05-496A-8986-0B340B99B303}" srcOrd="3" destOrd="0" presId="urn:microsoft.com/office/officeart/2005/8/layout/process1"/>
    <dgm:cxn modelId="{244EB8C1-CB3F-4B61-8944-216A11F0DABE}" type="presParOf" srcId="{71BB0F5F-3C05-496A-8986-0B340B99B303}" destId="{233A45D6-EDEC-4EC8-851B-AF8699A1F6F6}" srcOrd="0" destOrd="0" presId="urn:microsoft.com/office/officeart/2005/8/layout/process1"/>
    <dgm:cxn modelId="{A399D52C-5512-4E5C-AAC0-6C28482A0A80}" type="presParOf" srcId="{BB444C97-1DD6-4B8B-B806-43CB97CBBD27}" destId="{665CB8CC-AE66-4340-B486-0ECB9B8CE449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7151D2-649A-44C5-826B-CABFA70AE5C7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531F02A-EAC7-46F2-9811-4F452AA591C2}">
      <dgm:prSet phldrT="[Tekst]"/>
      <dgm:spPr/>
      <dgm:t>
        <a:bodyPr/>
        <a:lstStyle/>
        <a:p>
          <a:r>
            <a:rPr lang="hr-HR" b="1" dirty="0" smtClean="0">
              <a:solidFill>
                <a:srgbClr val="0070C0"/>
              </a:solidFill>
            </a:rPr>
            <a:t>Katastrofična kognitivna interpretacija tjelesne senzacije </a:t>
          </a:r>
          <a:endParaRPr lang="hr-HR" b="1" dirty="0">
            <a:solidFill>
              <a:srgbClr val="0070C0"/>
            </a:solidFill>
          </a:endParaRPr>
        </a:p>
      </dgm:t>
    </dgm:pt>
    <dgm:pt modelId="{985AA3FB-9027-438A-B2FE-B3FF20B2ABAD}" type="parTrans" cxnId="{7C69BEA6-D4ED-41D3-9023-CCAFE26CC73F}">
      <dgm:prSet/>
      <dgm:spPr/>
      <dgm:t>
        <a:bodyPr/>
        <a:lstStyle/>
        <a:p>
          <a:endParaRPr lang="hr-HR"/>
        </a:p>
      </dgm:t>
    </dgm:pt>
    <dgm:pt modelId="{258EFBB7-E06D-4225-9DA4-8FE7C5EF7258}" type="sibTrans" cxnId="{7C69BEA6-D4ED-41D3-9023-CCAFE26CC73F}">
      <dgm:prSet/>
      <dgm:spPr/>
      <dgm:t>
        <a:bodyPr/>
        <a:lstStyle/>
        <a:p>
          <a:endParaRPr lang="hr-HR"/>
        </a:p>
      </dgm:t>
    </dgm:pt>
    <dgm:pt modelId="{4368F99C-B025-4B95-96C0-7946C0A0A7E7}">
      <dgm:prSet phldrT="[Tekst]"/>
      <dgm:spPr/>
      <dgm:t>
        <a:bodyPr/>
        <a:lstStyle/>
        <a:p>
          <a:r>
            <a:rPr lang="hr-HR" dirty="0" smtClean="0"/>
            <a:t>Panični napad</a:t>
          </a:r>
          <a:endParaRPr lang="hr-HR" dirty="0"/>
        </a:p>
      </dgm:t>
    </dgm:pt>
    <dgm:pt modelId="{F6EB9C6C-2D16-4726-B8A6-E1D8F47F0F72}" type="parTrans" cxnId="{32D4BA7A-3D97-4032-9E34-B29D9FBE0419}">
      <dgm:prSet/>
      <dgm:spPr/>
      <dgm:t>
        <a:bodyPr/>
        <a:lstStyle/>
        <a:p>
          <a:endParaRPr lang="hr-HR"/>
        </a:p>
      </dgm:t>
    </dgm:pt>
    <dgm:pt modelId="{B0ECEB06-4FA3-4731-A42E-2C9B450357CA}" type="sibTrans" cxnId="{32D4BA7A-3D97-4032-9E34-B29D9FBE0419}">
      <dgm:prSet/>
      <dgm:spPr/>
      <dgm:t>
        <a:bodyPr/>
        <a:lstStyle/>
        <a:p>
          <a:endParaRPr lang="hr-HR"/>
        </a:p>
      </dgm:t>
    </dgm:pt>
    <dgm:pt modelId="{6CFD0275-CF4D-49E3-B102-86D3AC40A4AB}">
      <dgm:prSet phldrT="[Tekst]"/>
      <dgm:spPr/>
      <dgm:t>
        <a:bodyPr/>
        <a:lstStyle/>
        <a:p>
          <a:r>
            <a:rPr lang="hr-HR" dirty="0" smtClean="0"/>
            <a:t>Strah da su tjelesne senzacije siguran znak da će doći do paničnog napada </a:t>
          </a:r>
          <a:endParaRPr lang="hr-HR" dirty="0"/>
        </a:p>
      </dgm:t>
    </dgm:pt>
    <dgm:pt modelId="{ABC24CBF-E6FA-4F23-A46C-5746E229885D}" type="parTrans" cxnId="{5DF807A6-29E7-478D-BEEB-7EF246F969E4}">
      <dgm:prSet/>
      <dgm:spPr/>
      <dgm:t>
        <a:bodyPr/>
        <a:lstStyle/>
        <a:p>
          <a:endParaRPr lang="hr-HR"/>
        </a:p>
      </dgm:t>
    </dgm:pt>
    <dgm:pt modelId="{A859B28E-73E9-43B5-BA0A-3F79F0602F54}" type="sibTrans" cxnId="{5DF807A6-29E7-478D-BEEB-7EF246F969E4}">
      <dgm:prSet/>
      <dgm:spPr/>
      <dgm:t>
        <a:bodyPr/>
        <a:lstStyle/>
        <a:p>
          <a:endParaRPr lang="hr-HR"/>
        </a:p>
      </dgm:t>
    </dgm:pt>
    <dgm:pt modelId="{4B89CCB9-CD6D-4513-A534-B48D147EE74D}" type="pres">
      <dgm:prSet presAssocID="{027151D2-649A-44C5-826B-CABFA70AE5C7}" presName="Name0" presStyleCnt="0">
        <dgm:presLayoutVars>
          <dgm:dir/>
          <dgm:resizeHandles val="exact"/>
        </dgm:presLayoutVars>
      </dgm:prSet>
      <dgm:spPr/>
    </dgm:pt>
    <dgm:pt modelId="{A23115DC-140F-4B0F-9A94-43ADFB8B18BC}" type="pres">
      <dgm:prSet presAssocID="{8531F02A-EAC7-46F2-9811-4F452AA591C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64670A9-6766-4D32-9CC4-24D91CB11656}" type="pres">
      <dgm:prSet presAssocID="{258EFBB7-E06D-4225-9DA4-8FE7C5EF7258}" presName="sibTrans" presStyleLbl="sibTrans2D1" presStyleIdx="0" presStyleCnt="2"/>
      <dgm:spPr/>
      <dgm:t>
        <a:bodyPr/>
        <a:lstStyle/>
        <a:p>
          <a:endParaRPr lang="hr-HR"/>
        </a:p>
      </dgm:t>
    </dgm:pt>
    <dgm:pt modelId="{A2AF5E09-83E1-4E08-958D-4AC456F9271B}" type="pres">
      <dgm:prSet presAssocID="{258EFBB7-E06D-4225-9DA4-8FE7C5EF7258}" presName="connectorText" presStyleLbl="sibTrans2D1" presStyleIdx="0" presStyleCnt="2"/>
      <dgm:spPr/>
      <dgm:t>
        <a:bodyPr/>
        <a:lstStyle/>
        <a:p>
          <a:endParaRPr lang="hr-HR"/>
        </a:p>
      </dgm:t>
    </dgm:pt>
    <dgm:pt modelId="{1AC28137-6CAD-4E3F-A204-26234B7DF329}" type="pres">
      <dgm:prSet presAssocID="{4368F99C-B025-4B95-96C0-7946C0A0A7E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F36E3C9-8D9F-4913-B39B-8D508A826C17}" type="pres">
      <dgm:prSet presAssocID="{B0ECEB06-4FA3-4731-A42E-2C9B450357CA}" presName="sibTrans" presStyleLbl="sibTrans2D1" presStyleIdx="1" presStyleCnt="2"/>
      <dgm:spPr/>
      <dgm:t>
        <a:bodyPr/>
        <a:lstStyle/>
        <a:p>
          <a:endParaRPr lang="hr-HR"/>
        </a:p>
      </dgm:t>
    </dgm:pt>
    <dgm:pt modelId="{FB438687-AD84-4B96-B5DD-438D77CF0FD0}" type="pres">
      <dgm:prSet presAssocID="{B0ECEB06-4FA3-4731-A42E-2C9B450357CA}" presName="connectorText" presStyleLbl="sibTrans2D1" presStyleIdx="1" presStyleCnt="2"/>
      <dgm:spPr/>
      <dgm:t>
        <a:bodyPr/>
        <a:lstStyle/>
        <a:p>
          <a:endParaRPr lang="hr-HR"/>
        </a:p>
      </dgm:t>
    </dgm:pt>
    <dgm:pt modelId="{F10ADCF1-D8FA-422C-B7E0-488D2273BAE3}" type="pres">
      <dgm:prSet presAssocID="{6CFD0275-CF4D-49E3-B102-86D3AC40A4A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49E735C-2063-4B37-BDC9-650930D34DEF}" type="presOf" srcId="{6CFD0275-CF4D-49E3-B102-86D3AC40A4AB}" destId="{F10ADCF1-D8FA-422C-B7E0-488D2273BAE3}" srcOrd="0" destOrd="0" presId="urn:microsoft.com/office/officeart/2005/8/layout/process1"/>
    <dgm:cxn modelId="{32D4BA7A-3D97-4032-9E34-B29D9FBE0419}" srcId="{027151D2-649A-44C5-826B-CABFA70AE5C7}" destId="{4368F99C-B025-4B95-96C0-7946C0A0A7E7}" srcOrd="1" destOrd="0" parTransId="{F6EB9C6C-2D16-4726-B8A6-E1D8F47F0F72}" sibTransId="{B0ECEB06-4FA3-4731-A42E-2C9B450357CA}"/>
    <dgm:cxn modelId="{FD2186F9-332F-439D-B544-416529379E2B}" type="presOf" srcId="{4368F99C-B025-4B95-96C0-7946C0A0A7E7}" destId="{1AC28137-6CAD-4E3F-A204-26234B7DF329}" srcOrd="0" destOrd="0" presId="urn:microsoft.com/office/officeart/2005/8/layout/process1"/>
    <dgm:cxn modelId="{CA62DDE5-E6C8-4B67-90FB-C7D8E1A2E3D1}" type="presOf" srcId="{B0ECEB06-4FA3-4731-A42E-2C9B450357CA}" destId="{CF36E3C9-8D9F-4913-B39B-8D508A826C17}" srcOrd="0" destOrd="0" presId="urn:microsoft.com/office/officeart/2005/8/layout/process1"/>
    <dgm:cxn modelId="{5DF807A6-29E7-478D-BEEB-7EF246F969E4}" srcId="{027151D2-649A-44C5-826B-CABFA70AE5C7}" destId="{6CFD0275-CF4D-49E3-B102-86D3AC40A4AB}" srcOrd="2" destOrd="0" parTransId="{ABC24CBF-E6FA-4F23-A46C-5746E229885D}" sibTransId="{A859B28E-73E9-43B5-BA0A-3F79F0602F54}"/>
    <dgm:cxn modelId="{7C69BEA6-D4ED-41D3-9023-CCAFE26CC73F}" srcId="{027151D2-649A-44C5-826B-CABFA70AE5C7}" destId="{8531F02A-EAC7-46F2-9811-4F452AA591C2}" srcOrd="0" destOrd="0" parTransId="{985AA3FB-9027-438A-B2FE-B3FF20B2ABAD}" sibTransId="{258EFBB7-E06D-4225-9DA4-8FE7C5EF7258}"/>
    <dgm:cxn modelId="{F71BC74B-FD55-45CA-A8F0-762096E47654}" type="presOf" srcId="{8531F02A-EAC7-46F2-9811-4F452AA591C2}" destId="{A23115DC-140F-4B0F-9A94-43ADFB8B18BC}" srcOrd="0" destOrd="0" presId="urn:microsoft.com/office/officeart/2005/8/layout/process1"/>
    <dgm:cxn modelId="{5C421886-42EA-4075-AB3F-0A095D23B1B2}" type="presOf" srcId="{258EFBB7-E06D-4225-9DA4-8FE7C5EF7258}" destId="{A2AF5E09-83E1-4E08-958D-4AC456F9271B}" srcOrd="1" destOrd="0" presId="urn:microsoft.com/office/officeart/2005/8/layout/process1"/>
    <dgm:cxn modelId="{02404453-2835-4711-86E7-93DDE18311EF}" type="presOf" srcId="{027151D2-649A-44C5-826B-CABFA70AE5C7}" destId="{4B89CCB9-CD6D-4513-A534-B48D147EE74D}" srcOrd="0" destOrd="0" presId="urn:microsoft.com/office/officeart/2005/8/layout/process1"/>
    <dgm:cxn modelId="{A7C976B5-314B-4489-BDC0-735367BB5393}" type="presOf" srcId="{B0ECEB06-4FA3-4731-A42E-2C9B450357CA}" destId="{FB438687-AD84-4B96-B5DD-438D77CF0FD0}" srcOrd="1" destOrd="0" presId="urn:microsoft.com/office/officeart/2005/8/layout/process1"/>
    <dgm:cxn modelId="{CCCCC025-1D35-4D78-95E6-DAEB5877FCD4}" type="presOf" srcId="{258EFBB7-E06D-4225-9DA4-8FE7C5EF7258}" destId="{D64670A9-6766-4D32-9CC4-24D91CB11656}" srcOrd="0" destOrd="0" presId="urn:microsoft.com/office/officeart/2005/8/layout/process1"/>
    <dgm:cxn modelId="{0962B0EF-B76F-48FC-B12A-E8851DFE6ADB}" type="presParOf" srcId="{4B89CCB9-CD6D-4513-A534-B48D147EE74D}" destId="{A23115DC-140F-4B0F-9A94-43ADFB8B18BC}" srcOrd="0" destOrd="0" presId="urn:microsoft.com/office/officeart/2005/8/layout/process1"/>
    <dgm:cxn modelId="{BBA92B40-8BB1-47B4-BD02-B28E30770306}" type="presParOf" srcId="{4B89CCB9-CD6D-4513-A534-B48D147EE74D}" destId="{D64670A9-6766-4D32-9CC4-24D91CB11656}" srcOrd="1" destOrd="0" presId="urn:microsoft.com/office/officeart/2005/8/layout/process1"/>
    <dgm:cxn modelId="{8774D477-A4C1-4AF3-8939-B93366C9BE03}" type="presParOf" srcId="{D64670A9-6766-4D32-9CC4-24D91CB11656}" destId="{A2AF5E09-83E1-4E08-958D-4AC456F9271B}" srcOrd="0" destOrd="0" presId="urn:microsoft.com/office/officeart/2005/8/layout/process1"/>
    <dgm:cxn modelId="{D3C52BC0-CD15-46E4-992C-95CF9997DB08}" type="presParOf" srcId="{4B89CCB9-CD6D-4513-A534-B48D147EE74D}" destId="{1AC28137-6CAD-4E3F-A204-26234B7DF329}" srcOrd="2" destOrd="0" presId="urn:microsoft.com/office/officeart/2005/8/layout/process1"/>
    <dgm:cxn modelId="{19CBC9E9-1AC6-4B70-BFEF-1F74DEF15009}" type="presParOf" srcId="{4B89CCB9-CD6D-4513-A534-B48D147EE74D}" destId="{CF36E3C9-8D9F-4913-B39B-8D508A826C17}" srcOrd="3" destOrd="0" presId="urn:microsoft.com/office/officeart/2005/8/layout/process1"/>
    <dgm:cxn modelId="{F2CEB101-D5CE-4BFA-8498-DA0CC06A430F}" type="presParOf" srcId="{CF36E3C9-8D9F-4913-B39B-8D508A826C17}" destId="{FB438687-AD84-4B96-B5DD-438D77CF0FD0}" srcOrd="0" destOrd="0" presId="urn:microsoft.com/office/officeart/2005/8/layout/process1"/>
    <dgm:cxn modelId="{3F87A3C3-269F-4687-AE6A-5F0987E3AF82}" type="presParOf" srcId="{4B89CCB9-CD6D-4513-A534-B48D147EE74D}" destId="{F10ADCF1-D8FA-422C-B7E0-488D2273BAE3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85861E-601A-47EF-B25F-410B804FBBFA}" type="doc">
      <dgm:prSet loTypeId="urn:microsoft.com/office/officeart/2005/8/layout/process1" loCatId="process" qsTypeId="urn:microsoft.com/office/officeart/2005/8/quickstyle/simple1" qsCatId="simple" csTypeId="urn:microsoft.com/office/officeart/2005/8/colors/accent3_5" csCatId="accent3" phldr="1"/>
      <dgm:spPr/>
    </dgm:pt>
    <dgm:pt modelId="{CE725B98-C537-453F-BB0F-9D3708CA5AAF}">
      <dgm:prSet phldrT="[Tekst]" custT="1"/>
      <dgm:spPr/>
      <dgm:t>
        <a:bodyPr/>
        <a:lstStyle/>
        <a:p>
          <a:r>
            <a:rPr lang="hr-HR" sz="2600" dirty="0" smtClean="0">
              <a:solidFill>
                <a:schemeClr val="tx1"/>
              </a:solidFill>
            </a:rPr>
            <a:t>Lupanje srca zbog npr. tjelesne aktivnosti.</a:t>
          </a:r>
        </a:p>
        <a:p>
          <a:r>
            <a:rPr lang="hr-HR" sz="2600" dirty="0" smtClean="0">
              <a:solidFill>
                <a:schemeClr val="tx1"/>
              </a:solidFill>
            </a:rPr>
            <a:t> </a:t>
          </a:r>
          <a:r>
            <a:rPr lang="hr-HR" sz="2600" i="1" dirty="0" smtClean="0">
              <a:solidFill>
                <a:schemeClr val="tx1"/>
              </a:solidFill>
            </a:rPr>
            <a:t>‘’Imam  infarkt!’’</a:t>
          </a:r>
          <a:endParaRPr lang="hr-HR" sz="2600" i="1" dirty="0">
            <a:solidFill>
              <a:schemeClr val="tx1"/>
            </a:solidFill>
          </a:endParaRPr>
        </a:p>
      </dgm:t>
    </dgm:pt>
    <dgm:pt modelId="{6CD2E97D-E0BD-4EBD-B5E9-194A1C967139}" type="parTrans" cxnId="{376F9D05-FAAA-48D9-B75E-00164E00B574}">
      <dgm:prSet/>
      <dgm:spPr/>
      <dgm:t>
        <a:bodyPr/>
        <a:lstStyle/>
        <a:p>
          <a:endParaRPr lang="hr-HR"/>
        </a:p>
      </dgm:t>
    </dgm:pt>
    <dgm:pt modelId="{CB2F00F9-1282-4D1D-A055-93FF93CE0A1A}" type="sibTrans" cxnId="{376F9D05-FAAA-48D9-B75E-00164E00B574}">
      <dgm:prSet/>
      <dgm:spPr/>
      <dgm:t>
        <a:bodyPr/>
        <a:lstStyle/>
        <a:p>
          <a:endParaRPr lang="hr-HR"/>
        </a:p>
      </dgm:t>
    </dgm:pt>
    <dgm:pt modelId="{8BD0CAE1-394B-4EB1-AA4C-A22E901D3472}">
      <dgm:prSet phldrT="[Tekst]" custT="1"/>
      <dgm:spPr/>
      <dgm:t>
        <a:bodyPr/>
        <a:lstStyle/>
        <a:p>
          <a:r>
            <a:rPr lang="hr-HR" sz="2600" dirty="0" smtClean="0">
              <a:solidFill>
                <a:schemeClr val="tx1"/>
              </a:solidFill>
            </a:rPr>
            <a:t>Panični napad</a:t>
          </a:r>
          <a:endParaRPr lang="hr-HR" sz="2600" dirty="0">
            <a:solidFill>
              <a:schemeClr val="tx1"/>
            </a:solidFill>
          </a:endParaRPr>
        </a:p>
      </dgm:t>
    </dgm:pt>
    <dgm:pt modelId="{468DA0EE-C9A4-4448-B355-69017876A001}" type="parTrans" cxnId="{11D24618-4A2D-4AF2-8D54-02B3B3F24031}">
      <dgm:prSet/>
      <dgm:spPr/>
      <dgm:t>
        <a:bodyPr/>
        <a:lstStyle/>
        <a:p>
          <a:endParaRPr lang="hr-HR"/>
        </a:p>
      </dgm:t>
    </dgm:pt>
    <dgm:pt modelId="{5D4477C0-EE45-4036-BEA3-1E49F53AA6D8}" type="sibTrans" cxnId="{11D24618-4A2D-4AF2-8D54-02B3B3F24031}">
      <dgm:prSet/>
      <dgm:spPr/>
      <dgm:t>
        <a:bodyPr/>
        <a:lstStyle/>
        <a:p>
          <a:endParaRPr lang="hr-HR"/>
        </a:p>
      </dgm:t>
    </dgm:pt>
    <dgm:pt modelId="{5F9DB347-0DD9-4968-9F32-7059CD920CC8}">
      <dgm:prSet phldrT="[Tekst]"/>
      <dgm:spPr/>
      <dgm:t>
        <a:bodyPr/>
        <a:lstStyle/>
        <a:p>
          <a:r>
            <a:rPr lang="hr-HR" dirty="0" smtClean="0">
              <a:solidFill>
                <a:schemeClr val="tx1"/>
              </a:solidFill>
            </a:rPr>
            <a:t>Svaki put kada srce lupa </a:t>
          </a:r>
        </a:p>
        <a:p>
          <a:r>
            <a:rPr lang="hr-HR" i="1" dirty="0" smtClean="0">
              <a:solidFill>
                <a:schemeClr val="tx1"/>
              </a:solidFill>
            </a:rPr>
            <a:t>‘’Imat ću panični napad!’’</a:t>
          </a:r>
          <a:endParaRPr lang="hr-HR" i="1" dirty="0">
            <a:solidFill>
              <a:schemeClr val="tx1"/>
            </a:solidFill>
          </a:endParaRPr>
        </a:p>
      </dgm:t>
    </dgm:pt>
    <dgm:pt modelId="{71C8A9FC-FAC4-4BDE-8A1B-EA7D2B63BD37}" type="parTrans" cxnId="{233246A4-4F62-425B-ADDF-EFFA5A0EDD04}">
      <dgm:prSet/>
      <dgm:spPr/>
      <dgm:t>
        <a:bodyPr/>
        <a:lstStyle/>
        <a:p>
          <a:endParaRPr lang="hr-HR"/>
        </a:p>
      </dgm:t>
    </dgm:pt>
    <dgm:pt modelId="{493B5976-6B8A-4100-9316-2506AE5BD598}" type="sibTrans" cxnId="{233246A4-4F62-425B-ADDF-EFFA5A0EDD04}">
      <dgm:prSet/>
      <dgm:spPr/>
      <dgm:t>
        <a:bodyPr/>
        <a:lstStyle/>
        <a:p>
          <a:endParaRPr lang="hr-HR"/>
        </a:p>
      </dgm:t>
    </dgm:pt>
    <dgm:pt modelId="{61AC22DC-DC4A-44F6-9428-88AA3FF46C91}" type="pres">
      <dgm:prSet presAssocID="{2A85861E-601A-47EF-B25F-410B804FBBFA}" presName="Name0" presStyleCnt="0">
        <dgm:presLayoutVars>
          <dgm:dir/>
          <dgm:resizeHandles val="exact"/>
        </dgm:presLayoutVars>
      </dgm:prSet>
      <dgm:spPr/>
    </dgm:pt>
    <dgm:pt modelId="{6A7C6890-E79A-4FBE-BC1B-A82A9C48724D}" type="pres">
      <dgm:prSet presAssocID="{CE725B98-C537-453F-BB0F-9D3708CA5AA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B3381F6-A484-404E-A8AC-097DAA14EEFE}" type="pres">
      <dgm:prSet presAssocID="{CB2F00F9-1282-4D1D-A055-93FF93CE0A1A}" presName="sibTrans" presStyleLbl="sibTrans2D1" presStyleIdx="0" presStyleCnt="2"/>
      <dgm:spPr/>
      <dgm:t>
        <a:bodyPr/>
        <a:lstStyle/>
        <a:p>
          <a:endParaRPr lang="hr-HR"/>
        </a:p>
      </dgm:t>
    </dgm:pt>
    <dgm:pt modelId="{8269C050-AE8E-4F5B-93C8-49FE3B37243B}" type="pres">
      <dgm:prSet presAssocID="{CB2F00F9-1282-4D1D-A055-93FF93CE0A1A}" presName="connectorText" presStyleLbl="sibTrans2D1" presStyleIdx="0" presStyleCnt="2"/>
      <dgm:spPr/>
      <dgm:t>
        <a:bodyPr/>
        <a:lstStyle/>
        <a:p>
          <a:endParaRPr lang="hr-HR"/>
        </a:p>
      </dgm:t>
    </dgm:pt>
    <dgm:pt modelId="{F385967F-E064-4C7F-AB25-20438075B67C}" type="pres">
      <dgm:prSet presAssocID="{8BD0CAE1-394B-4EB1-AA4C-A22E901D347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EC0AA7D-DF85-4FC8-9488-88A28B35463C}" type="pres">
      <dgm:prSet presAssocID="{5D4477C0-EE45-4036-BEA3-1E49F53AA6D8}" presName="sibTrans" presStyleLbl="sibTrans2D1" presStyleIdx="1" presStyleCnt="2"/>
      <dgm:spPr/>
      <dgm:t>
        <a:bodyPr/>
        <a:lstStyle/>
        <a:p>
          <a:endParaRPr lang="hr-HR"/>
        </a:p>
      </dgm:t>
    </dgm:pt>
    <dgm:pt modelId="{FADCC07A-2867-4522-A9A6-011F45E79EAB}" type="pres">
      <dgm:prSet presAssocID="{5D4477C0-EE45-4036-BEA3-1E49F53AA6D8}" presName="connectorText" presStyleLbl="sibTrans2D1" presStyleIdx="1" presStyleCnt="2"/>
      <dgm:spPr/>
      <dgm:t>
        <a:bodyPr/>
        <a:lstStyle/>
        <a:p>
          <a:endParaRPr lang="hr-HR"/>
        </a:p>
      </dgm:t>
    </dgm:pt>
    <dgm:pt modelId="{46BC5CE8-0341-4A08-B13C-66BD0D31FC69}" type="pres">
      <dgm:prSet presAssocID="{5F9DB347-0DD9-4968-9F32-7059CD920CC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11D24618-4A2D-4AF2-8D54-02B3B3F24031}" srcId="{2A85861E-601A-47EF-B25F-410B804FBBFA}" destId="{8BD0CAE1-394B-4EB1-AA4C-A22E901D3472}" srcOrd="1" destOrd="0" parTransId="{468DA0EE-C9A4-4448-B355-69017876A001}" sibTransId="{5D4477C0-EE45-4036-BEA3-1E49F53AA6D8}"/>
    <dgm:cxn modelId="{3400D455-E07D-4752-8009-6DF396F9999C}" type="presOf" srcId="{5D4477C0-EE45-4036-BEA3-1E49F53AA6D8}" destId="{CEC0AA7D-DF85-4FC8-9488-88A28B35463C}" srcOrd="0" destOrd="0" presId="urn:microsoft.com/office/officeart/2005/8/layout/process1"/>
    <dgm:cxn modelId="{038E72C4-D474-4326-8DE2-0F0217F84E81}" type="presOf" srcId="{2A85861E-601A-47EF-B25F-410B804FBBFA}" destId="{61AC22DC-DC4A-44F6-9428-88AA3FF46C91}" srcOrd="0" destOrd="0" presId="urn:microsoft.com/office/officeart/2005/8/layout/process1"/>
    <dgm:cxn modelId="{FD32A8D2-1AD6-49A6-AB8C-6B716D61EBFC}" type="presOf" srcId="{5D4477C0-EE45-4036-BEA3-1E49F53AA6D8}" destId="{FADCC07A-2867-4522-A9A6-011F45E79EAB}" srcOrd="1" destOrd="0" presId="urn:microsoft.com/office/officeart/2005/8/layout/process1"/>
    <dgm:cxn modelId="{94EEEBA3-BE05-4741-A2A8-93950BB86ABC}" type="presOf" srcId="{CE725B98-C537-453F-BB0F-9D3708CA5AAF}" destId="{6A7C6890-E79A-4FBE-BC1B-A82A9C48724D}" srcOrd="0" destOrd="0" presId="urn:microsoft.com/office/officeart/2005/8/layout/process1"/>
    <dgm:cxn modelId="{376F9D05-FAAA-48D9-B75E-00164E00B574}" srcId="{2A85861E-601A-47EF-B25F-410B804FBBFA}" destId="{CE725B98-C537-453F-BB0F-9D3708CA5AAF}" srcOrd="0" destOrd="0" parTransId="{6CD2E97D-E0BD-4EBD-B5E9-194A1C967139}" sibTransId="{CB2F00F9-1282-4D1D-A055-93FF93CE0A1A}"/>
    <dgm:cxn modelId="{85B438CC-632C-4A43-B75D-500054FF68C2}" type="presOf" srcId="{8BD0CAE1-394B-4EB1-AA4C-A22E901D3472}" destId="{F385967F-E064-4C7F-AB25-20438075B67C}" srcOrd="0" destOrd="0" presId="urn:microsoft.com/office/officeart/2005/8/layout/process1"/>
    <dgm:cxn modelId="{B6DB8787-210A-4ED3-82F4-D780EA5D4564}" type="presOf" srcId="{CB2F00F9-1282-4D1D-A055-93FF93CE0A1A}" destId="{8269C050-AE8E-4F5B-93C8-49FE3B37243B}" srcOrd="1" destOrd="0" presId="urn:microsoft.com/office/officeart/2005/8/layout/process1"/>
    <dgm:cxn modelId="{FF5271DE-CA8C-4AF2-8542-876C21D0E469}" type="presOf" srcId="{5F9DB347-0DD9-4968-9F32-7059CD920CC8}" destId="{46BC5CE8-0341-4A08-B13C-66BD0D31FC69}" srcOrd="0" destOrd="0" presId="urn:microsoft.com/office/officeart/2005/8/layout/process1"/>
    <dgm:cxn modelId="{A9F7ECB8-C4C6-452F-B118-DD3942CCA4F7}" type="presOf" srcId="{CB2F00F9-1282-4D1D-A055-93FF93CE0A1A}" destId="{FB3381F6-A484-404E-A8AC-097DAA14EEFE}" srcOrd="0" destOrd="0" presId="urn:microsoft.com/office/officeart/2005/8/layout/process1"/>
    <dgm:cxn modelId="{233246A4-4F62-425B-ADDF-EFFA5A0EDD04}" srcId="{2A85861E-601A-47EF-B25F-410B804FBBFA}" destId="{5F9DB347-0DD9-4968-9F32-7059CD920CC8}" srcOrd="2" destOrd="0" parTransId="{71C8A9FC-FAC4-4BDE-8A1B-EA7D2B63BD37}" sibTransId="{493B5976-6B8A-4100-9316-2506AE5BD598}"/>
    <dgm:cxn modelId="{E40BADF2-EE82-400C-B353-2FC3EBEC2008}" type="presParOf" srcId="{61AC22DC-DC4A-44F6-9428-88AA3FF46C91}" destId="{6A7C6890-E79A-4FBE-BC1B-A82A9C48724D}" srcOrd="0" destOrd="0" presId="urn:microsoft.com/office/officeart/2005/8/layout/process1"/>
    <dgm:cxn modelId="{05D19979-B3C1-47F1-AF3B-541DC3E26EF2}" type="presParOf" srcId="{61AC22DC-DC4A-44F6-9428-88AA3FF46C91}" destId="{FB3381F6-A484-404E-A8AC-097DAA14EEFE}" srcOrd="1" destOrd="0" presId="urn:microsoft.com/office/officeart/2005/8/layout/process1"/>
    <dgm:cxn modelId="{5FF23C5B-D1AC-4C18-BC1B-8E69ADB47963}" type="presParOf" srcId="{FB3381F6-A484-404E-A8AC-097DAA14EEFE}" destId="{8269C050-AE8E-4F5B-93C8-49FE3B37243B}" srcOrd="0" destOrd="0" presId="urn:microsoft.com/office/officeart/2005/8/layout/process1"/>
    <dgm:cxn modelId="{EBED48B3-A022-481A-BFF9-010ECED0850B}" type="presParOf" srcId="{61AC22DC-DC4A-44F6-9428-88AA3FF46C91}" destId="{F385967F-E064-4C7F-AB25-20438075B67C}" srcOrd="2" destOrd="0" presId="urn:microsoft.com/office/officeart/2005/8/layout/process1"/>
    <dgm:cxn modelId="{BFC67D71-E281-4250-8E13-A66B8C40D4F9}" type="presParOf" srcId="{61AC22DC-DC4A-44F6-9428-88AA3FF46C91}" destId="{CEC0AA7D-DF85-4FC8-9488-88A28B35463C}" srcOrd="3" destOrd="0" presId="urn:microsoft.com/office/officeart/2005/8/layout/process1"/>
    <dgm:cxn modelId="{73EE21A0-EF89-4C79-A998-9DF3ED058444}" type="presParOf" srcId="{CEC0AA7D-DF85-4FC8-9488-88A28B35463C}" destId="{FADCC07A-2867-4522-A9A6-011F45E79EAB}" srcOrd="0" destOrd="0" presId="urn:microsoft.com/office/officeart/2005/8/layout/process1"/>
    <dgm:cxn modelId="{ED0B0354-24A6-4A14-9459-F16445F745F2}" type="presParOf" srcId="{61AC22DC-DC4A-44F6-9428-88AA3FF46C91}" destId="{46BC5CE8-0341-4A08-B13C-66BD0D31FC69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A9F259-215C-4BA4-BCBA-776A25B1D524}" type="doc">
      <dgm:prSet loTypeId="urn:microsoft.com/office/officeart/2009/3/layout/RandomtoResultProcess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F00071FC-8DEC-4CF7-82D9-A79CF549006F}">
      <dgm:prSet phldrT="[Tekst]"/>
      <dgm:spPr/>
      <dgm:t>
        <a:bodyPr/>
        <a:lstStyle/>
        <a:p>
          <a:r>
            <a:rPr lang="hr-HR" dirty="0" smtClean="0"/>
            <a:t>Tjelesno uzbuđenje</a:t>
          </a:r>
          <a:endParaRPr lang="hr-HR" dirty="0"/>
        </a:p>
      </dgm:t>
    </dgm:pt>
    <dgm:pt modelId="{11F5AD7C-6EEF-47D3-B589-02477A5241D3}" type="parTrans" cxnId="{A7669ACA-5DC9-4A86-9218-4F981AC63735}">
      <dgm:prSet/>
      <dgm:spPr/>
      <dgm:t>
        <a:bodyPr/>
        <a:lstStyle/>
        <a:p>
          <a:endParaRPr lang="hr-HR"/>
        </a:p>
      </dgm:t>
    </dgm:pt>
    <dgm:pt modelId="{CB42D1DB-06DF-4F95-80BF-B744479DB6C1}" type="sibTrans" cxnId="{A7669ACA-5DC9-4A86-9218-4F981AC63735}">
      <dgm:prSet/>
      <dgm:spPr/>
      <dgm:t>
        <a:bodyPr/>
        <a:lstStyle/>
        <a:p>
          <a:endParaRPr lang="hr-HR"/>
        </a:p>
      </dgm:t>
    </dgm:pt>
    <dgm:pt modelId="{D29A00D2-16C5-40AC-9AC1-7A57EC6319C9}">
      <dgm:prSet phldrT="[Tekst]"/>
      <dgm:spPr/>
      <dgm:t>
        <a:bodyPr/>
        <a:lstStyle/>
        <a:p>
          <a:endParaRPr lang="hr-HR" dirty="0" smtClean="0"/>
        </a:p>
        <a:p>
          <a:r>
            <a:rPr lang="hr-HR" dirty="0" smtClean="0"/>
            <a:t>Katastrofična interpretacija</a:t>
          </a:r>
          <a:endParaRPr lang="hr-HR" dirty="0"/>
        </a:p>
      </dgm:t>
    </dgm:pt>
    <dgm:pt modelId="{209FD33E-4DCE-44E5-8603-5E0C3A0F7FB5}" type="parTrans" cxnId="{BDC75A95-1B91-4F3B-8E2D-2F30C9406C5E}">
      <dgm:prSet/>
      <dgm:spPr/>
      <dgm:t>
        <a:bodyPr/>
        <a:lstStyle/>
        <a:p>
          <a:endParaRPr lang="hr-HR"/>
        </a:p>
      </dgm:t>
    </dgm:pt>
    <dgm:pt modelId="{C4CB11A5-81ED-4399-AFA7-E6E473F444D6}" type="sibTrans" cxnId="{BDC75A95-1B91-4F3B-8E2D-2F30C9406C5E}">
      <dgm:prSet/>
      <dgm:spPr/>
      <dgm:t>
        <a:bodyPr/>
        <a:lstStyle/>
        <a:p>
          <a:endParaRPr lang="hr-HR"/>
        </a:p>
      </dgm:t>
    </dgm:pt>
    <dgm:pt modelId="{A2E81665-18E5-467F-B313-5623017B9CF6}">
      <dgm:prSet phldrT="[Tekst]"/>
      <dgm:spPr/>
      <dgm:t>
        <a:bodyPr/>
        <a:lstStyle/>
        <a:p>
          <a:r>
            <a:rPr lang="hr-HR" dirty="0" smtClean="0"/>
            <a:t>Povećano uzbuđenje i usmjerenost na simptome</a:t>
          </a:r>
          <a:endParaRPr lang="hr-HR" dirty="0"/>
        </a:p>
      </dgm:t>
    </dgm:pt>
    <dgm:pt modelId="{1B011C35-86A4-4A3E-B06D-39FE8D75D3EB}" type="parTrans" cxnId="{4B280B9C-06B3-4D98-84D1-E08C89DA23E5}">
      <dgm:prSet/>
      <dgm:spPr/>
      <dgm:t>
        <a:bodyPr/>
        <a:lstStyle/>
        <a:p>
          <a:endParaRPr lang="hr-HR"/>
        </a:p>
      </dgm:t>
    </dgm:pt>
    <dgm:pt modelId="{ACA24581-5D64-4D40-9BEA-5B7491056092}" type="sibTrans" cxnId="{4B280B9C-06B3-4D98-84D1-E08C89DA23E5}">
      <dgm:prSet/>
      <dgm:spPr/>
      <dgm:t>
        <a:bodyPr/>
        <a:lstStyle/>
        <a:p>
          <a:endParaRPr lang="hr-HR"/>
        </a:p>
      </dgm:t>
    </dgm:pt>
    <dgm:pt modelId="{A043C9EB-1D22-4507-AA5D-4EFF264B972D}">
      <dgm:prSet phldrT="[Tekst]"/>
      <dgm:spPr/>
      <dgm:t>
        <a:bodyPr/>
        <a:lstStyle/>
        <a:p>
          <a:endParaRPr lang="hr-HR" dirty="0" smtClean="0"/>
        </a:p>
        <a:p>
          <a:r>
            <a:rPr lang="hr-HR" dirty="0" smtClean="0"/>
            <a:t>Lažni alarm</a:t>
          </a:r>
          <a:endParaRPr lang="hr-HR" dirty="0"/>
        </a:p>
      </dgm:t>
    </dgm:pt>
    <dgm:pt modelId="{4576DC48-4C5F-4CFD-9FF4-5F2BDA391C82}" type="parTrans" cxnId="{C2E7DDE5-9941-4992-A29C-925F7CF0CF9A}">
      <dgm:prSet/>
      <dgm:spPr/>
      <dgm:t>
        <a:bodyPr/>
        <a:lstStyle/>
        <a:p>
          <a:endParaRPr lang="hr-HR"/>
        </a:p>
      </dgm:t>
    </dgm:pt>
    <dgm:pt modelId="{369065E6-0D1B-4A0F-9775-9252CE83CE00}" type="sibTrans" cxnId="{C2E7DDE5-9941-4992-A29C-925F7CF0CF9A}">
      <dgm:prSet/>
      <dgm:spPr/>
      <dgm:t>
        <a:bodyPr/>
        <a:lstStyle/>
        <a:p>
          <a:endParaRPr lang="hr-HR"/>
        </a:p>
      </dgm:t>
    </dgm:pt>
    <dgm:pt modelId="{8A050741-9A3D-4A50-8CE5-6FC8E41DC9DA}">
      <dgm:prSet phldrT="[Tekst]"/>
      <dgm:spPr/>
      <dgm:t>
        <a:bodyPr/>
        <a:lstStyle/>
        <a:p>
          <a:r>
            <a:rPr lang="hr-HR" dirty="0" smtClean="0"/>
            <a:t>PANIKA</a:t>
          </a:r>
          <a:endParaRPr lang="hr-HR" dirty="0"/>
        </a:p>
      </dgm:t>
    </dgm:pt>
    <dgm:pt modelId="{FE0C0A14-F9A9-4CBD-89D5-ED5E78B4AA24}" type="parTrans" cxnId="{7001152C-DEAF-465E-8EBF-08E8E273DCE6}">
      <dgm:prSet/>
      <dgm:spPr/>
      <dgm:t>
        <a:bodyPr/>
        <a:lstStyle/>
        <a:p>
          <a:endParaRPr lang="hr-HR"/>
        </a:p>
      </dgm:t>
    </dgm:pt>
    <dgm:pt modelId="{FF2DF334-F960-4D3E-9BF9-668EC80A89FF}" type="sibTrans" cxnId="{7001152C-DEAF-465E-8EBF-08E8E273DCE6}">
      <dgm:prSet/>
      <dgm:spPr/>
      <dgm:t>
        <a:bodyPr/>
        <a:lstStyle/>
        <a:p>
          <a:endParaRPr lang="hr-HR"/>
        </a:p>
      </dgm:t>
    </dgm:pt>
    <dgm:pt modelId="{9C216B55-0E24-4681-A34B-06DA037CC58A}">
      <dgm:prSet phldrT="[Tekst]"/>
      <dgm:spPr/>
      <dgm:t>
        <a:bodyPr/>
        <a:lstStyle/>
        <a:p>
          <a:endParaRPr lang="hr-HR" dirty="0" smtClean="0"/>
        </a:p>
        <a:p>
          <a:r>
            <a:rPr lang="hr-HR" dirty="0" smtClean="0"/>
            <a:t>Anticipirajuća anksioznost, sigurnosna ponašanja</a:t>
          </a:r>
          <a:endParaRPr lang="hr-HR" dirty="0"/>
        </a:p>
      </dgm:t>
    </dgm:pt>
    <dgm:pt modelId="{660A718C-E1EB-46B8-89C0-F796E2D9DF3D}" type="parTrans" cxnId="{145AE339-B9E2-486C-A50A-C36FB261E661}">
      <dgm:prSet/>
      <dgm:spPr/>
      <dgm:t>
        <a:bodyPr/>
        <a:lstStyle/>
        <a:p>
          <a:endParaRPr lang="hr-HR"/>
        </a:p>
      </dgm:t>
    </dgm:pt>
    <dgm:pt modelId="{BB857E8D-0AF0-4758-A907-D7D6E2BF7B70}" type="sibTrans" cxnId="{145AE339-B9E2-486C-A50A-C36FB261E661}">
      <dgm:prSet/>
      <dgm:spPr/>
      <dgm:t>
        <a:bodyPr/>
        <a:lstStyle/>
        <a:p>
          <a:endParaRPr lang="hr-HR"/>
        </a:p>
      </dgm:t>
    </dgm:pt>
    <dgm:pt modelId="{4B68BC8F-04EB-43F5-9F5B-65C5481D0C4B}">
      <dgm:prSet/>
      <dgm:spPr/>
      <dgm:t>
        <a:bodyPr/>
        <a:lstStyle/>
        <a:p>
          <a:r>
            <a:rPr lang="hr-HR" b="1" dirty="0" smtClean="0">
              <a:solidFill>
                <a:schemeClr val="tx1"/>
              </a:solidFill>
            </a:rPr>
            <a:t>PP ili PPA</a:t>
          </a:r>
          <a:endParaRPr lang="hr-HR" b="1" dirty="0">
            <a:solidFill>
              <a:schemeClr val="tx1"/>
            </a:solidFill>
          </a:endParaRPr>
        </a:p>
      </dgm:t>
    </dgm:pt>
    <dgm:pt modelId="{B82F8AF2-780D-4641-8BA9-8C3AB4408EFF}" type="parTrans" cxnId="{4A75AA72-E17D-4E79-8B48-65B35BACAAC9}">
      <dgm:prSet/>
      <dgm:spPr/>
      <dgm:t>
        <a:bodyPr/>
        <a:lstStyle/>
        <a:p>
          <a:endParaRPr lang="hr-HR"/>
        </a:p>
      </dgm:t>
    </dgm:pt>
    <dgm:pt modelId="{12448973-7406-457F-8119-11E04494A221}" type="sibTrans" cxnId="{4A75AA72-E17D-4E79-8B48-65B35BACAAC9}">
      <dgm:prSet/>
      <dgm:spPr/>
      <dgm:t>
        <a:bodyPr/>
        <a:lstStyle/>
        <a:p>
          <a:endParaRPr lang="hr-HR"/>
        </a:p>
      </dgm:t>
    </dgm:pt>
    <dgm:pt modelId="{C45F3132-6078-484C-B633-A806F6B2CDA8}">
      <dgm:prSet/>
      <dgm:spPr/>
      <dgm:t>
        <a:bodyPr/>
        <a:lstStyle/>
        <a:p>
          <a:endParaRPr lang="hr-HR"/>
        </a:p>
      </dgm:t>
    </dgm:pt>
    <dgm:pt modelId="{29861790-F6AD-4135-A571-FB11B97E78E0}" type="parTrans" cxnId="{24476320-C05E-42A7-B745-F972E8C58191}">
      <dgm:prSet/>
      <dgm:spPr/>
      <dgm:t>
        <a:bodyPr/>
        <a:lstStyle/>
        <a:p>
          <a:endParaRPr lang="hr-HR"/>
        </a:p>
      </dgm:t>
    </dgm:pt>
    <dgm:pt modelId="{E27B4CF5-B63A-4AC8-B228-00445CAA6401}" type="sibTrans" cxnId="{24476320-C05E-42A7-B745-F972E8C58191}">
      <dgm:prSet/>
      <dgm:spPr/>
      <dgm:t>
        <a:bodyPr/>
        <a:lstStyle/>
        <a:p>
          <a:endParaRPr lang="hr-HR"/>
        </a:p>
      </dgm:t>
    </dgm:pt>
    <dgm:pt modelId="{2CEA79A6-B64E-48BB-856B-7FC375686091}" type="pres">
      <dgm:prSet presAssocID="{CFA9F259-215C-4BA4-BCBA-776A25B1D524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B7E09657-5182-434C-8261-337AEA58F729}" type="pres">
      <dgm:prSet presAssocID="{F00071FC-8DEC-4CF7-82D9-A79CF549006F}" presName="chaos" presStyleCnt="0"/>
      <dgm:spPr/>
    </dgm:pt>
    <dgm:pt modelId="{3F7E7A00-1264-4138-8E0E-976C7CA4741D}" type="pres">
      <dgm:prSet presAssocID="{F00071FC-8DEC-4CF7-82D9-A79CF549006F}" presName="parTx1" presStyleLbl="revTx" presStyleIdx="0" presStyleCnt="7"/>
      <dgm:spPr/>
      <dgm:t>
        <a:bodyPr/>
        <a:lstStyle/>
        <a:p>
          <a:endParaRPr lang="hr-HR"/>
        </a:p>
      </dgm:t>
    </dgm:pt>
    <dgm:pt modelId="{BA8E7341-66A3-4C1B-891B-F7CB45BEB829}" type="pres">
      <dgm:prSet presAssocID="{F00071FC-8DEC-4CF7-82D9-A79CF549006F}" presName="desTx1" presStyleLbl="revTx" presStyleIdx="1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5F50872-8A20-4D72-B535-E8C93F5BF664}" type="pres">
      <dgm:prSet presAssocID="{F00071FC-8DEC-4CF7-82D9-A79CF549006F}" presName="c1" presStyleLbl="node1" presStyleIdx="0" presStyleCnt="19"/>
      <dgm:spPr/>
    </dgm:pt>
    <dgm:pt modelId="{07C28C6C-E29F-4EF9-BB35-02ED3A458109}" type="pres">
      <dgm:prSet presAssocID="{F00071FC-8DEC-4CF7-82D9-A79CF549006F}" presName="c2" presStyleLbl="node1" presStyleIdx="1" presStyleCnt="19"/>
      <dgm:spPr/>
    </dgm:pt>
    <dgm:pt modelId="{85B62A90-D05D-4AD7-BFF2-ED595774A189}" type="pres">
      <dgm:prSet presAssocID="{F00071FC-8DEC-4CF7-82D9-A79CF549006F}" presName="c3" presStyleLbl="node1" presStyleIdx="2" presStyleCnt="19"/>
      <dgm:spPr/>
    </dgm:pt>
    <dgm:pt modelId="{71F85BF7-683F-4D1C-906C-15EFEFDD9205}" type="pres">
      <dgm:prSet presAssocID="{F00071FC-8DEC-4CF7-82D9-A79CF549006F}" presName="c4" presStyleLbl="node1" presStyleIdx="3" presStyleCnt="19"/>
      <dgm:spPr/>
    </dgm:pt>
    <dgm:pt modelId="{896878B7-46FB-408B-BEE3-4C85956F0D6C}" type="pres">
      <dgm:prSet presAssocID="{F00071FC-8DEC-4CF7-82D9-A79CF549006F}" presName="c5" presStyleLbl="node1" presStyleIdx="4" presStyleCnt="19"/>
      <dgm:spPr/>
    </dgm:pt>
    <dgm:pt modelId="{99B97851-3C95-45F7-8F05-382C183C0D3D}" type="pres">
      <dgm:prSet presAssocID="{F00071FC-8DEC-4CF7-82D9-A79CF549006F}" presName="c6" presStyleLbl="node1" presStyleIdx="5" presStyleCnt="19"/>
      <dgm:spPr/>
    </dgm:pt>
    <dgm:pt modelId="{9C3D60A7-AFE9-4117-97C2-57D296F11E2E}" type="pres">
      <dgm:prSet presAssocID="{F00071FC-8DEC-4CF7-82D9-A79CF549006F}" presName="c7" presStyleLbl="node1" presStyleIdx="6" presStyleCnt="19"/>
      <dgm:spPr/>
    </dgm:pt>
    <dgm:pt modelId="{7AD8962C-22B6-4F84-84C1-6749F5312790}" type="pres">
      <dgm:prSet presAssocID="{F00071FC-8DEC-4CF7-82D9-A79CF549006F}" presName="c8" presStyleLbl="node1" presStyleIdx="7" presStyleCnt="19"/>
      <dgm:spPr/>
    </dgm:pt>
    <dgm:pt modelId="{C0E20C6C-5F50-45A5-984A-F3BC2C6B6F80}" type="pres">
      <dgm:prSet presAssocID="{F00071FC-8DEC-4CF7-82D9-A79CF549006F}" presName="c9" presStyleLbl="node1" presStyleIdx="8" presStyleCnt="19"/>
      <dgm:spPr/>
    </dgm:pt>
    <dgm:pt modelId="{54F37A8C-CED9-4CEC-B81C-1C08BEA21639}" type="pres">
      <dgm:prSet presAssocID="{F00071FC-8DEC-4CF7-82D9-A79CF549006F}" presName="c10" presStyleLbl="node1" presStyleIdx="9" presStyleCnt="19"/>
      <dgm:spPr/>
    </dgm:pt>
    <dgm:pt modelId="{E62F646C-688F-4C68-AC69-74EDF274E91F}" type="pres">
      <dgm:prSet presAssocID="{F00071FC-8DEC-4CF7-82D9-A79CF549006F}" presName="c11" presStyleLbl="node1" presStyleIdx="10" presStyleCnt="19"/>
      <dgm:spPr/>
    </dgm:pt>
    <dgm:pt modelId="{BDC92468-8B14-4413-A8B6-8E4A4944199F}" type="pres">
      <dgm:prSet presAssocID="{F00071FC-8DEC-4CF7-82D9-A79CF549006F}" presName="c12" presStyleLbl="node1" presStyleIdx="11" presStyleCnt="19"/>
      <dgm:spPr/>
    </dgm:pt>
    <dgm:pt modelId="{BD44A280-A324-4176-BA0D-767CA46AD92A}" type="pres">
      <dgm:prSet presAssocID="{F00071FC-8DEC-4CF7-82D9-A79CF549006F}" presName="c13" presStyleLbl="node1" presStyleIdx="12" presStyleCnt="19"/>
      <dgm:spPr/>
    </dgm:pt>
    <dgm:pt modelId="{3D6E6D8B-FC22-406E-A6F1-D22EE4D8AED5}" type="pres">
      <dgm:prSet presAssocID="{F00071FC-8DEC-4CF7-82D9-A79CF549006F}" presName="c14" presStyleLbl="node1" presStyleIdx="13" presStyleCnt="19"/>
      <dgm:spPr/>
    </dgm:pt>
    <dgm:pt modelId="{E76E4F4C-BCB6-496B-B24D-001B9E2E699E}" type="pres">
      <dgm:prSet presAssocID="{F00071FC-8DEC-4CF7-82D9-A79CF549006F}" presName="c15" presStyleLbl="node1" presStyleIdx="14" presStyleCnt="19"/>
      <dgm:spPr/>
    </dgm:pt>
    <dgm:pt modelId="{4338C7D9-888B-45AA-B80C-5EB36AB13FF4}" type="pres">
      <dgm:prSet presAssocID="{F00071FC-8DEC-4CF7-82D9-A79CF549006F}" presName="c16" presStyleLbl="node1" presStyleIdx="15" presStyleCnt="19"/>
      <dgm:spPr/>
    </dgm:pt>
    <dgm:pt modelId="{1372EE7C-632E-4983-9CF3-BA9699E1D303}" type="pres">
      <dgm:prSet presAssocID="{F00071FC-8DEC-4CF7-82D9-A79CF549006F}" presName="c17" presStyleLbl="node1" presStyleIdx="16" presStyleCnt="19"/>
      <dgm:spPr/>
    </dgm:pt>
    <dgm:pt modelId="{957B5164-A963-4684-A15D-FC87878DE0B3}" type="pres">
      <dgm:prSet presAssocID="{F00071FC-8DEC-4CF7-82D9-A79CF549006F}" presName="c18" presStyleLbl="node1" presStyleIdx="17" presStyleCnt="19"/>
      <dgm:spPr/>
    </dgm:pt>
    <dgm:pt modelId="{B25650D8-3E8D-4FFE-AB4B-2DCE620CDA33}" type="pres">
      <dgm:prSet presAssocID="{CB42D1DB-06DF-4F95-80BF-B744479DB6C1}" presName="chevronComposite1" presStyleCnt="0"/>
      <dgm:spPr/>
    </dgm:pt>
    <dgm:pt modelId="{DDC27287-2830-43FA-80A4-3CBD3966D5FC}" type="pres">
      <dgm:prSet presAssocID="{CB42D1DB-06DF-4F95-80BF-B744479DB6C1}" presName="chevron1" presStyleLbl="sibTrans2D1" presStyleIdx="0" presStyleCnt="3"/>
      <dgm:spPr/>
    </dgm:pt>
    <dgm:pt modelId="{7D4F954E-FAB0-48D8-8D6E-A1705AAE32D6}" type="pres">
      <dgm:prSet presAssocID="{CB42D1DB-06DF-4F95-80BF-B744479DB6C1}" presName="spChevron1" presStyleCnt="0"/>
      <dgm:spPr/>
    </dgm:pt>
    <dgm:pt modelId="{D49814F0-8F4D-45DC-A15D-28ECF9F08475}" type="pres">
      <dgm:prSet presAssocID="{A2E81665-18E5-467F-B313-5623017B9CF6}" presName="middle" presStyleCnt="0"/>
      <dgm:spPr/>
    </dgm:pt>
    <dgm:pt modelId="{5BC9F642-33DE-4780-A6C7-10EA20399832}" type="pres">
      <dgm:prSet presAssocID="{A2E81665-18E5-467F-B313-5623017B9CF6}" presName="parTxMid" presStyleLbl="revTx" presStyleIdx="2" presStyleCnt="7"/>
      <dgm:spPr/>
      <dgm:t>
        <a:bodyPr/>
        <a:lstStyle/>
        <a:p>
          <a:endParaRPr lang="hr-HR"/>
        </a:p>
      </dgm:t>
    </dgm:pt>
    <dgm:pt modelId="{6B32E6FC-2BBA-434B-9522-AFBDFC84CFDC}" type="pres">
      <dgm:prSet presAssocID="{A2E81665-18E5-467F-B313-5623017B9CF6}" presName="desTxMid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5268ADF-93C1-432B-9E42-68415F10DBF0}" type="pres">
      <dgm:prSet presAssocID="{A2E81665-18E5-467F-B313-5623017B9CF6}" presName="spMid" presStyleCnt="0"/>
      <dgm:spPr/>
    </dgm:pt>
    <dgm:pt modelId="{D8C3E614-0487-4621-966A-7263D5341C8A}" type="pres">
      <dgm:prSet presAssocID="{ACA24581-5D64-4D40-9BEA-5B7491056092}" presName="chevronComposite1" presStyleCnt="0"/>
      <dgm:spPr/>
    </dgm:pt>
    <dgm:pt modelId="{8D4F45B9-15B9-4501-8CCB-ED05AD1CA996}" type="pres">
      <dgm:prSet presAssocID="{ACA24581-5D64-4D40-9BEA-5B7491056092}" presName="chevron1" presStyleLbl="sibTrans2D1" presStyleIdx="1" presStyleCnt="3"/>
      <dgm:spPr/>
    </dgm:pt>
    <dgm:pt modelId="{62E23BBD-E489-47C0-AA4A-48507CC6086A}" type="pres">
      <dgm:prSet presAssocID="{ACA24581-5D64-4D40-9BEA-5B7491056092}" presName="spChevron1" presStyleCnt="0"/>
      <dgm:spPr/>
    </dgm:pt>
    <dgm:pt modelId="{566B0001-74EB-46A9-90CC-35127905C527}" type="pres">
      <dgm:prSet presAssocID="{8A050741-9A3D-4A50-8CE5-6FC8E41DC9DA}" presName="middle" presStyleCnt="0"/>
      <dgm:spPr/>
    </dgm:pt>
    <dgm:pt modelId="{2D600BCA-250F-4F5A-B320-13E6713C5944}" type="pres">
      <dgm:prSet presAssocID="{8A050741-9A3D-4A50-8CE5-6FC8E41DC9DA}" presName="parTxMid" presStyleLbl="revTx" presStyleIdx="4" presStyleCnt="7"/>
      <dgm:spPr/>
      <dgm:t>
        <a:bodyPr/>
        <a:lstStyle/>
        <a:p>
          <a:endParaRPr lang="hr-HR"/>
        </a:p>
      </dgm:t>
    </dgm:pt>
    <dgm:pt modelId="{A2D20287-7BF9-4CE7-ACA0-1CBD24491134}" type="pres">
      <dgm:prSet presAssocID="{8A050741-9A3D-4A50-8CE5-6FC8E41DC9DA}" presName="desTxMid" presStyleLbl="revTx" presStyleIdx="5" presStyleCnt="7" custScaleX="118190" custScaleY="12200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2F04A99-2941-4072-AE2F-4CC09E36E690}" type="pres">
      <dgm:prSet presAssocID="{8A050741-9A3D-4A50-8CE5-6FC8E41DC9DA}" presName="spMid" presStyleCnt="0"/>
      <dgm:spPr/>
    </dgm:pt>
    <dgm:pt modelId="{B258994F-C808-437B-ACBD-D43C6B9A3C12}" type="pres">
      <dgm:prSet presAssocID="{FF2DF334-F960-4D3E-9BF9-668EC80A89FF}" presName="chevronComposite1" presStyleCnt="0"/>
      <dgm:spPr/>
    </dgm:pt>
    <dgm:pt modelId="{3A7A4D22-16B2-4B7B-8F96-5D9A512DCA87}" type="pres">
      <dgm:prSet presAssocID="{FF2DF334-F960-4D3E-9BF9-668EC80A89FF}" presName="chevron1" presStyleLbl="sibTrans2D1" presStyleIdx="2" presStyleCnt="3"/>
      <dgm:spPr/>
    </dgm:pt>
    <dgm:pt modelId="{DB7E1901-4E87-408F-9262-F0F2501E8620}" type="pres">
      <dgm:prSet presAssocID="{FF2DF334-F960-4D3E-9BF9-668EC80A89FF}" presName="spChevron1" presStyleCnt="0"/>
      <dgm:spPr/>
    </dgm:pt>
    <dgm:pt modelId="{8E060FF1-192B-4FD3-A596-AE3B03761E55}" type="pres">
      <dgm:prSet presAssocID="{4B68BC8F-04EB-43F5-9F5B-65C5481D0C4B}" presName="last" presStyleCnt="0"/>
      <dgm:spPr/>
    </dgm:pt>
    <dgm:pt modelId="{4DC21F1B-B6F0-4254-A2B5-818759DB3E91}" type="pres">
      <dgm:prSet presAssocID="{4B68BC8F-04EB-43F5-9F5B-65C5481D0C4B}" presName="circleTx" presStyleLbl="node1" presStyleIdx="18" presStyleCnt="19"/>
      <dgm:spPr/>
      <dgm:t>
        <a:bodyPr/>
        <a:lstStyle/>
        <a:p>
          <a:endParaRPr lang="hr-HR"/>
        </a:p>
      </dgm:t>
    </dgm:pt>
    <dgm:pt modelId="{9B0DD06E-8593-439B-8821-CB84F960C488}" type="pres">
      <dgm:prSet presAssocID="{4B68BC8F-04EB-43F5-9F5B-65C5481D0C4B}" presName="desTxN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B868704-9956-470C-9034-5EADAC145D80}" type="pres">
      <dgm:prSet presAssocID="{4B68BC8F-04EB-43F5-9F5B-65C5481D0C4B}" presName="spN" presStyleCnt="0"/>
      <dgm:spPr/>
    </dgm:pt>
  </dgm:ptLst>
  <dgm:cxnLst>
    <dgm:cxn modelId="{B023704F-FA5C-4B48-9568-C561BC504D39}" type="presOf" srcId="{A043C9EB-1D22-4507-AA5D-4EFF264B972D}" destId="{6B32E6FC-2BBA-434B-9522-AFBDFC84CFDC}" srcOrd="0" destOrd="0" presId="urn:microsoft.com/office/officeart/2009/3/layout/RandomtoResultProcess"/>
    <dgm:cxn modelId="{4B280B9C-06B3-4D98-84D1-E08C89DA23E5}" srcId="{CFA9F259-215C-4BA4-BCBA-776A25B1D524}" destId="{A2E81665-18E5-467F-B313-5623017B9CF6}" srcOrd="1" destOrd="0" parTransId="{1B011C35-86A4-4A3E-B06D-39FE8D75D3EB}" sibTransId="{ACA24581-5D64-4D40-9BEA-5B7491056092}"/>
    <dgm:cxn modelId="{7001152C-DEAF-465E-8EBF-08E8E273DCE6}" srcId="{CFA9F259-215C-4BA4-BCBA-776A25B1D524}" destId="{8A050741-9A3D-4A50-8CE5-6FC8E41DC9DA}" srcOrd="2" destOrd="0" parTransId="{FE0C0A14-F9A9-4CBD-89D5-ED5E78B4AA24}" sibTransId="{FF2DF334-F960-4D3E-9BF9-668EC80A89FF}"/>
    <dgm:cxn modelId="{EB8C3AAA-ED6F-4AB8-B86F-AB8A4A4BEC1D}" type="presOf" srcId="{9C216B55-0E24-4681-A34B-06DA037CC58A}" destId="{A2D20287-7BF9-4CE7-ACA0-1CBD24491134}" srcOrd="0" destOrd="0" presId="urn:microsoft.com/office/officeart/2009/3/layout/RandomtoResultProcess"/>
    <dgm:cxn modelId="{A7669ACA-5DC9-4A86-9218-4F981AC63735}" srcId="{CFA9F259-215C-4BA4-BCBA-776A25B1D524}" destId="{F00071FC-8DEC-4CF7-82D9-A79CF549006F}" srcOrd="0" destOrd="0" parTransId="{11F5AD7C-6EEF-47D3-B589-02477A5241D3}" sibTransId="{CB42D1DB-06DF-4F95-80BF-B744479DB6C1}"/>
    <dgm:cxn modelId="{C3D2C62C-9FEB-4B50-842B-D98E71D56F77}" type="presOf" srcId="{4B68BC8F-04EB-43F5-9F5B-65C5481D0C4B}" destId="{4DC21F1B-B6F0-4254-A2B5-818759DB3E91}" srcOrd="0" destOrd="0" presId="urn:microsoft.com/office/officeart/2009/3/layout/RandomtoResultProcess"/>
    <dgm:cxn modelId="{BDC75A95-1B91-4F3B-8E2D-2F30C9406C5E}" srcId="{F00071FC-8DEC-4CF7-82D9-A79CF549006F}" destId="{D29A00D2-16C5-40AC-9AC1-7A57EC6319C9}" srcOrd="0" destOrd="0" parTransId="{209FD33E-4DCE-44E5-8603-5E0C3A0F7FB5}" sibTransId="{C4CB11A5-81ED-4399-AFA7-E6E473F444D6}"/>
    <dgm:cxn modelId="{29C1B7D1-6518-42D3-8669-34789EA395D2}" type="presOf" srcId="{F00071FC-8DEC-4CF7-82D9-A79CF549006F}" destId="{3F7E7A00-1264-4138-8E0E-976C7CA4741D}" srcOrd="0" destOrd="0" presId="urn:microsoft.com/office/officeart/2009/3/layout/RandomtoResultProcess"/>
    <dgm:cxn modelId="{1CEBD005-7026-4F9E-874F-F09558AAB1B7}" type="presOf" srcId="{A2E81665-18E5-467F-B313-5623017B9CF6}" destId="{5BC9F642-33DE-4780-A6C7-10EA20399832}" srcOrd="0" destOrd="0" presId="urn:microsoft.com/office/officeart/2009/3/layout/RandomtoResultProcess"/>
    <dgm:cxn modelId="{FAF81180-C86C-4BC9-84E5-1E2EB1F9190A}" type="presOf" srcId="{C45F3132-6078-484C-B633-A806F6B2CDA8}" destId="{9B0DD06E-8593-439B-8821-CB84F960C488}" srcOrd="0" destOrd="0" presId="urn:microsoft.com/office/officeart/2009/3/layout/RandomtoResultProcess"/>
    <dgm:cxn modelId="{4A75AA72-E17D-4E79-8B48-65B35BACAAC9}" srcId="{CFA9F259-215C-4BA4-BCBA-776A25B1D524}" destId="{4B68BC8F-04EB-43F5-9F5B-65C5481D0C4B}" srcOrd="3" destOrd="0" parTransId="{B82F8AF2-780D-4641-8BA9-8C3AB4408EFF}" sibTransId="{12448973-7406-457F-8119-11E04494A221}"/>
    <dgm:cxn modelId="{BA8E0203-815D-47E9-AA19-3F5A4DAA4E0D}" type="presOf" srcId="{D29A00D2-16C5-40AC-9AC1-7A57EC6319C9}" destId="{BA8E7341-66A3-4C1B-891B-F7CB45BEB829}" srcOrd="0" destOrd="0" presId="urn:microsoft.com/office/officeart/2009/3/layout/RandomtoResultProcess"/>
    <dgm:cxn modelId="{24476320-C05E-42A7-B745-F972E8C58191}" srcId="{4B68BC8F-04EB-43F5-9F5B-65C5481D0C4B}" destId="{C45F3132-6078-484C-B633-A806F6B2CDA8}" srcOrd="0" destOrd="0" parTransId="{29861790-F6AD-4135-A571-FB11B97E78E0}" sibTransId="{E27B4CF5-B63A-4AC8-B228-00445CAA6401}"/>
    <dgm:cxn modelId="{636842DA-4D14-4126-99AE-5990896523A3}" type="presOf" srcId="{CFA9F259-215C-4BA4-BCBA-776A25B1D524}" destId="{2CEA79A6-B64E-48BB-856B-7FC375686091}" srcOrd="0" destOrd="0" presId="urn:microsoft.com/office/officeart/2009/3/layout/RandomtoResultProcess"/>
    <dgm:cxn modelId="{145AE339-B9E2-486C-A50A-C36FB261E661}" srcId="{8A050741-9A3D-4A50-8CE5-6FC8E41DC9DA}" destId="{9C216B55-0E24-4681-A34B-06DA037CC58A}" srcOrd="0" destOrd="0" parTransId="{660A718C-E1EB-46B8-89C0-F796E2D9DF3D}" sibTransId="{BB857E8D-0AF0-4758-A907-D7D6E2BF7B70}"/>
    <dgm:cxn modelId="{F020962F-0010-46B8-AC2E-3D293BEDE499}" type="presOf" srcId="{8A050741-9A3D-4A50-8CE5-6FC8E41DC9DA}" destId="{2D600BCA-250F-4F5A-B320-13E6713C5944}" srcOrd="0" destOrd="0" presId="urn:microsoft.com/office/officeart/2009/3/layout/RandomtoResultProcess"/>
    <dgm:cxn modelId="{C2E7DDE5-9941-4992-A29C-925F7CF0CF9A}" srcId="{A2E81665-18E5-467F-B313-5623017B9CF6}" destId="{A043C9EB-1D22-4507-AA5D-4EFF264B972D}" srcOrd="0" destOrd="0" parTransId="{4576DC48-4C5F-4CFD-9FF4-5F2BDA391C82}" sibTransId="{369065E6-0D1B-4A0F-9775-9252CE83CE00}"/>
    <dgm:cxn modelId="{58BDD4B8-8E0B-407A-A48A-04EBB7E01005}" type="presParOf" srcId="{2CEA79A6-B64E-48BB-856B-7FC375686091}" destId="{B7E09657-5182-434C-8261-337AEA58F729}" srcOrd="0" destOrd="0" presId="urn:microsoft.com/office/officeart/2009/3/layout/RandomtoResultProcess"/>
    <dgm:cxn modelId="{121AECC2-7302-42F3-B680-2B1DB3D0942E}" type="presParOf" srcId="{B7E09657-5182-434C-8261-337AEA58F729}" destId="{3F7E7A00-1264-4138-8E0E-976C7CA4741D}" srcOrd="0" destOrd="0" presId="urn:microsoft.com/office/officeart/2009/3/layout/RandomtoResultProcess"/>
    <dgm:cxn modelId="{F8D56E0A-521B-4D1C-BDF2-828D6C5B874C}" type="presParOf" srcId="{B7E09657-5182-434C-8261-337AEA58F729}" destId="{BA8E7341-66A3-4C1B-891B-F7CB45BEB829}" srcOrd="1" destOrd="0" presId="urn:microsoft.com/office/officeart/2009/3/layout/RandomtoResultProcess"/>
    <dgm:cxn modelId="{F156794D-4D96-4407-B021-466BA1E6246F}" type="presParOf" srcId="{B7E09657-5182-434C-8261-337AEA58F729}" destId="{25F50872-8A20-4D72-B535-E8C93F5BF664}" srcOrd="2" destOrd="0" presId="urn:microsoft.com/office/officeart/2009/3/layout/RandomtoResultProcess"/>
    <dgm:cxn modelId="{3050BC98-6CDD-44A2-9263-8748C2129C91}" type="presParOf" srcId="{B7E09657-5182-434C-8261-337AEA58F729}" destId="{07C28C6C-E29F-4EF9-BB35-02ED3A458109}" srcOrd="3" destOrd="0" presId="urn:microsoft.com/office/officeart/2009/3/layout/RandomtoResultProcess"/>
    <dgm:cxn modelId="{397F63C3-AC98-47EF-AE99-9569963481F3}" type="presParOf" srcId="{B7E09657-5182-434C-8261-337AEA58F729}" destId="{85B62A90-D05D-4AD7-BFF2-ED595774A189}" srcOrd="4" destOrd="0" presId="urn:microsoft.com/office/officeart/2009/3/layout/RandomtoResultProcess"/>
    <dgm:cxn modelId="{95476D3D-8F9A-472C-BF3B-91B78DAAC231}" type="presParOf" srcId="{B7E09657-5182-434C-8261-337AEA58F729}" destId="{71F85BF7-683F-4D1C-906C-15EFEFDD9205}" srcOrd="5" destOrd="0" presId="urn:microsoft.com/office/officeart/2009/3/layout/RandomtoResultProcess"/>
    <dgm:cxn modelId="{494D4737-C50A-4D80-9E0C-9E9F99A8B7CE}" type="presParOf" srcId="{B7E09657-5182-434C-8261-337AEA58F729}" destId="{896878B7-46FB-408B-BEE3-4C85956F0D6C}" srcOrd="6" destOrd="0" presId="urn:microsoft.com/office/officeart/2009/3/layout/RandomtoResultProcess"/>
    <dgm:cxn modelId="{7B6000DC-A2FD-4EE6-B90D-7552B7314F27}" type="presParOf" srcId="{B7E09657-5182-434C-8261-337AEA58F729}" destId="{99B97851-3C95-45F7-8F05-382C183C0D3D}" srcOrd="7" destOrd="0" presId="urn:microsoft.com/office/officeart/2009/3/layout/RandomtoResultProcess"/>
    <dgm:cxn modelId="{5B3B23B4-D651-4080-B4B2-52E3BD58019C}" type="presParOf" srcId="{B7E09657-5182-434C-8261-337AEA58F729}" destId="{9C3D60A7-AFE9-4117-97C2-57D296F11E2E}" srcOrd="8" destOrd="0" presId="urn:microsoft.com/office/officeart/2009/3/layout/RandomtoResultProcess"/>
    <dgm:cxn modelId="{514A1931-F55D-45D9-9631-6713811FA0BD}" type="presParOf" srcId="{B7E09657-5182-434C-8261-337AEA58F729}" destId="{7AD8962C-22B6-4F84-84C1-6749F5312790}" srcOrd="9" destOrd="0" presId="urn:microsoft.com/office/officeart/2009/3/layout/RandomtoResultProcess"/>
    <dgm:cxn modelId="{598690F8-771B-4103-83DA-DD03DE04F40F}" type="presParOf" srcId="{B7E09657-5182-434C-8261-337AEA58F729}" destId="{C0E20C6C-5F50-45A5-984A-F3BC2C6B6F80}" srcOrd="10" destOrd="0" presId="urn:microsoft.com/office/officeart/2009/3/layout/RandomtoResultProcess"/>
    <dgm:cxn modelId="{AC56F195-59CA-49A9-87B4-755DD73719DF}" type="presParOf" srcId="{B7E09657-5182-434C-8261-337AEA58F729}" destId="{54F37A8C-CED9-4CEC-B81C-1C08BEA21639}" srcOrd="11" destOrd="0" presId="urn:microsoft.com/office/officeart/2009/3/layout/RandomtoResultProcess"/>
    <dgm:cxn modelId="{7B198E85-65FC-43B4-AD94-75FA57A695E7}" type="presParOf" srcId="{B7E09657-5182-434C-8261-337AEA58F729}" destId="{E62F646C-688F-4C68-AC69-74EDF274E91F}" srcOrd="12" destOrd="0" presId="urn:microsoft.com/office/officeart/2009/3/layout/RandomtoResultProcess"/>
    <dgm:cxn modelId="{32A108C2-EFF0-4714-8755-F5B55449ADAA}" type="presParOf" srcId="{B7E09657-5182-434C-8261-337AEA58F729}" destId="{BDC92468-8B14-4413-A8B6-8E4A4944199F}" srcOrd="13" destOrd="0" presId="urn:microsoft.com/office/officeart/2009/3/layout/RandomtoResultProcess"/>
    <dgm:cxn modelId="{51C0F9B2-15B4-4732-859D-6159646B983E}" type="presParOf" srcId="{B7E09657-5182-434C-8261-337AEA58F729}" destId="{BD44A280-A324-4176-BA0D-767CA46AD92A}" srcOrd="14" destOrd="0" presId="urn:microsoft.com/office/officeart/2009/3/layout/RandomtoResultProcess"/>
    <dgm:cxn modelId="{C79066B6-B151-4BD7-BC63-804E2D0C33F5}" type="presParOf" srcId="{B7E09657-5182-434C-8261-337AEA58F729}" destId="{3D6E6D8B-FC22-406E-A6F1-D22EE4D8AED5}" srcOrd="15" destOrd="0" presId="urn:microsoft.com/office/officeart/2009/3/layout/RandomtoResultProcess"/>
    <dgm:cxn modelId="{46AEDF12-91FA-4ACB-9019-72C6B3A393A3}" type="presParOf" srcId="{B7E09657-5182-434C-8261-337AEA58F729}" destId="{E76E4F4C-BCB6-496B-B24D-001B9E2E699E}" srcOrd="16" destOrd="0" presId="urn:microsoft.com/office/officeart/2009/3/layout/RandomtoResultProcess"/>
    <dgm:cxn modelId="{27077416-C742-4813-9E13-759E513B7F73}" type="presParOf" srcId="{B7E09657-5182-434C-8261-337AEA58F729}" destId="{4338C7D9-888B-45AA-B80C-5EB36AB13FF4}" srcOrd="17" destOrd="0" presId="urn:microsoft.com/office/officeart/2009/3/layout/RandomtoResultProcess"/>
    <dgm:cxn modelId="{D9EB9AAF-FBA3-45BA-ABC2-0FD5D975F9A3}" type="presParOf" srcId="{B7E09657-5182-434C-8261-337AEA58F729}" destId="{1372EE7C-632E-4983-9CF3-BA9699E1D303}" srcOrd="18" destOrd="0" presId="urn:microsoft.com/office/officeart/2009/3/layout/RandomtoResultProcess"/>
    <dgm:cxn modelId="{82DD155E-0614-49D7-9B05-A189B29E7770}" type="presParOf" srcId="{B7E09657-5182-434C-8261-337AEA58F729}" destId="{957B5164-A963-4684-A15D-FC87878DE0B3}" srcOrd="19" destOrd="0" presId="urn:microsoft.com/office/officeart/2009/3/layout/RandomtoResultProcess"/>
    <dgm:cxn modelId="{2EA4CF8B-7883-49E8-9C27-2B3C686EC7FC}" type="presParOf" srcId="{2CEA79A6-B64E-48BB-856B-7FC375686091}" destId="{B25650D8-3E8D-4FFE-AB4B-2DCE620CDA33}" srcOrd="1" destOrd="0" presId="urn:microsoft.com/office/officeart/2009/3/layout/RandomtoResultProcess"/>
    <dgm:cxn modelId="{346F084C-D588-4079-AB5C-A547305D22DC}" type="presParOf" srcId="{B25650D8-3E8D-4FFE-AB4B-2DCE620CDA33}" destId="{DDC27287-2830-43FA-80A4-3CBD3966D5FC}" srcOrd="0" destOrd="0" presId="urn:microsoft.com/office/officeart/2009/3/layout/RandomtoResultProcess"/>
    <dgm:cxn modelId="{4BFBA719-D3E6-4BD2-8FF0-1E625F793FE4}" type="presParOf" srcId="{B25650D8-3E8D-4FFE-AB4B-2DCE620CDA33}" destId="{7D4F954E-FAB0-48D8-8D6E-A1705AAE32D6}" srcOrd="1" destOrd="0" presId="urn:microsoft.com/office/officeart/2009/3/layout/RandomtoResultProcess"/>
    <dgm:cxn modelId="{5A94B38A-8C0D-4F27-88B1-259C61E37F04}" type="presParOf" srcId="{2CEA79A6-B64E-48BB-856B-7FC375686091}" destId="{D49814F0-8F4D-45DC-A15D-28ECF9F08475}" srcOrd="2" destOrd="0" presId="urn:microsoft.com/office/officeart/2009/3/layout/RandomtoResultProcess"/>
    <dgm:cxn modelId="{C03D4B4D-6EE5-4A16-B5BE-6E05AE4110E7}" type="presParOf" srcId="{D49814F0-8F4D-45DC-A15D-28ECF9F08475}" destId="{5BC9F642-33DE-4780-A6C7-10EA20399832}" srcOrd="0" destOrd="0" presId="urn:microsoft.com/office/officeart/2009/3/layout/RandomtoResultProcess"/>
    <dgm:cxn modelId="{B143905E-2C61-4E1D-A9D9-2B7B70023754}" type="presParOf" srcId="{D49814F0-8F4D-45DC-A15D-28ECF9F08475}" destId="{6B32E6FC-2BBA-434B-9522-AFBDFC84CFDC}" srcOrd="1" destOrd="0" presId="urn:microsoft.com/office/officeart/2009/3/layout/RandomtoResultProcess"/>
    <dgm:cxn modelId="{B7EEDD4F-5483-49C9-BF1E-6C91DB9F29BF}" type="presParOf" srcId="{D49814F0-8F4D-45DC-A15D-28ECF9F08475}" destId="{55268ADF-93C1-432B-9E42-68415F10DBF0}" srcOrd="2" destOrd="0" presId="urn:microsoft.com/office/officeart/2009/3/layout/RandomtoResultProcess"/>
    <dgm:cxn modelId="{7A81D3CE-7960-4385-A598-769464134D24}" type="presParOf" srcId="{2CEA79A6-B64E-48BB-856B-7FC375686091}" destId="{D8C3E614-0487-4621-966A-7263D5341C8A}" srcOrd="3" destOrd="0" presId="urn:microsoft.com/office/officeart/2009/3/layout/RandomtoResultProcess"/>
    <dgm:cxn modelId="{AC2E4475-CE72-4E52-89BC-4B4F00ED0101}" type="presParOf" srcId="{D8C3E614-0487-4621-966A-7263D5341C8A}" destId="{8D4F45B9-15B9-4501-8CCB-ED05AD1CA996}" srcOrd="0" destOrd="0" presId="urn:microsoft.com/office/officeart/2009/3/layout/RandomtoResultProcess"/>
    <dgm:cxn modelId="{5D155014-B79A-490C-8BA5-24559579A6A7}" type="presParOf" srcId="{D8C3E614-0487-4621-966A-7263D5341C8A}" destId="{62E23BBD-E489-47C0-AA4A-48507CC6086A}" srcOrd="1" destOrd="0" presId="urn:microsoft.com/office/officeart/2009/3/layout/RandomtoResultProcess"/>
    <dgm:cxn modelId="{5AE5398E-ED6D-499A-8D82-2CC252FB15FD}" type="presParOf" srcId="{2CEA79A6-B64E-48BB-856B-7FC375686091}" destId="{566B0001-74EB-46A9-90CC-35127905C527}" srcOrd="4" destOrd="0" presId="urn:microsoft.com/office/officeart/2009/3/layout/RandomtoResultProcess"/>
    <dgm:cxn modelId="{497A3875-E2AC-45A6-A545-698BBD8AE69F}" type="presParOf" srcId="{566B0001-74EB-46A9-90CC-35127905C527}" destId="{2D600BCA-250F-4F5A-B320-13E6713C5944}" srcOrd="0" destOrd="0" presId="urn:microsoft.com/office/officeart/2009/3/layout/RandomtoResultProcess"/>
    <dgm:cxn modelId="{E7676537-F24F-48D3-916C-21B6484B652B}" type="presParOf" srcId="{566B0001-74EB-46A9-90CC-35127905C527}" destId="{A2D20287-7BF9-4CE7-ACA0-1CBD24491134}" srcOrd="1" destOrd="0" presId="urn:microsoft.com/office/officeart/2009/3/layout/RandomtoResultProcess"/>
    <dgm:cxn modelId="{305303E8-C70F-4022-AB02-FF477C82F48A}" type="presParOf" srcId="{566B0001-74EB-46A9-90CC-35127905C527}" destId="{C2F04A99-2941-4072-AE2F-4CC09E36E690}" srcOrd="2" destOrd="0" presId="urn:microsoft.com/office/officeart/2009/3/layout/RandomtoResultProcess"/>
    <dgm:cxn modelId="{A177FE47-37E5-4F3B-90FC-A236D8CBA599}" type="presParOf" srcId="{2CEA79A6-B64E-48BB-856B-7FC375686091}" destId="{B258994F-C808-437B-ACBD-D43C6B9A3C12}" srcOrd="5" destOrd="0" presId="urn:microsoft.com/office/officeart/2009/3/layout/RandomtoResultProcess"/>
    <dgm:cxn modelId="{D7DF366D-7FB6-44D9-929A-DFDF5A954DCC}" type="presParOf" srcId="{B258994F-C808-437B-ACBD-D43C6B9A3C12}" destId="{3A7A4D22-16B2-4B7B-8F96-5D9A512DCA87}" srcOrd="0" destOrd="0" presId="urn:microsoft.com/office/officeart/2009/3/layout/RandomtoResultProcess"/>
    <dgm:cxn modelId="{5445CEB9-3C0D-4024-81E9-87AA1B4F7216}" type="presParOf" srcId="{B258994F-C808-437B-ACBD-D43C6B9A3C12}" destId="{DB7E1901-4E87-408F-9262-F0F2501E8620}" srcOrd="1" destOrd="0" presId="urn:microsoft.com/office/officeart/2009/3/layout/RandomtoResultProcess"/>
    <dgm:cxn modelId="{456FA49C-CD2E-447C-AC53-999C1FF43F19}" type="presParOf" srcId="{2CEA79A6-B64E-48BB-856B-7FC375686091}" destId="{8E060FF1-192B-4FD3-A596-AE3B03761E55}" srcOrd="6" destOrd="0" presId="urn:microsoft.com/office/officeart/2009/3/layout/RandomtoResultProcess"/>
    <dgm:cxn modelId="{9574084F-8CF8-4ABC-9428-CADC227917A4}" type="presParOf" srcId="{8E060FF1-192B-4FD3-A596-AE3B03761E55}" destId="{4DC21F1B-B6F0-4254-A2B5-818759DB3E91}" srcOrd="0" destOrd="0" presId="urn:microsoft.com/office/officeart/2009/3/layout/RandomtoResultProcess"/>
    <dgm:cxn modelId="{F433DCF7-AA0C-4ADA-B38C-B5FA943A4C63}" type="presParOf" srcId="{8E060FF1-192B-4FD3-A596-AE3B03761E55}" destId="{9B0DD06E-8593-439B-8821-CB84F960C488}" srcOrd="1" destOrd="0" presId="urn:microsoft.com/office/officeart/2009/3/layout/RandomtoResultProcess"/>
    <dgm:cxn modelId="{8E06C7B0-471E-4B22-B922-70532A62F87E}" type="presParOf" srcId="{8E060FF1-192B-4FD3-A596-AE3B03761E55}" destId="{2B868704-9956-470C-9034-5EADAC145D80}" srcOrd="2" destOrd="0" presId="urn:microsoft.com/office/officeart/2009/3/layout/RandomtoResultProcess"/>
  </dgm:cxnLst>
  <dgm:bg/>
  <dgm:whole>
    <a:ln w="12700"/>
  </dgm:whole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83254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40299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707411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33582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73702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7757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69267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6002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63909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9899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49638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B536D-D059-4217-BC8E-B00E7EF56C79}" type="datetimeFigureOut">
              <a:rPr lang="hr-HR" smtClean="0"/>
              <a:pPr/>
              <a:t>30.3.2016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87FE2-D179-4006-A28A-3FBCB5472912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40508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kurir.rs/zabava/doktor/kad-vam-se-u-glavi-zavrti-od-godina-clanak-1972685" TargetMode="External"/><Relationship Id="rId3" Type="http://schemas.openxmlformats.org/officeDocument/2006/relationships/hyperlink" Target="http://www.siewie.pl/czy-to-atak-paniki" TargetMode="External"/><Relationship Id="rId7" Type="http://schemas.openxmlformats.org/officeDocument/2006/relationships/hyperlink" Target="http://www.index.hr/auto/clanak/ucka-najnesigurniji-tunel-u-europi-prema-njemackom-testu/199474.aspx" TargetMode="External"/><Relationship Id="rId2" Type="http://schemas.openxmlformats.org/officeDocument/2006/relationships/hyperlink" Target="http://www.maturski.org/PSIHIJATRIJA/Strah-od-zivota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lo.rs/napad-panike-je-uzasan-ali-nije-opasan/40204" TargetMode="External"/><Relationship Id="rId5" Type="http://schemas.openxmlformats.org/officeDocument/2006/relationships/hyperlink" Target="http://www.cosmopolitan.hr/clanci/zdravlje/kako-sprijeciti-napadaje-panike" TargetMode="External"/><Relationship Id="rId4" Type="http://schemas.openxmlformats.org/officeDocument/2006/relationships/hyperlink" Target="http://mnemagazin.me/2015/09/26/simptomi-kako-da-razlikujete-infarkt-od-napada-panike/" TargetMode="External"/><Relationship Id="rId9" Type="http://schemas.openxmlformats.org/officeDocument/2006/relationships/hyperlink" Target="http://www.simptomi.rs/index.php/bolesti/14-neurologija-bolesti-nervnog-sistema/418-vrtoglavica-vertigo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microsoft.com/office/2007/relationships/diagramDrawing" Target="../diagrams/drawing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504966"/>
            <a:ext cx="9144000" cy="3330053"/>
          </a:xfrm>
        </p:spPr>
        <p:txBody>
          <a:bodyPr>
            <a:normAutofit fontScale="90000"/>
          </a:bodyPr>
          <a:lstStyle/>
          <a:p>
            <a:r>
              <a:rPr lang="hr-HR" sz="4900" dirty="0" smtClean="0"/>
              <a:t>Priroda paničnog poremećaja, načini procjene i BK </a:t>
            </a:r>
            <a:r>
              <a:rPr lang="hr-HR" sz="4900" dirty="0"/>
              <a:t>tretman</a:t>
            </a:r>
            <a:r>
              <a:rPr lang="hr-HR" dirty="0"/>
              <a:t/>
            </a:r>
            <a:br>
              <a:rPr lang="hr-HR" dirty="0"/>
            </a:br>
            <a:r>
              <a:rPr lang="hr-HR" sz="4000" dirty="0" smtClean="0"/>
              <a:t>2. radionica</a:t>
            </a:r>
            <a:r>
              <a:rPr lang="hr-HR" sz="4400" dirty="0" smtClean="0"/>
              <a:t/>
            </a:r>
            <a:br>
              <a:rPr lang="hr-HR" sz="4400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sz="2700" dirty="0"/>
              <a:t>H</a:t>
            </a:r>
            <a:r>
              <a:rPr lang="hr-HR" sz="2700" dirty="0" smtClean="0"/>
              <a:t>elena </a:t>
            </a:r>
            <a:r>
              <a:rPr lang="hr-HR" sz="2700" dirty="0" err="1" smtClean="0"/>
              <a:t>Štrucelj</a:t>
            </a:r>
            <a:r>
              <a:rPr lang="hr-HR" sz="2700" dirty="0" smtClean="0"/>
              <a:t>, </a:t>
            </a:r>
            <a:r>
              <a:rPr lang="hr-HR" sz="2700" dirty="0" err="1" smtClean="0"/>
              <a:t>edukantica</a:t>
            </a:r>
            <a:r>
              <a:rPr lang="hr-HR" sz="2700" dirty="0" smtClean="0"/>
              <a:t> 2. stupnja KBT                                    2. 4. 2016.</a:t>
            </a:r>
            <a:endParaRPr lang="hr-HR" sz="27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296" y="3835020"/>
            <a:ext cx="5137407" cy="290014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6672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8582"/>
          </a:xfrm>
        </p:spPr>
        <p:txBody>
          <a:bodyPr/>
          <a:lstStyle/>
          <a:p>
            <a:r>
              <a:rPr lang="hr-HR" dirty="0" smtClean="0"/>
              <a:t>KB model PP i PPA (6/6)</a:t>
            </a:r>
            <a:endParaRPr lang="hr-HR" dirty="0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59939196"/>
              </p:ext>
            </p:extLst>
          </p:nvPr>
        </p:nvGraphicFramePr>
        <p:xfrm>
          <a:off x="436563" y="1173163"/>
          <a:ext cx="11382375" cy="5241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Ravni poveznik sa strelicom 10"/>
          <p:cNvCxnSpPr/>
          <p:nvPr/>
        </p:nvCxnSpPr>
        <p:spPr>
          <a:xfrm flipV="1">
            <a:off x="2743200" y="4067033"/>
            <a:ext cx="791570" cy="859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Ravni poveznik sa strelicom 15"/>
          <p:cNvCxnSpPr/>
          <p:nvPr/>
        </p:nvCxnSpPr>
        <p:spPr>
          <a:xfrm flipV="1">
            <a:off x="5855055" y="4067032"/>
            <a:ext cx="791570" cy="859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Ravni poveznik sa strelicom 16"/>
          <p:cNvCxnSpPr/>
          <p:nvPr/>
        </p:nvCxnSpPr>
        <p:spPr>
          <a:xfrm flipV="1">
            <a:off x="9064388" y="4067032"/>
            <a:ext cx="791570" cy="859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>
            <a:off x="4638213" y="3794125"/>
            <a:ext cx="0" cy="1025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>
            <a:off x="7656643" y="3471125"/>
            <a:ext cx="0" cy="1025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1653843" y="4281983"/>
            <a:ext cx="249" cy="429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9237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 model PP i PPA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7546" y="1364776"/>
            <a:ext cx="11436824" cy="5104263"/>
          </a:xfrm>
          <a:ln w="127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r-HR" b="1" dirty="0" smtClean="0"/>
              <a:t>Predisponirajući faktori </a:t>
            </a:r>
          </a:p>
          <a:p>
            <a:pPr marL="0" indent="0" algn="ctr">
              <a:buNone/>
            </a:pPr>
            <a:r>
              <a:rPr lang="hr-HR" dirty="0" smtClean="0"/>
              <a:t>(evolucijska adaptivna funkcija panike, biološka ranjivost, </a:t>
            </a:r>
            <a:r>
              <a:rPr lang="hr-HR" dirty="0" err="1" smtClean="0"/>
              <a:t>neuroticizam</a:t>
            </a:r>
            <a:r>
              <a:rPr lang="hr-HR" dirty="0" smtClean="0"/>
              <a:t>, rana iskustva percepcije gubitka kontrole tjelesnih senzacija, anksiozna osjetljivost, sklonost reagiranju na stres paničnim napadom)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 smtClean="0"/>
              <a:t>Precipitirajući faktori</a:t>
            </a:r>
          </a:p>
          <a:p>
            <a:pPr marL="0" indent="0" algn="ctr">
              <a:buNone/>
            </a:pPr>
            <a:r>
              <a:rPr lang="hr-HR" dirty="0" smtClean="0"/>
              <a:t>(stresni događaji)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 smtClean="0"/>
              <a:t>Održavajući faktori</a:t>
            </a:r>
          </a:p>
          <a:p>
            <a:pPr marL="0" indent="0" algn="ctr">
              <a:buNone/>
            </a:pPr>
            <a:r>
              <a:rPr lang="hr-HR" dirty="0" smtClean="0"/>
              <a:t>(</a:t>
            </a:r>
            <a:r>
              <a:rPr lang="hr-HR" dirty="0" err="1" smtClean="0"/>
              <a:t>katastrofizacija</a:t>
            </a:r>
            <a:r>
              <a:rPr lang="hr-HR" dirty="0" smtClean="0"/>
              <a:t> paničnog napada, sigurnosna ponašanja zbog straha od budućeg paničnog napada, izostanak učenja da panični napad nije opasan)</a:t>
            </a:r>
            <a:endParaRPr lang="hr-HR" dirty="0"/>
          </a:p>
        </p:txBody>
      </p:sp>
      <p:sp>
        <p:nvSpPr>
          <p:cNvPr id="8" name="Strelica dolje 7"/>
          <p:cNvSpPr/>
          <p:nvPr/>
        </p:nvSpPr>
        <p:spPr>
          <a:xfrm>
            <a:off x="5827594" y="2968341"/>
            <a:ext cx="272955" cy="464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Strelica dolje 8"/>
          <p:cNvSpPr/>
          <p:nvPr/>
        </p:nvSpPr>
        <p:spPr>
          <a:xfrm>
            <a:off x="5827594" y="4315868"/>
            <a:ext cx="272955" cy="464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2085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PP i PPA - učinkovitost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2263" y="1528548"/>
            <a:ext cx="11109277" cy="4967785"/>
          </a:xfrm>
        </p:spPr>
        <p:txBody>
          <a:bodyPr>
            <a:normAutofit/>
          </a:bodyPr>
          <a:lstStyle/>
          <a:p>
            <a:r>
              <a:rPr lang="hr-HR" dirty="0" smtClean="0"/>
              <a:t>BKT je učinkovita u umanjivanju simptoma panike i agorafobije, u povećanju kvalitete života i u dugoročnim rezultatima </a:t>
            </a:r>
            <a:r>
              <a:rPr lang="hr-HR" dirty="0"/>
              <a:t>održavanja 75 do 90</a:t>
            </a:r>
            <a:r>
              <a:rPr lang="hr-HR" dirty="0" smtClean="0"/>
              <a:t>%</a:t>
            </a:r>
          </a:p>
          <a:p>
            <a:r>
              <a:rPr lang="hr-HR" dirty="0" smtClean="0"/>
              <a:t>Jednomjesečne seanse ojačavanja pomažu održavanju dobitaka tretmana</a:t>
            </a:r>
          </a:p>
          <a:p>
            <a:r>
              <a:rPr lang="hr-HR" dirty="0" smtClean="0"/>
              <a:t>Učinkovita je u smanjenju simptoma </a:t>
            </a:r>
            <a:r>
              <a:rPr lang="hr-HR" dirty="0" err="1" smtClean="0"/>
              <a:t>komorbidnih</a:t>
            </a:r>
            <a:r>
              <a:rPr lang="hr-HR" dirty="0" smtClean="0"/>
              <a:t> stanja, npr. depresije</a:t>
            </a:r>
          </a:p>
          <a:p>
            <a:r>
              <a:rPr lang="hr-HR" dirty="0" smtClean="0"/>
              <a:t>Bolja je prognoza tretmana kod blaže agorafobije; 50 do 70% pacijenata nakon tretmana funkcioniraju jednako dobro kao kontrolna grupa, pogotovo ako je u tretman uključena i obitelj</a:t>
            </a:r>
          </a:p>
          <a:p>
            <a:r>
              <a:rPr lang="hr-HR" dirty="0" smtClean="0"/>
              <a:t>Učinkovitija je od terapije medikamentima kada se radi o recidivu simptoma (zbog tretmana kognitivnih simptoma)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9117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PP i PPA – plan tretmana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hr-HR" dirty="0" smtClean="0"/>
              <a:t>Procjena</a:t>
            </a:r>
          </a:p>
          <a:p>
            <a:pPr marL="514350" indent="-514350">
              <a:buAutoNum type="arabicPeriod"/>
            </a:pPr>
            <a:r>
              <a:rPr lang="hr-HR" dirty="0" smtClean="0"/>
              <a:t>Upoznavanje s tretmanom</a:t>
            </a:r>
          </a:p>
          <a:p>
            <a:pPr marL="514350" indent="-514350">
              <a:buAutoNum type="arabicPeriod"/>
            </a:pPr>
            <a:r>
              <a:rPr lang="hr-HR" dirty="0" smtClean="0"/>
              <a:t>Konstrukcija hijerarhije straha</a:t>
            </a:r>
          </a:p>
          <a:p>
            <a:pPr marL="514350" indent="-514350">
              <a:buAutoNum type="arabicPeriod"/>
            </a:pPr>
            <a:r>
              <a:rPr lang="hr-HR" dirty="0" smtClean="0"/>
              <a:t>Učenje kontroliranog disanja</a:t>
            </a:r>
            <a:endParaRPr lang="hr-HR" dirty="0" smtClean="0"/>
          </a:p>
          <a:p>
            <a:pPr marL="514350" indent="-514350">
              <a:buAutoNum type="arabicPeriod"/>
            </a:pPr>
            <a:r>
              <a:rPr lang="hr-HR" dirty="0" smtClean="0"/>
              <a:t>Trening relaksacije</a:t>
            </a:r>
          </a:p>
          <a:p>
            <a:pPr marL="514350" indent="-514350">
              <a:buAutoNum type="arabicPeriod"/>
            </a:pPr>
            <a:r>
              <a:rPr lang="hr-HR" dirty="0" smtClean="0"/>
              <a:t>Kognitivne intervencije </a:t>
            </a:r>
          </a:p>
          <a:p>
            <a:pPr marL="514350" indent="-514350">
              <a:buAutoNum type="arabicPeriod"/>
            </a:pPr>
            <a:r>
              <a:rPr lang="hr-HR" dirty="0" smtClean="0"/>
              <a:t>Bihevioralne intervencije</a:t>
            </a:r>
          </a:p>
          <a:p>
            <a:pPr marL="514350" indent="-514350">
              <a:buAutoNum type="arabicPeriod"/>
            </a:pPr>
            <a:r>
              <a:rPr lang="hr-HR" dirty="0" smtClean="0"/>
              <a:t>Suočavanje sa životnim stresom</a:t>
            </a:r>
          </a:p>
          <a:p>
            <a:pPr marL="514350" indent="-514350">
              <a:buAutoNum type="arabicPeriod"/>
            </a:pPr>
            <a:r>
              <a:rPr lang="hr-HR" dirty="0" smtClean="0"/>
              <a:t>Prorjeđivanje tretmana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2842" y="1825625"/>
            <a:ext cx="4947521" cy="395109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8554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PP i PPA – 1. </a:t>
            </a:r>
            <a:r>
              <a:rPr lang="hr-HR" dirty="0"/>
              <a:t>P</a:t>
            </a:r>
            <a:r>
              <a:rPr lang="hr-HR" dirty="0" smtClean="0"/>
              <a:t>rocjena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0376" y="1514901"/>
            <a:ext cx="5569424" cy="4954138"/>
          </a:xfrm>
          <a:ln w="127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hr-HR" dirty="0" smtClean="0"/>
              <a:t>Postavljanje dijagnoze paničnog poremećaja sa ili bez agorafobije</a:t>
            </a:r>
          </a:p>
          <a:p>
            <a:r>
              <a:rPr lang="hr-HR" dirty="0" smtClean="0"/>
              <a:t>Procjena </a:t>
            </a:r>
            <a:r>
              <a:rPr lang="hr-HR" dirty="0" err="1" smtClean="0"/>
              <a:t>komorbidnih</a:t>
            </a:r>
            <a:r>
              <a:rPr lang="hr-HR" dirty="0" smtClean="0"/>
              <a:t> stanja </a:t>
            </a:r>
          </a:p>
          <a:p>
            <a:r>
              <a:rPr lang="hr-HR" dirty="0" smtClean="0"/>
              <a:t>Razlikovanje od drugih anksioznih poremećaja i upotrebe </a:t>
            </a:r>
            <a:r>
              <a:rPr lang="hr-HR" dirty="0" err="1" smtClean="0"/>
              <a:t>psihoaktivnih</a:t>
            </a:r>
            <a:r>
              <a:rPr lang="hr-HR" dirty="0" smtClean="0"/>
              <a:t> sredstava</a:t>
            </a:r>
          </a:p>
          <a:p>
            <a:r>
              <a:rPr lang="hr-HR" dirty="0" smtClean="0"/>
              <a:t>Potpuni liječnički pregled radi utvrđivanja medicinskih stanja (štitnjača, kardiovaskularni sustav i drugo) </a:t>
            </a:r>
          </a:p>
          <a:p>
            <a:r>
              <a:rPr lang="hr-HR" dirty="0" smtClean="0"/>
              <a:t>Razmatranje uporabe lijekova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199" y="1514901"/>
            <a:ext cx="5633113" cy="4954138"/>
          </a:xfrm>
          <a:ln w="12700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hr-HR" b="1" dirty="0" err="1" smtClean="0"/>
              <a:t>Psihodijagnostički</a:t>
            </a:r>
            <a:r>
              <a:rPr lang="hr-HR" b="1" dirty="0" smtClean="0"/>
              <a:t> instrumenti:</a:t>
            </a:r>
          </a:p>
          <a:p>
            <a:pPr marL="0" indent="0">
              <a:buNone/>
            </a:pPr>
            <a:endParaRPr lang="hr-HR" b="1" dirty="0" smtClean="0"/>
          </a:p>
          <a:p>
            <a:pPr>
              <a:buFontTx/>
              <a:buChar char="-"/>
            </a:pPr>
            <a:r>
              <a:rPr lang="hr-HR" dirty="0" smtClean="0"/>
              <a:t>Intervju za anksiozne poremećaje</a:t>
            </a:r>
          </a:p>
          <a:p>
            <a:pPr>
              <a:buFontTx/>
              <a:buChar char="-"/>
            </a:pPr>
            <a:r>
              <a:rPr lang="hr-HR" dirty="0" smtClean="0"/>
              <a:t>BAI</a:t>
            </a:r>
          </a:p>
          <a:p>
            <a:pPr>
              <a:buFontTx/>
              <a:buChar char="-"/>
            </a:pPr>
            <a:r>
              <a:rPr lang="hr-HR" dirty="0" err="1" smtClean="0"/>
              <a:t>Subskala</a:t>
            </a:r>
            <a:r>
              <a:rPr lang="hr-HR" dirty="0" smtClean="0"/>
              <a:t> agorafobije iz Upitnika straha</a:t>
            </a:r>
          </a:p>
          <a:p>
            <a:pPr>
              <a:buFontTx/>
              <a:buChar char="-"/>
            </a:pPr>
            <a:r>
              <a:rPr lang="hr-HR" dirty="0" smtClean="0"/>
              <a:t>Upitnik mobilnosti za agorafobiju</a:t>
            </a:r>
          </a:p>
          <a:p>
            <a:pPr>
              <a:buFontTx/>
              <a:buChar char="-"/>
            </a:pPr>
            <a:r>
              <a:rPr lang="hr-HR" dirty="0" smtClean="0"/>
              <a:t>Skala težine paničnog poremećaja </a:t>
            </a:r>
          </a:p>
          <a:p>
            <a:pPr marL="0" indent="0" algn="ctr">
              <a:buNone/>
            </a:pPr>
            <a:r>
              <a:rPr lang="hr-HR" dirty="0" smtClean="0"/>
              <a:t>+</a:t>
            </a:r>
          </a:p>
          <a:p>
            <a:pPr marL="0" indent="0">
              <a:buNone/>
            </a:pPr>
            <a:r>
              <a:rPr lang="hr-HR" i="1" dirty="0" smtClean="0"/>
              <a:t>*vidi </a:t>
            </a:r>
            <a:r>
              <a:rPr lang="hr-HR" i="1" dirty="0" err="1" smtClean="0"/>
              <a:t>Leahy</a:t>
            </a:r>
            <a:r>
              <a:rPr lang="hr-HR" i="1" dirty="0" smtClean="0"/>
              <a:t>, 2014., str. 111.-112., 119.-120., 150.-154. obrasci za procjenu</a:t>
            </a:r>
            <a:endParaRPr lang="hr-HR" i="1" dirty="0"/>
          </a:p>
        </p:txBody>
      </p:sp>
    </p:spTree>
    <p:extLst>
      <p:ext uri="{BB962C8B-B14F-4D97-AF65-F5344CB8AC3E}">
        <p14:creationId xmlns="" xmlns:p14="http://schemas.microsoft.com/office/powerpoint/2010/main" val="239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PP i PPA –i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2. Upoznavanje s tretmanom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 smtClean="0"/>
              <a:t>Upoznavanje pacijenta sa:</a:t>
            </a:r>
          </a:p>
          <a:p>
            <a:pPr>
              <a:buFontTx/>
              <a:buChar char="-"/>
            </a:pPr>
            <a:r>
              <a:rPr lang="hr-HR" dirty="0"/>
              <a:t>D</a:t>
            </a:r>
            <a:r>
              <a:rPr lang="hr-HR" dirty="0" smtClean="0"/>
              <a:t>ijagnozom, terapijom i simptomima panike</a:t>
            </a:r>
          </a:p>
          <a:p>
            <a:pPr>
              <a:buFontTx/>
              <a:buChar char="-"/>
            </a:pPr>
            <a:r>
              <a:rPr lang="hr-HR" dirty="0" smtClean="0"/>
              <a:t>Demografskim podacima o PP </a:t>
            </a:r>
            <a:r>
              <a:rPr lang="hr-HR" dirty="0" err="1" smtClean="0"/>
              <a:t>iIi</a:t>
            </a:r>
            <a:r>
              <a:rPr lang="hr-HR" dirty="0" smtClean="0"/>
              <a:t> PPA</a:t>
            </a:r>
          </a:p>
          <a:p>
            <a:pPr>
              <a:buFontTx/>
              <a:buChar char="-"/>
            </a:pPr>
            <a:r>
              <a:rPr lang="hr-HR" dirty="0" smtClean="0"/>
              <a:t>Uzrocima i adaptivnoj funkciji anksioznosti</a:t>
            </a:r>
          </a:p>
          <a:p>
            <a:pPr marL="0" indent="0">
              <a:buNone/>
            </a:pPr>
            <a:endParaRPr lang="hr-HR" dirty="0" smtClean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3. Konstrukcija hijerarhije straha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i="1" dirty="0" smtClean="0"/>
              <a:t>*Vidi Bihevioralne intervencije</a:t>
            </a:r>
          </a:p>
          <a:p>
            <a:pPr marL="0" indent="0">
              <a:buNone/>
            </a:pPr>
            <a:endParaRPr lang="hr-HR" i="1" dirty="0"/>
          </a:p>
        </p:txBody>
      </p:sp>
      <p:graphicFrame>
        <p:nvGraphicFramePr>
          <p:cNvPr id="8" name="Tablica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82473190"/>
              </p:ext>
            </p:extLst>
          </p:nvPr>
        </p:nvGraphicFramePr>
        <p:xfrm>
          <a:off x="6172200" y="3821113"/>
          <a:ext cx="5346510" cy="223849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55130"/>
                <a:gridCol w="3273342"/>
                <a:gridCol w="1418038"/>
              </a:tblGrid>
              <a:tr h="1015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RANG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SITUACIJA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</a:rPr>
                        <a:t>ANKSIOZNOST  (0-10)</a:t>
                      </a:r>
                      <a:endParaRPr lang="hr-H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1164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1164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>
                          <a:effectLst/>
                        </a:rPr>
                        <a:t> 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766" y="115691"/>
            <a:ext cx="3429378" cy="182442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984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PP i PPA – 4. </a:t>
            </a:r>
            <a:r>
              <a:rPr lang="hr-HR" dirty="0" smtClean="0"/>
              <a:t>Učenje kontroliranog disanja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Većina pacijenata s PP ili PPA ima sklonost </a:t>
            </a:r>
            <a:r>
              <a:rPr lang="hr-HR" dirty="0" err="1" smtClean="0"/>
              <a:t>hiperventilaciji</a:t>
            </a:r>
            <a:endParaRPr lang="hr-HR" dirty="0" smtClean="0"/>
          </a:p>
          <a:p>
            <a:r>
              <a:rPr lang="hr-HR" dirty="0" smtClean="0"/>
              <a:t>Podučava ih se usporenom abdominalnom disanju i opuštanju korištenjem meditativne procedure → cilj je smanjiti rizik od </a:t>
            </a:r>
            <a:r>
              <a:rPr lang="hr-HR" dirty="0" err="1" smtClean="0"/>
              <a:t>hiperventilacije</a:t>
            </a:r>
            <a:r>
              <a:rPr lang="hr-HR" dirty="0" smtClean="0"/>
              <a:t>, podići prag paničnih napada i promicati opću opuštenost</a:t>
            </a:r>
          </a:p>
          <a:p>
            <a:r>
              <a:rPr lang="hr-HR" dirty="0" smtClean="0"/>
              <a:t>Vježba traje oko 10 minuta i ponavlja se dvaput dnevno u opuštenom stanju</a:t>
            </a:r>
          </a:p>
          <a:p>
            <a:r>
              <a:rPr lang="hr-HR" dirty="0" smtClean="0"/>
              <a:t>NE smije se prakticirati tijekom paničnog napada ili izlaganja jer bi onda bilo sigurnosno ponašanje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6063" y="1291940"/>
            <a:ext cx="2065937" cy="156044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7969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PP i PPA – 5. </a:t>
            </a:r>
            <a:r>
              <a:rPr lang="hr-HR" dirty="0"/>
              <a:t>T</a:t>
            </a:r>
            <a:r>
              <a:rPr lang="hr-HR" dirty="0" smtClean="0"/>
              <a:t>rening relaksacije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Ciljano opuštanje 12 skupina mišića → Cilj je opuštanje tjelesne napetosti </a:t>
            </a:r>
            <a:r>
              <a:rPr lang="hr-HR" dirty="0"/>
              <a:t>(</a:t>
            </a:r>
            <a:r>
              <a:rPr lang="hr-HR" dirty="0" smtClean="0"/>
              <a:t>samo ako ona postoji između napada panike) i smanjivanje općeg uzbuđenja</a:t>
            </a:r>
          </a:p>
          <a:p>
            <a:r>
              <a:rPr lang="hr-HR" dirty="0" smtClean="0"/>
              <a:t>NE smije se prakticirati tijekom paničnog napada ili izlaganja jer bi onda bilo sigurnosno ponašanje </a:t>
            </a:r>
          </a:p>
          <a:p>
            <a:r>
              <a:rPr lang="hr-HR" dirty="0" smtClean="0"/>
              <a:t>Neki pojedinci doživljavaju </a:t>
            </a:r>
            <a:r>
              <a:rPr lang="hr-HR" b="1" dirty="0" smtClean="0"/>
              <a:t>napade panike izazvane relaksacijom ili u snu</a:t>
            </a:r>
            <a:r>
              <a:rPr lang="hr-HR" dirty="0" smtClean="0"/>
              <a:t> – strah zbog nepoznatih senzacija opuštenosti i samoregulacije tjelesnih procesa koji se iz stanja opuštenosti pobuđuju radi postizanja ravnoteže – vježbom i edukacijom o </a:t>
            </a:r>
            <a:r>
              <a:rPr lang="hr-HR" dirty="0" err="1" smtClean="0"/>
              <a:t>homeostatskim</a:t>
            </a:r>
            <a:r>
              <a:rPr lang="hr-HR" dirty="0" smtClean="0"/>
              <a:t> procesima se smanjuje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2351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BKT PP i PPA – 6. Kognitivne intervencije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 smtClean="0"/>
              <a:t>Identificiranje i promjena  automatskih misli:</a:t>
            </a:r>
          </a:p>
          <a:p>
            <a:pPr marL="0" indent="0">
              <a:buNone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Bilježenje AM tijekom razgovora s pacijentom</a:t>
            </a:r>
          </a:p>
          <a:p>
            <a:pPr>
              <a:buFontTx/>
              <a:buChar char="-"/>
            </a:pPr>
            <a:r>
              <a:rPr lang="hr-HR" dirty="0" smtClean="0"/>
              <a:t>Pacijenta se uči identificirati automatske misli u seansi vođenim otkrivanjem, a potom on vodi dnevnik paničnih napada ili situacija kada se bojao da će se oni dogoditi: </a:t>
            </a:r>
            <a:r>
              <a:rPr lang="hr-HR" dirty="0" err="1" smtClean="0"/>
              <a:t>samoprocjena</a:t>
            </a:r>
            <a:r>
              <a:rPr lang="hr-HR" dirty="0" smtClean="0"/>
              <a:t> stupnja anksioznosti (npr. 0 do 100%), opis situacije, automatske misli i ponašanje kojim si je pomogao </a:t>
            </a:r>
            <a:r>
              <a:rPr lang="hr-HR" i="1" dirty="0" smtClean="0"/>
              <a:t>(vidi </a:t>
            </a:r>
            <a:r>
              <a:rPr lang="hr-HR" i="1" dirty="0" err="1" smtClean="0"/>
              <a:t>Leahy</a:t>
            </a:r>
            <a:r>
              <a:rPr lang="hr-HR" i="1" dirty="0" smtClean="0"/>
              <a:t>, 2014. str. 155.)</a:t>
            </a:r>
          </a:p>
          <a:p>
            <a:pPr>
              <a:buFontTx/>
              <a:buChar char="-"/>
            </a:pPr>
            <a:r>
              <a:rPr lang="hr-HR" dirty="0" smtClean="0"/>
              <a:t>Terapeut potom s pacijentom preispituje automatske misli (pitanjima i bihevioralnim eksperimentom)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421980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PP i PPA – 6. Kognitivne intervencije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839788" y="1583140"/>
            <a:ext cx="5157787" cy="921935"/>
          </a:xfrm>
          <a:ln w="3175">
            <a:noFill/>
          </a:ln>
        </p:spPr>
        <p:txBody>
          <a:bodyPr>
            <a:normAutofit/>
          </a:bodyPr>
          <a:lstStyle/>
          <a:p>
            <a:pPr algn="ctr"/>
            <a:r>
              <a:rPr lang="hr-HR" sz="2600" dirty="0"/>
              <a:t>Identificiranje i promjena </a:t>
            </a:r>
            <a:r>
              <a:rPr lang="hr-HR" sz="2600" dirty="0" err="1"/>
              <a:t>disfunkcionalnih</a:t>
            </a:r>
            <a:r>
              <a:rPr lang="hr-HR" sz="2600" dirty="0"/>
              <a:t> pretpostavki</a:t>
            </a:r>
            <a:r>
              <a:rPr lang="hr-HR" sz="2600" dirty="0" smtClean="0"/>
              <a:t>:</a:t>
            </a:r>
            <a:endParaRPr lang="hr-HR" sz="2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2"/>
          </p:nvPr>
        </p:nvSpPr>
        <p:spPr>
          <a:xfrm>
            <a:off x="839788" y="2505074"/>
            <a:ext cx="5157787" cy="4004907"/>
          </a:xfrm>
          <a:ln w="31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Na temelju identificiranih AM nakon nekoliko tjedana terapeut znanstveno izvodi zaključak o pretpostavkama iz kojih one nastaju i podučava pacijenta kako ih prepoznati</a:t>
            </a:r>
          </a:p>
          <a:p>
            <a:pPr>
              <a:buFontTx/>
              <a:buChar char="-"/>
            </a:pPr>
            <a:r>
              <a:rPr lang="hr-HR" dirty="0" smtClean="0"/>
              <a:t>Terapeut s klijentom preispituje valjanost </a:t>
            </a:r>
            <a:r>
              <a:rPr lang="hr-HR" dirty="0" err="1" smtClean="0"/>
              <a:t>disfunkcionalnih</a:t>
            </a:r>
            <a:r>
              <a:rPr lang="hr-HR" dirty="0" smtClean="0"/>
              <a:t> pretpostavki direktno i posredno preispitivanjem AM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583140"/>
            <a:ext cx="5183188" cy="921935"/>
          </a:xfrm>
        </p:spPr>
        <p:txBody>
          <a:bodyPr>
            <a:normAutofit/>
          </a:bodyPr>
          <a:lstStyle/>
          <a:p>
            <a:pPr algn="ctr"/>
            <a:r>
              <a:rPr lang="hr-HR" sz="2600" dirty="0"/>
              <a:t>Identificiranje i promjena </a:t>
            </a:r>
            <a:r>
              <a:rPr lang="hr-HR" sz="2600" dirty="0" err="1"/>
              <a:t>disfunkcionalnih</a:t>
            </a:r>
            <a:r>
              <a:rPr lang="hr-HR" sz="2600" dirty="0"/>
              <a:t> shema</a:t>
            </a:r>
            <a:r>
              <a:rPr lang="hr-HR" sz="2600" dirty="0" smtClean="0"/>
              <a:t>:</a:t>
            </a:r>
            <a:endParaRPr lang="hr-HR" sz="2600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4004906"/>
          </a:xfrm>
          <a:ln w="6350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r>
              <a:rPr lang="hr-HR" sz="3600" dirty="0" smtClean="0"/>
              <a:t>Centralne </a:t>
            </a:r>
            <a:r>
              <a:rPr lang="hr-HR" sz="3600" dirty="0"/>
              <a:t>sheme: </a:t>
            </a:r>
            <a:r>
              <a:rPr lang="hr-HR" sz="3600" i="1" dirty="0"/>
              <a:t>svijet je opasno mjesto, ranjiv sam na ozljede i bespomoćan sam u situaciji opasnosti </a:t>
            </a:r>
          </a:p>
          <a:p>
            <a:pPr>
              <a:buFontTx/>
              <a:buChar char="-"/>
            </a:pPr>
            <a:r>
              <a:rPr lang="hr-HR" sz="3600" dirty="0"/>
              <a:t>Druge sheme: </a:t>
            </a:r>
            <a:r>
              <a:rPr lang="hr-HR" sz="3600" i="1" dirty="0"/>
              <a:t>moram biti jedinstven, moram biti svima prihvatljiv, moram imati kontrolu, moram biti </a:t>
            </a:r>
            <a:r>
              <a:rPr lang="hr-HR" sz="3600" i="1" dirty="0" smtClean="0"/>
              <a:t>neranjiv</a:t>
            </a:r>
            <a:r>
              <a:rPr lang="hr-HR" sz="3600" dirty="0" smtClean="0"/>
              <a:t>…</a:t>
            </a:r>
            <a:endParaRPr lang="hr-HR" sz="3600" dirty="0"/>
          </a:p>
          <a:p>
            <a:pPr>
              <a:buFontTx/>
              <a:buChar char="-"/>
            </a:pPr>
            <a:r>
              <a:rPr lang="hr-HR" sz="3600" dirty="0"/>
              <a:t>Posredno se mijenjanjem AM i pretpostavki mijenjaju i sheme – što osigurava manje </a:t>
            </a:r>
            <a:r>
              <a:rPr lang="hr-HR" sz="3600" dirty="0" err="1"/>
              <a:t>disfunkcionalnih</a:t>
            </a:r>
            <a:r>
              <a:rPr lang="hr-HR" sz="3600" dirty="0"/>
              <a:t> AM i pretpostavki u </a:t>
            </a:r>
            <a:r>
              <a:rPr lang="hr-HR" sz="3600" dirty="0" smtClean="0"/>
              <a:t>budućnosti</a:t>
            </a:r>
            <a:endParaRPr lang="hr-HR" sz="3600" dirty="0"/>
          </a:p>
        </p:txBody>
      </p:sp>
    </p:spTree>
    <p:extLst>
      <p:ext uri="{BB962C8B-B14F-4D97-AF65-F5344CB8AC3E}">
        <p14:creationId xmlns="" xmlns:p14="http://schemas.microsoft.com/office/powerpoint/2010/main" val="420018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1663"/>
          </a:xfrm>
        </p:spPr>
        <p:txBody>
          <a:bodyPr/>
          <a:lstStyle/>
          <a:p>
            <a:r>
              <a:rPr lang="hr-HR" dirty="0" smtClean="0"/>
              <a:t>Panični napad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77671" y="1596788"/>
            <a:ext cx="11368585" cy="5008728"/>
          </a:xfrm>
        </p:spPr>
        <p:txBody>
          <a:bodyPr>
            <a:noAutofit/>
          </a:bodyPr>
          <a:lstStyle/>
          <a:p>
            <a:r>
              <a:rPr lang="hr-HR" sz="2600" b="1" dirty="0" smtClean="0"/>
              <a:t>PANIČNI NAPAD </a:t>
            </a:r>
            <a:r>
              <a:rPr lang="hr-HR" sz="2600" dirty="0" smtClean="0"/>
              <a:t>– iznenadna i intenzivna epizoda straha popraćena izraženim tjelesnim i kognitivnim simptomima.</a:t>
            </a:r>
          </a:p>
          <a:p>
            <a:pPr>
              <a:buFontTx/>
              <a:buChar char="-"/>
            </a:pPr>
            <a:r>
              <a:rPr lang="hr-HR" sz="2600" dirty="0" smtClean="0"/>
              <a:t>Uobičajeno traje najviše 30 minuta, vrhunac anksioznosti prije 10 minuta</a:t>
            </a:r>
          </a:p>
          <a:p>
            <a:pPr marL="0" indent="0">
              <a:lnSpc>
                <a:spcPct val="100000"/>
              </a:lnSpc>
              <a:buNone/>
            </a:pPr>
            <a:endParaRPr lang="hr-HR" sz="2600" dirty="0" smtClean="0"/>
          </a:p>
          <a:p>
            <a:pPr marL="514350" indent="-514350">
              <a:buAutoNum type="alphaUcParenR"/>
            </a:pPr>
            <a:r>
              <a:rPr lang="hr-HR" sz="2600" dirty="0" smtClean="0"/>
              <a:t>Situacijski – vezan uz zastrašujuću situaciju </a:t>
            </a:r>
          </a:p>
          <a:p>
            <a:pPr marL="514350" indent="-514350">
              <a:buAutoNum type="alphaUcParenR"/>
            </a:pPr>
            <a:r>
              <a:rPr lang="hr-HR" sz="2600" dirty="0" smtClean="0"/>
              <a:t>Neočekivani – javlja se ‘’niotkuda’’ i popraćen je osjećajem gubitka kontrole, strahom osobe da će poludjeti ili umrijeti i željom da pobjegne iz situacije</a:t>
            </a:r>
          </a:p>
          <a:p>
            <a:pPr marL="0" indent="0">
              <a:buNone/>
            </a:pPr>
            <a:endParaRPr lang="hr-HR" sz="2600" dirty="0"/>
          </a:p>
          <a:p>
            <a:pPr marL="0" indent="0">
              <a:buNone/>
            </a:pPr>
            <a:r>
              <a:rPr lang="hr-HR" sz="2600" b="1" dirty="0" smtClean="0"/>
              <a:t>Prvi panični napad </a:t>
            </a:r>
            <a:r>
              <a:rPr lang="hr-HR" sz="2600" dirty="0" smtClean="0"/>
              <a:t>veže se uz doživljaj stresa, tjelesne bolesti ili posljedice korištenja </a:t>
            </a:r>
            <a:r>
              <a:rPr lang="hr-HR" sz="2600" dirty="0" err="1" smtClean="0"/>
              <a:t>psihoaktivnih</a:t>
            </a:r>
            <a:r>
              <a:rPr lang="hr-HR" sz="2600" dirty="0" smtClean="0"/>
              <a:t> sredstava. </a:t>
            </a:r>
          </a:p>
          <a:p>
            <a:pPr marL="0" indent="0">
              <a:buNone/>
            </a:pPr>
            <a:r>
              <a:rPr lang="hr-HR" sz="2600" dirty="0" smtClean="0"/>
              <a:t>- najčešće u ranim dvadesetima ili kasnoj adolescenciji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2353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69961" y="215000"/>
            <a:ext cx="10515600" cy="1095185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BKT PP i PPA – 6. Bihevioralne intervencije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4967" y="1852921"/>
            <a:ext cx="11259403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 smtClean="0"/>
              <a:t>Induciranje panike</a:t>
            </a:r>
          </a:p>
          <a:p>
            <a:pPr marL="0" indent="0">
              <a:buNone/>
            </a:pPr>
            <a:r>
              <a:rPr lang="hr-HR" i="1" dirty="0" smtClean="0"/>
              <a:t>Ključna tehnika u tretmanu PP i PPA</a:t>
            </a:r>
          </a:p>
          <a:p>
            <a:endParaRPr lang="hr-HR" dirty="0" smtClean="0"/>
          </a:p>
          <a:p>
            <a:r>
              <a:rPr lang="hr-HR" dirty="0" smtClean="0"/>
              <a:t>Procjena simptoma kojih se pacijent boji – induciranje najmanje neugodnih simptoma uz zabranu sigurnosnih </a:t>
            </a:r>
            <a:r>
              <a:rPr lang="hr-HR" dirty="0"/>
              <a:t>p</a:t>
            </a:r>
            <a:r>
              <a:rPr lang="hr-HR" dirty="0" smtClean="0"/>
              <a:t>onašanja – smanjenje straha od simptoma zbog izlaganja i zbog uvida da se simptomi panike mogu namjerno izazvati i da nisu opasni:</a:t>
            </a:r>
          </a:p>
          <a:p>
            <a:pPr>
              <a:buFontTx/>
              <a:buChar char="-"/>
            </a:pPr>
            <a:r>
              <a:rPr lang="hr-HR" dirty="0" smtClean="0"/>
              <a:t>Brzo i plitko disanje – simptomi </a:t>
            </a:r>
            <a:r>
              <a:rPr lang="hr-HR" dirty="0" err="1" smtClean="0"/>
              <a:t>hiperventilacije</a:t>
            </a: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Okretanje u stolcu – </a:t>
            </a:r>
            <a:r>
              <a:rPr lang="hr-HR" dirty="0" err="1" smtClean="0"/>
              <a:t>audiovestibularni</a:t>
            </a:r>
            <a:r>
              <a:rPr lang="hr-HR" dirty="0" smtClean="0"/>
              <a:t> simptomi</a:t>
            </a:r>
          </a:p>
          <a:p>
            <a:pPr>
              <a:buFontTx/>
              <a:buChar char="-"/>
            </a:pPr>
            <a:r>
              <a:rPr lang="hr-HR" dirty="0" smtClean="0"/>
              <a:t>Gledanje u svjetlo ili meditacija – simptomi depersonalizacije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5510" y="1160060"/>
            <a:ext cx="2988860" cy="20187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6300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BKT PP i PPA – 6. Bihevioralne intervencije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b="1" dirty="0" smtClean="0"/>
              <a:t>Konstrukcija hijerarhije straha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Terapeut pita pacijenta koje situacije izbjegava ili ih se boji – svakoj situaciji dodijeli određeni broj </a:t>
            </a:r>
            <a:r>
              <a:rPr lang="hr-HR" dirty="0" err="1" smtClean="0"/>
              <a:t>SUDs</a:t>
            </a:r>
            <a:r>
              <a:rPr lang="hr-HR" dirty="0" smtClean="0"/>
              <a:t> bodova (subjektivnih jedinica neugode) od 1 do 10.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U pravilu se ne uvrštavaju situacije koje uključuje sigurnosna ponašanja, no ako ih je nužno uvesti, brzo se prorjeđuju.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21665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BKT PP i PPA – 6. Bihevioralne intervencije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b="1" dirty="0" smtClean="0"/>
              <a:t>Izlaganje zastrašujućim situacijama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In vivo ili u mašti – kreće se od najmanje zastrašujućih situacija na hijerarhiji – Pacijent osjeti kako strah raste i kasnije se smanji</a:t>
            </a:r>
          </a:p>
          <a:p>
            <a:pPr>
              <a:buFontTx/>
              <a:buChar char="-"/>
            </a:pPr>
            <a:r>
              <a:rPr lang="hr-HR" dirty="0" smtClean="0"/>
              <a:t>Ponavljati dok se anksioznost vezana uz podražaj ne smanji do mjere da je pacijentu podnošljiva, da nema potrebu pobjeći iz situacije i da se njegova kognitivna procjena opasnosti podražaja promijenila</a:t>
            </a:r>
          </a:p>
          <a:p>
            <a:pPr>
              <a:buFontTx/>
              <a:buChar char="-"/>
            </a:pPr>
            <a:r>
              <a:rPr lang="hr-HR" dirty="0" smtClean="0"/>
              <a:t>Izlaganje se provodi u različitim kontekstima radi jačanja kognitivne </a:t>
            </a:r>
            <a:r>
              <a:rPr lang="hr-HR" dirty="0" err="1" smtClean="0"/>
              <a:t>restrukturacije</a:t>
            </a: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Prije izlaganja pacijent može zapisati očekivanja ishoda pa ih kasnije usporediti s doživljenim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33814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BKT PP i PPA 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hr-HR" sz="3200" dirty="0"/>
              <a:t>8. Suočavanje sa životnim stresom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Preispitivanje pacijentovih </a:t>
            </a:r>
            <a:r>
              <a:rPr lang="hr-HR" dirty="0" err="1" smtClean="0"/>
              <a:t>disfunkcionalnih</a:t>
            </a:r>
            <a:r>
              <a:rPr lang="hr-HR" dirty="0" smtClean="0"/>
              <a:t> općih negativnih shema važnih za suočavanje sa stresom</a:t>
            </a:r>
            <a:r>
              <a:rPr lang="hr-HR" dirty="0"/>
              <a:t> </a:t>
            </a:r>
            <a:r>
              <a:rPr lang="hr-HR" dirty="0" smtClean="0"/>
              <a:t>→ Cilj je smanjiti opću razinu anksioznosti</a:t>
            </a:r>
          </a:p>
          <a:p>
            <a:pPr marL="0" indent="0">
              <a:buNone/>
            </a:pPr>
            <a:r>
              <a:rPr lang="hr-HR" i="1" dirty="0" smtClean="0"/>
              <a:t>‘’Sigurno neću uspjeti.’’</a:t>
            </a:r>
          </a:p>
          <a:p>
            <a:pPr marL="0" indent="0">
              <a:buNone/>
            </a:pPr>
            <a:r>
              <a:rPr lang="hr-HR" i="1" dirty="0" smtClean="0"/>
              <a:t>‘’Moram moći sama.’’</a:t>
            </a:r>
            <a:endParaRPr lang="hr-HR" i="1" dirty="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9. Prorjeđivanje terapije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Prosječno tretman traje 12 susreta, no može se skratiti ako je poremećaj slabijeg intenziteta, bez agorafobije i </a:t>
            </a:r>
            <a:r>
              <a:rPr lang="hr-HR" dirty="0" err="1" smtClean="0"/>
              <a:t>komorbiditeta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Zadnji susreti se prorjeđuju na jednom do dvaput mjesečno uz domaće zadaće.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136558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368488" y="365125"/>
            <a:ext cx="11327642" cy="672105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Problemi u KBT PP i PPA</a:t>
            </a:r>
            <a:endParaRPr lang="hr-HR" dirty="0"/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35037769"/>
              </p:ext>
            </p:extLst>
          </p:nvPr>
        </p:nvGraphicFramePr>
        <p:xfrm>
          <a:off x="368488" y="1037230"/>
          <a:ext cx="11546008" cy="5713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7075"/>
                <a:gridCol w="9528933"/>
              </a:tblGrid>
              <a:tr h="563436">
                <a:tc>
                  <a:txBody>
                    <a:bodyPr/>
                    <a:lstStyle/>
                    <a:p>
                      <a:r>
                        <a:rPr lang="hr-HR" sz="2500" b="1" dirty="0" smtClean="0"/>
                        <a:t>Problem</a:t>
                      </a:r>
                      <a:endParaRPr lang="hr-HR" sz="2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500" b="1" dirty="0" smtClean="0"/>
                        <a:t>Rješenje</a:t>
                      </a:r>
                      <a:endParaRPr lang="hr-HR" sz="2500" b="1" dirty="0"/>
                    </a:p>
                  </a:txBody>
                  <a:tcPr/>
                </a:tc>
              </a:tr>
              <a:tr h="1148433">
                <a:tc>
                  <a:txBody>
                    <a:bodyPr/>
                    <a:lstStyle/>
                    <a:p>
                      <a:r>
                        <a:rPr lang="hr-HR" sz="2500" dirty="0" smtClean="0"/>
                        <a:t>Strah od </a:t>
                      </a:r>
                      <a:r>
                        <a:rPr lang="hr-HR" sz="2500" dirty="0" err="1" smtClean="0"/>
                        <a:t>intrapsihičkih</a:t>
                      </a:r>
                      <a:r>
                        <a:rPr lang="hr-HR" sz="2500" baseline="0" dirty="0" smtClean="0"/>
                        <a:t> procesa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2500" dirty="0" smtClean="0"/>
                        <a:t>Preispitati ova vjerovanja pacijenta</a:t>
                      </a:r>
                      <a:r>
                        <a:rPr lang="hr-HR" sz="2500" baseline="0" dirty="0" smtClean="0"/>
                        <a:t> (</a:t>
                      </a:r>
                      <a:r>
                        <a:rPr lang="hr-HR" sz="2500" baseline="0" dirty="0" err="1" smtClean="0"/>
                        <a:t>Npr.</a:t>
                      </a:r>
                      <a:r>
                        <a:rPr lang="hr-HR" sz="2500" i="1" baseline="0" dirty="0" err="1" smtClean="0"/>
                        <a:t>‘’Ako</a:t>
                      </a:r>
                      <a:r>
                        <a:rPr lang="hr-HR" sz="2500" i="1" baseline="0" dirty="0" smtClean="0"/>
                        <a:t> osjetim anksioznost/ako razmišljam o njoj, poludjet ću.’’)</a:t>
                      </a:r>
                      <a:r>
                        <a:rPr lang="hr-HR" sz="2500" baseline="0" dirty="0" smtClean="0"/>
                        <a:t> i t</a:t>
                      </a:r>
                      <a:r>
                        <a:rPr lang="hr-HR" sz="2500" dirty="0" smtClean="0"/>
                        <a:t>ijekom tretmana podsjetiti da nije došlo</a:t>
                      </a:r>
                      <a:r>
                        <a:rPr lang="hr-HR" sz="2500" baseline="0" dirty="0" smtClean="0"/>
                        <a:t> do ludila.</a:t>
                      </a:r>
                      <a:endParaRPr lang="hr-HR" sz="2500" dirty="0"/>
                    </a:p>
                  </a:txBody>
                  <a:tcPr/>
                </a:tc>
              </a:tr>
              <a:tr h="1148433">
                <a:tc>
                  <a:txBody>
                    <a:bodyPr/>
                    <a:lstStyle/>
                    <a:p>
                      <a:r>
                        <a:rPr lang="hr-HR" sz="2500" dirty="0" smtClean="0"/>
                        <a:t>Nulta tolerancija anksioznosti</a:t>
                      </a:r>
                      <a:endParaRPr lang="hr-HR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2500" dirty="0" smtClean="0"/>
                        <a:t>Educirati</a:t>
                      </a:r>
                      <a:r>
                        <a:rPr lang="hr-HR" sz="2500" baseline="0" dirty="0" smtClean="0"/>
                        <a:t> o adaptivnoj funkciji anksioznosti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2500" baseline="0" dirty="0" smtClean="0"/>
                        <a:t>Preispitati pacijentova predviđanja toga što bi se moglo dogoditi postane li anksiozan (može bilježiti i pratiti) </a:t>
                      </a:r>
                      <a:endParaRPr lang="hr-HR" sz="2500" dirty="0"/>
                    </a:p>
                  </a:txBody>
                  <a:tcPr/>
                </a:tc>
              </a:tr>
              <a:tr h="1501797">
                <a:tc>
                  <a:txBody>
                    <a:bodyPr/>
                    <a:lstStyle/>
                    <a:p>
                      <a:r>
                        <a:rPr lang="hr-HR" sz="2500" dirty="0" smtClean="0"/>
                        <a:t>Neizvršavanje domaćih zadaća</a:t>
                      </a:r>
                      <a:endParaRPr lang="hr-HR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2500" dirty="0" smtClean="0"/>
                        <a:t>Preispitati pacijentova vjerovanja da se ne može suočiti s anksioznošću bez pomoći terapeuta,</a:t>
                      </a:r>
                      <a:r>
                        <a:rPr lang="hr-HR" sz="2500" baseline="0" dirty="0" smtClean="0"/>
                        <a:t> da je beznadno pokušavati i sl.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2500" baseline="0" dirty="0" smtClean="0"/>
                        <a:t>U seansi prvo uvježbati ono što je za domaću zadaću; uvijek pregledati zadaće; po potrebi smanjiti zadaće</a:t>
                      </a:r>
                      <a:endParaRPr lang="hr-HR" sz="2500" dirty="0"/>
                    </a:p>
                  </a:txBody>
                  <a:tcPr/>
                </a:tc>
              </a:tr>
              <a:tr h="1066060">
                <a:tc>
                  <a:txBody>
                    <a:bodyPr/>
                    <a:lstStyle/>
                    <a:p>
                      <a:r>
                        <a:rPr lang="hr-HR" sz="2500" dirty="0" smtClean="0"/>
                        <a:t>Nerealna očekivanja</a:t>
                      </a:r>
                      <a:endParaRPr lang="hr-HR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2500" dirty="0" smtClean="0"/>
                        <a:t>Ispitati pacijentova</a:t>
                      </a:r>
                      <a:r>
                        <a:rPr lang="hr-HR" sz="2500" baseline="0" dirty="0" smtClean="0"/>
                        <a:t> očekivanja i spremnost na suradnju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2500" baseline="0" dirty="0" smtClean="0"/>
                        <a:t>Educirati o KBT i planu tretmana </a:t>
                      </a:r>
                      <a:endParaRPr lang="hr-HR" sz="2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3523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Korištena literatura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err="1" smtClean="0"/>
              <a:t>Leahy</a:t>
            </a:r>
            <a:r>
              <a:rPr lang="hr-HR" dirty="0" smtClean="0"/>
              <a:t>, R. I., </a:t>
            </a:r>
            <a:r>
              <a:rPr lang="hr-HR" dirty="0" err="1" smtClean="0"/>
              <a:t>Holland</a:t>
            </a:r>
            <a:r>
              <a:rPr lang="hr-HR" dirty="0" smtClean="0"/>
              <a:t>, S.J., </a:t>
            </a:r>
            <a:r>
              <a:rPr lang="hr-HR" dirty="0" err="1" smtClean="0"/>
              <a:t>McGinn</a:t>
            </a:r>
            <a:r>
              <a:rPr lang="hr-HR" dirty="0" smtClean="0"/>
              <a:t>, L. K. (2014). </a:t>
            </a:r>
            <a:r>
              <a:rPr lang="hr-HR" i="1" dirty="0" smtClean="0"/>
              <a:t>Planovi tretmana i intervencije za depresiju i anksiozne poremećaje</a:t>
            </a:r>
            <a:r>
              <a:rPr lang="hr-HR" dirty="0" smtClean="0"/>
              <a:t>. </a:t>
            </a:r>
            <a:r>
              <a:rPr lang="hr-HR" dirty="0"/>
              <a:t>J</a:t>
            </a:r>
            <a:r>
              <a:rPr lang="hr-HR" dirty="0" smtClean="0"/>
              <a:t>astrebarsko, Naklada Slap.</a:t>
            </a:r>
          </a:p>
          <a:p>
            <a:endParaRPr lang="hr-HR" dirty="0"/>
          </a:p>
          <a:p>
            <a:r>
              <a:rPr lang="hr-HR" dirty="0" smtClean="0"/>
              <a:t>Fotografije preuzete sa:</a:t>
            </a:r>
          </a:p>
          <a:p>
            <a:pPr marL="0" indent="0">
              <a:buNone/>
            </a:pPr>
            <a:r>
              <a:rPr lang="hr-HR" sz="1500" dirty="0">
                <a:hlinkClick r:id="rId2"/>
              </a:rPr>
              <a:t>http://</a:t>
            </a:r>
            <a:r>
              <a:rPr lang="hr-HR" sz="1500" dirty="0" smtClean="0">
                <a:hlinkClick r:id="rId2"/>
              </a:rPr>
              <a:t>www.maturski.org/PSIHIJATRIJA/Strah-od-zivota.html</a:t>
            </a:r>
            <a:endParaRPr lang="hr-HR" sz="1500" dirty="0" smtClean="0"/>
          </a:p>
          <a:p>
            <a:pPr marL="0" indent="0">
              <a:buNone/>
            </a:pPr>
            <a:r>
              <a:rPr lang="hr-HR" sz="1500" dirty="0">
                <a:hlinkClick r:id="rId3"/>
              </a:rPr>
              <a:t>http://</a:t>
            </a:r>
            <a:r>
              <a:rPr lang="hr-HR" sz="1500" dirty="0" smtClean="0">
                <a:hlinkClick r:id="rId3"/>
              </a:rPr>
              <a:t>www.siewie.pl/czy-to-atak-paniki</a:t>
            </a:r>
            <a:endParaRPr lang="hr-HR" sz="1500" dirty="0" smtClean="0"/>
          </a:p>
          <a:p>
            <a:pPr marL="0" indent="0">
              <a:buNone/>
            </a:pPr>
            <a:r>
              <a:rPr lang="hr-HR" sz="1500" dirty="0">
                <a:hlinkClick r:id="rId4"/>
              </a:rPr>
              <a:t>http://mnemagazin.me/2015/09/26/simptomi-kako-da-razlikujete-infarkt-od-napada-panike</a:t>
            </a:r>
            <a:r>
              <a:rPr lang="hr-HR" sz="1500" dirty="0" smtClean="0">
                <a:hlinkClick r:id="rId4"/>
              </a:rPr>
              <a:t>/</a:t>
            </a:r>
            <a:endParaRPr lang="hr-HR" sz="1500" dirty="0" smtClean="0"/>
          </a:p>
          <a:p>
            <a:pPr marL="0" indent="0">
              <a:buNone/>
            </a:pPr>
            <a:r>
              <a:rPr lang="hr-HR" sz="1500" dirty="0">
                <a:hlinkClick r:id="rId5"/>
              </a:rPr>
              <a:t>http://</a:t>
            </a:r>
            <a:r>
              <a:rPr lang="hr-HR" sz="1500" dirty="0" smtClean="0">
                <a:hlinkClick r:id="rId5"/>
              </a:rPr>
              <a:t>www.cosmopolitan.hr/clanci/zdravlje/kako-sprijeciti-napadaje-panike</a:t>
            </a:r>
            <a:endParaRPr lang="hr-HR" sz="1500" dirty="0" smtClean="0"/>
          </a:p>
          <a:p>
            <a:pPr marL="0" indent="0">
              <a:buNone/>
            </a:pPr>
            <a:r>
              <a:rPr lang="hr-HR" sz="1500" dirty="0">
                <a:hlinkClick r:id="rId6"/>
              </a:rPr>
              <a:t>http://</a:t>
            </a:r>
            <a:r>
              <a:rPr lang="hr-HR" sz="1500" dirty="0" smtClean="0">
                <a:hlinkClick r:id="rId6"/>
              </a:rPr>
              <a:t>www.alo.rs/napad-panike-je-uzasan-ali-nije-opasan/40204</a:t>
            </a:r>
            <a:endParaRPr lang="hr-HR" sz="1500" dirty="0" smtClean="0"/>
          </a:p>
          <a:p>
            <a:pPr marL="0" indent="0">
              <a:buNone/>
            </a:pPr>
            <a:r>
              <a:rPr lang="hr-HR" sz="1500" dirty="0">
                <a:hlinkClick r:id="rId7"/>
              </a:rPr>
              <a:t>http://</a:t>
            </a:r>
            <a:r>
              <a:rPr lang="hr-HR" sz="1500" dirty="0" smtClean="0">
                <a:hlinkClick r:id="rId7"/>
              </a:rPr>
              <a:t>www.index.hr/auto/clanak/ucka-najnesigurniji-tunel-u-europi-prema-njemackom-testu/199474.aspx</a:t>
            </a:r>
            <a:endParaRPr lang="hr-HR" sz="1500" dirty="0" smtClean="0"/>
          </a:p>
          <a:p>
            <a:pPr marL="0" indent="0">
              <a:buNone/>
            </a:pPr>
            <a:r>
              <a:rPr lang="hr-HR" sz="1500" dirty="0">
                <a:hlinkClick r:id="rId8"/>
              </a:rPr>
              <a:t>http://</a:t>
            </a:r>
            <a:r>
              <a:rPr lang="hr-HR" sz="1500" dirty="0" smtClean="0">
                <a:hlinkClick r:id="rId8"/>
              </a:rPr>
              <a:t>www.kurir.rs/zabava/doktor/kad-vam-se-u-glavi-zavrti-od-godina-clanak-1972685</a:t>
            </a:r>
            <a:endParaRPr lang="hr-HR" sz="1500" dirty="0" smtClean="0"/>
          </a:p>
          <a:p>
            <a:pPr marL="0" indent="0">
              <a:buNone/>
            </a:pPr>
            <a:r>
              <a:rPr lang="hr-HR" sz="1500" dirty="0">
                <a:hlinkClick r:id="rId9"/>
              </a:rPr>
              <a:t>http://</a:t>
            </a:r>
            <a:r>
              <a:rPr lang="hr-HR" sz="1500" dirty="0" smtClean="0">
                <a:hlinkClick r:id="rId9"/>
              </a:rPr>
              <a:t>www.simptomi.rs/index.php/bolesti/14-neurologija-bolesti-nervnog-sistema/418-vrtoglavica-vertigo</a:t>
            </a:r>
            <a:endParaRPr lang="hr-HR" sz="1500" dirty="0" smtClean="0"/>
          </a:p>
          <a:p>
            <a:pPr marL="0" indent="0">
              <a:buNone/>
            </a:pPr>
            <a:endParaRPr lang="hr-HR" sz="1800" dirty="0"/>
          </a:p>
        </p:txBody>
      </p:sp>
    </p:spTree>
    <p:extLst>
      <p:ext uri="{BB962C8B-B14F-4D97-AF65-F5344CB8AC3E}">
        <p14:creationId xmlns="" xmlns:p14="http://schemas.microsoft.com/office/powerpoint/2010/main" val="269698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783609" y="2617005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>Hvala na pažnji!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6824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Panični poremećaj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hr-HR" dirty="0"/>
              <a:t>PANIČNI POREMEĆAJ (PP) 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>
              <a:buNone/>
            </a:pPr>
            <a:endParaRPr lang="hr-HR" dirty="0" smtClean="0"/>
          </a:p>
          <a:p>
            <a:pPr marL="0" lvl="0" indent="0">
              <a:buNone/>
            </a:pPr>
            <a:r>
              <a:rPr lang="hr-HR" dirty="0" smtClean="0"/>
              <a:t>Ponavljani </a:t>
            </a:r>
            <a:r>
              <a:rPr lang="hr-HR" dirty="0"/>
              <a:t>neočekivani panični napadi, strah zbog njihova budućeg pojavljivanja i mijenjanje ponašanja kako bi se ublažila anksioznost</a:t>
            </a:r>
            <a:r>
              <a:rPr lang="hr-HR" dirty="0" smtClean="0"/>
              <a:t>.</a:t>
            </a:r>
          </a:p>
          <a:p>
            <a:pPr marL="0" lvl="0" indent="0">
              <a:buNone/>
            </a:pPr>
            <a:endParaRPr lang="hr-HR" dirty="0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/>
            <a:r>
              <a:rPr lang="hr-HR" dirty="0"/>
              <a:t>PANIČNI POREMEĆAJ S AGORAFOBIJOM (PPA) </a:t>
            </a:r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hr-HR" dirty="0" smtClean="0"/>
          </a:p>
          <a:p>
            <a:pPr marL="0" lvl="0" indent="0">
              <a:buNone/>
            </a:pPr>
            <a:r>
              <a:rPr lang="hr-HR" dirty="0" smtClean="0"/>
              <a:t>Uz </a:t>
            </a:r>
            <a:r>
              <a:rPr lang="hr-HR" dirty="0"/>
              <a:t>simptome PP i </a:t>
            </a:r>
            <a:r>
              <a:rPr lang="hr-HR" dirty="0" smtClean="0"/>
              <a:t>postoji i strah </a:t>
            </a:r>
            <a:r>
              <a:rPr lang="hr-HR" dirty="0"/>
              <a:t>od bivanja na mjestima na kojima bi se mogao dogoditi panični napad bez mogućnosti dobivanja pomoći drugih i uz posljedični gubitak kontrole, bolest i smrt</a:t>
            </a:r>
            <a:r>
              <a:rPr lang="hr-HR" dirty="0" smtClean="0"/>
              <a:t>.</a:t>
            </a:r>
          </a:p>
          <a:p>
            <a:pPr marL="0" lv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/>
              <a:t>*Agorafobija </a:t>
            </a:r>
            <a:r>
              <a:rPr lang="hr-HR" b="1" u="sng" dirty="0"/>
              <a:t>nije</a:t>
            </a:r>
            <a:r>
              <a:rPr lang="hr-HR" dirty="0"/>
              <a:t> specifična fobija – nije strah od mjesta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9" name="Zaobljeni pravokutnik 8"/>
          <p:cNvSpPr/>
          <p:nvPr/>
        </p:nvSpPr>
        <p:spPr>
          <a:xfrm>
            <a:off x="839787" y="5008728"/>
            <a:ext cx="4974159" cy="1528550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600" dirty="0" smtClean="0"/>
              <a:t>PP je kronično stanje i tijekom života se mijenja ovisno o razini stresa. </a:t>
            </a:r>
            <a:endParaRPr lang="hr-HR" sz="2600" dirty="0"/>
          </a:p>
        </p:txBody>
      </p:sp>
    </p:spTree>
    <p:extLst>
      <p:ext uri="{BB962C8B-B14F-4D97-AF65-F5344CB8AC3E}">
        <p14:creationId xmlns="" xmlns:p14="http://schemas.microsoft.com/office/powerpoint/2010/main" val="376822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Prevalencija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Panični napadi bez dijagnoze anksioznog </a:t>
            </a:r>
          </a:p>
          <a:p>
            <a:pPr marL="0" indent="0">
              <a:buNone/>
            </a:pPr>
            <a:r>
              <a:rPr lang="hr-HR" dirty="0" smtClean="0"/>
              <a:t>poremećaja:</a:t>
            </a:r>
          </a:p>
          <a:p>
            <a:pPr>
              <a:buFontTx/>
              <a:buChar char="-"/>
            </a:pPr>
            <a:r>
              <a:rPr lang="hr-HR" dirty="0" smtClean="0"/>
              <a:t>22% opće populacije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PP ili PPA:</a:t>
            </a:r>
          </a:p>
          <a:p>
            <a:pPr>
              <a:buFontTx/>
              <a:buChar char="-"/>
            </a:pPr>
            <a:r>
              <a:rPr lang="hr-HR" dirty="0" smtClean="0"/>
              <a:t>1 do 3.5% opće populacije</a:t>
            </a:r>
          </a:p>
          <a:p>
            <a:pPr>
              <a:buFontTx/>
              <a:buChar char="-"/>
            </a:pPr>
            <a:r>
              <a:rPr lang="hr-HR" dirty="0" smtClean="0"/>
              <a:t>10% kliničke populacije s mentalnim teškoćama</a:t>
            </a:r>
          </a:p>
          <a:p>
            <a:pPr>
              <a:buFontTx/>
              <a:buChar char="-"/>
            </a:pPr>
            <a:r>
              <a:rPr lang="hr-HR" dirty="0" smtClean="0"/>
              <a:t>10 do 30% populacije u općim klinikama</a:t>
            </a:r>
          </a:p>
          <a:p>
            <a:pPr>
              <a:buFontTx/>
              <a:buChar char="-"/>
            </a:pPr>
            <a:r>
              <a:rPr lang="hr-HR" dirty="0" smtClean="0"/>
              <a:t>Do 60% populacije u kardiološkim klinikama</a:t>
            </a:r>
          </a:p>
          <a:p>
            <a:pPr>
              <a:buFontTx/>
              <a:buChar char="-"/>
            </a:pPr>
            <a:r>
              <a:rPr lang="hr-HR" dirty="0" smtClean="0"/>
              <a:t>Češći u žena (strategije suočavanja, hormonski utjecaj, kulturološka prihvatljivost …) 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868" y="1690688"/>
            <a:ext cx="2905630" cy="21356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2662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teorije PP i PPA (1/6)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Bihevioralni faktori</a:t>
            </a:r>
            <a:r>
              <a:rPr lang="hr-HR" dirty="0" smtClean="0"/>
              <a:t>: </a:t>
            </a:r>
          </a:p>
          <a:p>
            <a:pPr marL="0" indent="0">
              <a:buNone/>
            </a:pPr>
            <a:r>
              <a:rPr lang="hr-HR" dirty="0" smtClean="0"/>
              <a:t>panika se uparuje sa strahom klasičnim uvjetovanjem, a održava se </a:t>
            </a:r>
            <a:r>
              <a:rPr lang="hr-HR" dirty="0" err="1" smtClean="0"/>
              <a:t>operantnim</a:t>
            </a:r>
            <a:r>
              <a:rPr lang="hr-HR" dirty="0" smtClean="0"/>
              <a:t> uvjetovanjem kroz negativno potkrepljenje izbjegavanjem zastrašujuće situacije ili korištenjem sigurnosnih ponašanja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3046" y="3762328"/>
            <a:ext cx="3276423" cy="25495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9966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teorije PP i PPA (2/6)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Biološki + </a:t>
            </a:r>
            <a:r>
              <a:rPr lang="hr-HR" b="1" dirty="0" err="1" smtClean="0"/>
              <a:t>okolinski</a:t>
            </a:r>
            <a:r>
              <a:rPr lang="hr-HR" b="1" dirty="0" smtClean="0"/>
              <a:t> faktori, </a:t>
            </a:r>
            <a:r>
              <a:rPr lang="hr-HR" b="1" dirty="0" err="1" smtClean="0"/>
              <a:t>Barlow</a:t>
            </a:r>
            <a:endParaRPr lang="hr-HR" b="1" dirty="0" smtClean="0"/>
          </a:p>
          <a:p>
            <a:pPr marL="0" indent="0">
              <a:buNone/>
            </a:pPr>
            <a:endParaRPr lang="hr-HR" b="1" dirty="0"/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="" xmlns:p14="http://schemas.microsoft.com/office/powerpoint/2010/main" val="58529693"/>
              </p:ext>
            </p:extLst>
          </p:nvPr>
        </p:nvGraphicFramePr>
        <p:xfrm>
          <a:off x="380621" y="2074460"/>
          <a:ext cx="11192680" cy="2579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jagram 4"/>
          <p:cNvGraphicFramePr/>
          <p:nvPr>
            <p:extLst>
              <p:ext uri="{D42A27DB-BD31-4B8C-83A1-F6EECF244321}">
                <p14:modId xmlns="" xmlns:p14="http://schemas.microsoft.com/office/powerpoint/2010/main" val="409348737"/>
              </p:ext>
            </p:extLst>
          </p:nvPr>
        </p:nvGraphicFramePr>
        <p:xfrm>
          <a:off x="380621" y="4577668"/>
          <a:ext cx="11192680" cy="2109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="" xmlns:p14="http://schemas.microsoft.com/office/powerpoint/2010/main" val="121202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teorije PP i PPA (3/6)</a:t>
            </a:r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Dokazi </a:t>
            </a:r>
            <a:r>
              <a:rPr lang="hr-HR" b="1" dirty="0" smtClean="0"/>
              <a:t>modela </a:t>
            </a:r>
            <a:r>
              <a:rPr lang="hr-HR" b="1" dirty="0" err="1"/>
              <a:t>Barlowa</a:t>
            </a:r>
            <a:r>
              <a:rPr lang="hr-HR" b="1" dirty="0" smtClean="0"/>
              <a:t>:</a:t>
            </a:r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r>
              <a:rPr lang="hr-HR" dirty="0" smtClean="0"/>
              <a:t>Tjelesni simptomi mogu se </a:t>
            </a:r>
            <a:r>
              <a:rPr lang="hr-HR" dirty="0" err="1" smtClean="0"/>
              <a:t>kondicionirati</a:t>
            </a:r>
            <a:r>
              <a:rPr lang="hr-HR" dirty="0" smtClean="0"/>
              <a:t> s anksioznošću, a anksioznost se može umanjiti izlaganjem</a:t>
            </a:r>
          </a:p>
          <a:p>
            <a:pPr>
              <a:buFontTx/>
              <a:buChar char="-"/>
            </a:pPr>
            <a:r>
              <a:rPr lang="hr-HR" dirty="0" smtClean="0"/>
              <a:t>Pacijenti s PP doživljavaju veći strah od tjelesnih senzacija nego drugi psihijatrijski pacijenti ili zdrava kontrolna grupa – naučeni strah</a:t>
            </a:r>
          </a:p>
          <a:p>
            <a:pPr>
              <a:buFontTx/>
              <a:buChar char="-"/>
            </a:pPr>
            <a:r>
              <a:rPr lang="hr-HR" dirty="0" smtClean="0"/>
              <a:t>Pacijenti s PP imaju manju percepciju kontrole i u većoj mjeri zaštitničke i kontrolirajuće roditelje nego kontrolna grupa 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3131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teorije PP i PPA (4/6)</a:t>
            </a:r>
            <a:endParaRPr lang="hr-HR" dirty="0"/>
          </a:p>
        </p:txBody>
      </p:sp>
      <p:sp>
        <p:nvSpPr>
          <p:cNvPr id="7" name="Rezervirano mjesto sadržaja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/>
              <a:t>Kognitivni faktori, Clark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8" name="Dijagram 7"/>
          <p:cNvGraphicFramePr/>
          <p:nvPr>
            <p:extLst>
              <p:ext uri="{D42A27DB-BD31-4B8C-83A1-F6EECF244321}">
                <p14:modId xmlns="" xmlns:p14="http://schemas.microsoft.com/office/powerpoint/2010/main" val="2437082938"/>
              </p:ext>
            </p:extLst>
          </p:nvPr>
        </p:nvGraphicFramePr>
        <p:xfrm>
          <a:off x="308591" y="2115403"/>
          <a:ext cx="11574818" cy="2447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jagram 8"/>
          <p:cNvGraphicFramePr/>
          <p:nvPr>
            <p:extLst>
              <p:ext uri="{D42A27DB-BD31-4B8C-83A1-F6EECF244321}">
                <p14:modId xmlns="" xmlns:p14="http://schemas.microsoft.com/office/powerpoint/2010/main" val="3917303880"/>
              </p:ext>
            </p:extLst>
          </p:nvPr>
        </p:nvGraphicFramePr>
        <p:xfrm>
          <a:off x="308591" y="4148241"/>
          <a:ext cx="11574818" cy="2453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="" xmlns:p14="http://schemas.microsoft.com/office/powerpoint/2010/main" val="263442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054242"/>
          </a:xfrm>
        </p:spPr>
        <p:txBody>
          <a:bodyPr/>
          <a:lstStyle/>
          <a:p>
            <a:r>
              <a:rPr lang="hr-HR" dirty="0"/>
              <a:t>BKT teorije PP i PPA </a:t>
            </a:r>
            <a:r>
              <a:rPr lang="hr-HR" dirty="0" smtClean="0"/>
              <a:t>(5/6</a:t>
            </a:r>
            <a:r>
              <a:rPr lang="hr-HR" dirty="0"/>
              <a:t>)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idx="1"/>
          </p:nvPr>
        </p:nvSpPr>
        <p:spPr>
          <a:xfrm>
            <a:off x="839788" y="1419368"/>
            <a:ext cx="5157787" cy="823912"/>
          </a:xfrm>
        </p:spPr>
        <p:txBody>
          <a:bodyPr>
            <a:normAutofit lnSpcReduction="10000"/>
          </a:bodyPr>
          <a:lstStyle/>
          <a:p>
            <a:r>
              <a:rPr lang="hr-HR" dirty="0"/>
              <a:t>Najčešće kognitivne distorzije </a:t>
            </a:r>
            <a:endParaRPr lang="hr-HR" dirty="0" smtClean="0"/>
          </a:p>
          <a:p>
            <a:r>
              <a:rPr lang="hr-HR" i="1" dirty="0" smtClean="0"/>
              <a:t>(</a:t>
            </a:r>
            <a:r>
              <a:rPr lang="hr-HR" i="1" dirty="0"/>
              <a:t>vidi </a:t>
            </a:r>
            <a:r>
              <a:rPr lang="hr-HR" i="1" dirty="0" err="1"/>
              <a:t>Leahy</a:t>
            </a:r>
            <a:r>
              <a:rPr lang="hr-HR" i="1" dirty="0"/>
              <a:t>, 2014., str. 117.)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92302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hr-HR" b="1" dirty="0">
                <a:solidFill>
                  <a:srgbClr val="0070C0"/>
                </a:solidFill>
              </a:rPr>
              <a:t>Negativne automatske misli</a:t>
            </a:r>
          </a:p>
          <a:p>
            <a:pPr marL="0" lvl="0" indent="0">
              <a:buNone/>
            </a:pPr>
            <a:r>
              <a:rPr lang="hr-HR" i="1" dirty="0"/>
              <a:t>‘’Imam infarkt, umrijet ću’’, ‘’Izgubit </a:t>
            </a:r>
            <a:r>
              <a:rPr lang="hr-HR" i="1" dirty="0" smtClean="0"/>
              <a:t>ću </a:t>
            </a:r>
            <a:r>
              <a:rPr lang="hr-HR" i="1" dirty="0"/>
              <a:t>kontrolu.’’ </a:t>
            </a:r>
            <a:r>
              <a:rPr lang="hr-HR" i="1" dirty="0" smtClean="0"/>
              <a:t>…</a:t>
            </a:r>
          </a:p>
          <a:p>
            <a:pPr lvl="0"/>
            <a:r>
              <a:rPr lang="hr-HR" b="1" dirty="0" err="1">
                <a:solidFill>
                  <a:srgbClr val="0070C0"/>
                </a:solidFill>
              </a:rPr>
              <a:t>Disfunkcionalne</a:t>
            </a:r>
            <a:r>
              <a:rPr lang="hr-HR" b="1" dirty="0">
                <a:solidFill>
                  <a:srgbClr val="0070C0"/>
                </a:solidFill>
              </a:rPr>
              <a:t> pretpostavke</a:t>
            </a:r>
          </a:p>
          <a:p>
            <a:pPr marL="0" lvl="0" indent="0">
              <a:buNone/>
            </a:pPr>
            <a:r>
              <a:rPr lang="hr-HR" dirty="0"/>
              <a:t>‘</a:t>
            </a:r>
            <a:r>
              <a:rPr lang="hr-HR" i="1" dirty="0"/>
              <a:t>’Moram se osloboditi anksioznosti i panike.’’, ‘’Ako nemam kontrolu, poludjet ću</a:t>
            </a:r>
            <a:r>
              <a:rPr lang="hr-HR" i="1" dirty="0" smtClean="0"/>
              <a:t>.’’…</a:t>
            </a:r>
          </a:p>
          <a:p>
            <a:pPr lvl="0"/>
            <a:r>
              <a:rPr lang="hr-HR" b="1" dirty="0" err="1">
                <a:solidFill>
                  <a:srgbClr val="0070C0"/>
                </a:solidFill>
              </a:rPr>
              <a:t>Disfunkcionalne</a:t>
            </a:r>
            <a:r>
              <a:rPr lang="hr-HR" b="1" dirty="0">
                <a:solidFill>
                  <a:srgbClr val="0070C0"/>
                </a:solidFill>
              </a:rPr>
              <a:t> kognitivne sheme</a:t>
            </a:r>
          </a:p>
          <a:p>
            <a:pPr marL="0" lvl="0" indent="0">
              <a:buNone/>
            </a:pPr>
            <a:r>
              <a:rPr lang="hr-HR" i="1" dirty="0"/>
              <a:t>‘’Panika je loša jer znači da sam slabić.’’, ‘’Drugi će me odbaciti jer paničarim</a:t>
            </a:r>
            <a:r>
              <a:rPr lang="hr-HR" i="1" dirty="0" smtClean="0"/>
              <a:t>.’’…</a:t>
            </a:r>
            <a:endParaRPr lang="hr-HR" i="1" dirty="0"/>
          </a:p>
          <a:p>
            <a:pPr lvl="0"/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Dokazi teorije Clarka:</a:t>
            </a:r>
          </a:p>
          <a:p>
            <a:endParaRPr lang="hr-HR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3923021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hr-HR" dirty="0" smtClean="0"/>
              <a:t>Pacijenti </a:t>
            </a:r>
            <a:r>
              <a:rPr lang="hr-HR" dirty="0"/>
              <a:t>s PP sami izvještavaju o katastrofičnim mislima  </a:t>
            </a:r>
          </a:p>
          <a:p>
            <a:pPr>
              <a:buFontTx/>
              <a:buChar char="-"/>
            </a:pPr>
            <a:r>
              <a:rPr lang="hr-HR" dirty="0"/>
              <a:t>U laboratorijski izazvanim napadima panike pacijenti s PP doživljavaju slične tjelesne simptome kao i zdrava kontrolna grupa, no samo ih oni interpretiraju </a:t>
            </a:r>
            <a:r>
              <a:rPr lang="hr-HR" dirty="0" smtClean="0"/>
              <a:t>katastrofično</a:t>
            </a:r>
            <a:endParaRPr lang="hr-HR" i="1" dirty="0"/>
          </a:p>
          <a:p>
            <a:pPr>
              <a:buFontTx/>
              <a:buChar char="-"/>
            </a:pPr>
            <a:r>
              <a:rPr lang="hr-HR" dirty="0"/>
              <a:t>Istraživanja pokazuju da se panični napadi mogu ublažiti kognitivnim tehnikama </a:t>
            </a:r>
            <a:r>
              <a:rPr lang="hr-HR" dirty="0" err="1" smtClean="0"/>
              <a:t>restrukturacije</a:t>
            </a:r>
            <a:r>
              <a:rPr lang="hr-HR" dirty="0" smtClean="0"/>
              <a:t> 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98648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</TotalTime>
  <Words>1816</Words>
  <Application>Microsoft Office PowerPoint</Application>
  <PresentationFormat>Custom</PresentationFormat>
  <Paragraphs>228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Tema sustava Office</vt:lpstr>
      <vt:lpstr>Priroda paničnog poremećaja, načini procjene i BK tretman 2. radionica  Helena Štrucelj, edukantica 2. stupnja KBT                                    2. 4. 2016.</vt:lpstr>
      <vt:lpstr>Panični napad</vt:lpstr>
      <vt:lpstr>Panični poremećaj</vt:lpstr>
      <vt:lpstr>Prevalencija</vt:lpstr>
      <vt:lpstr>BKT teorije PP i PPA (1/6)</vt:lpstr>
      <vt:lpstr>BKT teorije PP i PPA (2/6)</vt:lpstr>
      <vt:lpstr>BKT teorije PP i PPA (3/6)</vt:lpstr>
      <vt:lpstr>BKT teorije PP i PPA (4/6)</vt:lpstr>
      <vt:lpstr>BKT teorije PP i PPA (5/6)</vt:lpstr>
      <vt:lpstr>KB model PP i PPA (6/6)</vt:lpstr>
      <vt:lpstr>BK model PP i PPA</vt:lpstr>
      <vt:lpstr>BKT PP i PPA - učinkovitost</vt:lpstr>
      <vt:lpstr>BKT PP i PPA – plan tretmana</vt:lpstr>
      <vt:lpstr>BKT PP i PPA – 1. Procjena</vt:lpstr>
      <vt:lpstr>BKT PP i PPA –i</vt:lpstr>
      <vt:lpstr>BKT PP i PPA – 4. Učenje kontroliranog disanja</vt:lpstr>
      <vt:lpstr>BKT PP i PPA – 5. Trening relaksacije</vt:lpstr>
      <vt:lpstr>BKT PP i PPA – 6. Kognitivne intervencije</vt:lpstr>
      <vt:lpstr>BKT PP i PPA – 6. Kognitivne intervencije</vt:lpstr>
      <vt:lpstr>BKT PP i PPA – 6. Bihevioralne intervencije</vt:lpstr>
      <vt:lpstr>BKT PP i PPA – 6. Bihevioralne intervencije</vt:lpstr>
      <vt:lpstr>BKT PP i PPA – 6. Bihevioralne intervencije</vt:lpstr>
      <vt:lpstr>BKT PP i PPA </vt:lpstr>
      <vt:lpstr>Problemi u KBT PP i PPA</vt:lpstr>
      <vt:lpstr>Korištena literatura</vt:lpstr>
      <vt:lpstr>Hvala na pažnji!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Priroda paničnog poremećaja, načini procjene i BK tretman</dc:title>
  <dc:creator>heli</dc:creator>
  <cp:lastModifiedBy>Helis</cp:lastModifiedBy>
  <cp:revision>87</cp:revision>
  <dcterms:created xsi:type="dcterms:W3CDTF">2016-03-24T06:30:41Z</dcterms:created>
  <dcterms:modified xsi:type="dcterms:W3CDTF">2016-03-30T18:32:08Z</dcterms:modified>
</cp:coreProperties>
</file>