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EFED35-48AA-4F29-8100-C2A65E4234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88A549DB-8186-48CB-8EA7-377D7CFA17D3}">
      <dgm:prSet custT="1"/>
      <dgm:spPr/>
      <dgm:t>
        <a:bodyPr/>
        <a:lstStyle/>
        <a:p>
          <a:pPr rtl="0"/>
          <a:r>
            <a:rPr lang="hr-HR" sz="2000" dirty="0" smtClean="0"/>
            <a:t>TEHNIKE ODGOVARANJA NA SPONTANE PREDODŽBE</a:t>
          </a:r>
          <a:endParaRPr lang="hr-HR" sz="2000" dirty="0"/>
        </a:p>
      </dgm:t>
    </dgm:pt>
    <dgm:pt modelId="{40192B06-5ACD-499F-B963-DEBBCF4690EE}" type="parTrans" cxnId="{0FBDDD52-F8EF-4FD4-92C7-9347C3E1D682}">
      <dgm:prSet/>
      <dgm:spPr/>
      <dgm:t>
        <a:bodyPr/>
        <a:lstStyle/>
        <a:p>
          <a:endParaRPr lang="hr-HR"/>
        </a:p>
      </dgm:t>
    </dgm:pt>
    <dgm:pt modelId="{D3D61B78-7B83-4E42-A7F5-A03252DFD0F9}" type="sibTrans" cxnId="{0FBDDD52-F8EF-4FD4-92C7-9347C3E1D682}">
      <dgm:prSet/>
      <dgm:spPr/>
      <dgm:t>
        <a:bodyPr/>
        <a:lstStyle/>
        <a:p>
          <a:endParaRPr lang="hr-HR"/>
        </a:p>
      </dgm:t>
    </dgm:pt>
    <dgm:pt modelId="{B74E6BC2-B3C1-4921-AEBB-F408B48798BA}">
      <dgm:prSet/>
      <dgm:spPr/>
      <dgm:t>
        <a:bodyPr/>
        <a:lstStyle/>
        <a:p>
          <a:pPr rtl="0"/>
          <a:endParaRPr lang="hr-HR" dirty="0"/>
        </a:p>
      </dgm:t>
    </dgm:pt>
    <dgm:pt modelId="{492A37A1-F467-4FAE-971C-4AA21E497DF8}" type="parTrans" cxnId="{0BEF4DE5-D20D-4C2F-9782-A3D93F9CA964}">
      <dgm:prSet/>
      <dgm:spPr/>
      <dgm:t>
        <a:bodyPr/>
        <a:lstStyle/>
        <a:p>
          <a:endParaRPr lang="hr-HR"/>
        </a:p>
      </dgm:t>
    </dgm:pt>
    <dgm:pt modelId="{377776A4-104D-4684-8AF6-AB13B8D19CED}" type="sibTrans" cxnId="{0BEF4DE5-D20D-4C2F-9782-A3D93F9CA964}">
      <dgm:prSet/>
      <dgm:spPr/>
      <dgm:t>
        <a:bodyPr/>
        <a:lstStyle/>
        <a:p>
          <a:endParaRPr lang="hr-HR"/>
        </a:p>
      </dgm:t>
    </dgm:pt>
    <dgm:pt modelId="{65F42DBF-1BC4-4E5B-AED7-FB66EDD94E04}">
      <dgm:prSet custT="1"/>
      <dgm:spPr/>
      <dgm:t>
        <a:bodyPr/>
        <a:lstStyle/>
        <a:p>
          <a:pPr rtl="0"/>
          <a:r>
            <a:rPr lang="hr-HR" sz="1800" dirty="0" smtClean="0"/>
            <a:t>1.Praćenje predodžbe do završetka</a:t>
          </a:r>
          <a:endParaRPr lang="hr-HR" sz="1800" dirty="0"/>
        </a:p>
      </dgm:t>
    </dgm:pt>
    <dgm:pt modelId="{9297160A-BD48-4DC4-9AAC-4A1725AB8FE1}" type="parTrans" cxnId="{9F41015F-93F6-4BB2-AAEB-791D01F7BF1D}">
      <dgm:prSet/>
      <dgm:spPr/>
      <dgm:t>
        <a:bodyPr/>
        <a:lstStyle/>
        <a:p>
          <a:endParaRPr lang="hr-HR"/>
        </a:p>
      </dgm:t>
    </dgm:pt>
    <dgm:pt modelId="{E3EC299D-BE89-4CF7-B059-FCF0C679E416}" type="sibTrans" cxnId="{9F41015F-93F6-4BB2-AAEB-791D01F7BF1D}">
      <dgm:prSet/>
      <dgm:spPr/>
      <dgm:t>
        <a:bodyPr/>
        <a:lstStyle/>
        <a:p>
          <a:endParaRPr lang="hr-HR"/>
        </a:p>
      </dgm:t>
    </dgm:pt>
    <dgm:pt modelId="{1A493397-3B55-4E5D-8613-C00C9787A241}">
      <dgm:prSet custT="1"/>
      <dgm:spPr/>
      <dgm:t>
        <a:bodyPr/>
        <a:lstStyle/>
        <a:p>
          <a:pPr rtl="0"/>
          <a:r>
            <a:rPr lang="hr-HR" sz="1800" dirty="0" smtClean="0"/>
            <a:t>2.Vremenski skok unaprijed</a:t>
          </a:r>
          <a:endParaRPr lang="hr-HR" sz="1800" dirty="0"/>
        </a:p>
      </dgm:t>
    </dgm:pt>
    <dgm:pt modelId="{D8ECE297-9E13-4B83-B0CD-0B79C54CF967}" type="parTrans" cxnId="{CF6E7947-84D7-4EF0-A996-E181133CD4A8}">
      <dgm:prSet/>
      <dgm:spPr/>
      <dgm:t>
        <a:bodyPr/>
        <a:lstStyle/>
        <a:p>
          <a:endParaRPr lang="hr-HR"/>
        </a:p>
      </dgm:t>
    </dgm:pt>
    <dgm:pt modelId="{C575AB69-B59A-43B6-9D02-0542F580F195}" type="sibTrans" cxnId="{CF6E7947-84D7-4EF0-A996-E181133CD4A8}">
      <dgm:prSet/>
      <dgm:spPr/>
      <dgm:t>
        <a:bodyPr/>
        <a:lstStyle/>
        <a:p>
          <a:endParaRPr lang="hr-HR"/>
        </a:p>
      </dgm:t>
    </dgm:pt>
    <dgm:pt modelId="{BCA57093-0D57-4397-8FD2-C9C949EFA6D3}">
      <dgm:prSet custT="1"/>
      <dgm:spPr/>
      <dgm:t>
        <a:bodyPr/>
        <a:lstStyle/>
        <a:p>
          <a:pPr rtl="0"/>
          <a:r>
            <a:rPr lang="hr-HR" sz="1800" dirty="0" smtClean="0"/>
            <a:t>3.Suočavanje u predodžbi</a:t>
          </a:r>
          <a:endParaRPr lang="hr-HR" sz="1800" dirty="0"/>
        </a:p>
      </dgm:t>
    </dgm:pt>
    <dgm:pt modelId="{D7C477D6-BDF8-4E66-AA96-5D1C191570E7}" type="parTrans" cxnId="{D81C9C63-B184-49F3-9484-E2492AE15F8F}">
      <dgm:prSet/>
      <dgm:spPr/>
      <dgm:t>
        <a:bodyPr/>
        <a:lstStyle/>
        <a:p>
          <a:endParaRPr lang="hr-HR"/>
        </a:p>
      </dgm:t>
    </dgm:pt>
    <dgm:pt modelId="{63719351-8CD1-4C8E-9EE4-592CB8F2DDF3}" type="sibTrans" cxnId="{D81C9C63-B184-49F3-9484-E2492AE15F8F}">
      <dgm:prSet/>
      <dgm:spPr/>
      <dgm:t>
        <a:bodyPr/>
        <a:lstStyle/>
        <a:p>
          <a:endParaRPr lang="hr-HR"/>
        </a:p>
      </dgm:t>
    </dgm:pt>
    <dgm:pt modelId="{1E63D5EA-5E1B-4A57-B58F-DD15BA039DB2}">
      <dgm:prSet custT="1"/>
      <dgm:spPr/>
      <dgm:t>
        <a:bodyPr/>
        <a:lstStyle/>
        <a:p>
          <a:pPr rtl="0"/>
          <a:r>
            <a:rPr lang="hr-HR" sz="1800" dirty="0" smtClean="0"/>
            <a:t>4. Mijenjanje predodžbi</a:t>
          </a:r>
          <a:endParaRPr lang="hr-HR" sz="1800" dirty="0"/>
        </a:p>
      </dgm:t>
    </dgm:pt>
    <dgm:pt modelId="{5D4D42AD-2640-4581-8736-5328EF254C56}" type="parTrans" cxnId="{1D407588-4A8E-4604-B725-77AA7B99069B}">
      <dgm:prSet/>
      <dgm:spPr/>
      <dgm:t>
        <a:bodyPr/>
        <a:lstStyle/>
        <a:p>
          <a:endParaRPr lang="hr-HR"/>
        </a:p>
      </dgm:t>
    </dgm:pt>
    <dgm:pt modelId="{23CF3B1B-3017-4C58-B667-965D252FF010}" type="sibTrans" cxnId="{1D407588-4A8E-4604-B725-77AA7B99069B}">
      <dgm:prSet/>
      <dgm:spPr/>
      <dgm:t>
        <a:bodyPr/>
        <a:lstStyle/>
        <a:p>
          <a:endParaRPr lang="hr-HR"/>
        </a:p>
      </dgm:t>
    </dgm:pt>
    <dgm:pt modelId="{AA7A9A05-E59E-4CE3-B0BA-379EA98F7995}">
      <dgm:prSet custT="1"/>
      <dgm:spPr/>
      <dgm:t>
        <a:bodyPr/>
        <a:lstStyle/>
        <a:p>
          <a:pPr rtl="0"/>
          <a:r>
            <a:rPr lang="hr-HR" sz="1800" dirty="0" smtClean="0"/>
            <a:t>5.Testiranje stvarnosti predodžbe</a:t>
          </a:r>
          <a:endParaRPr lang="hr-HR" sz="1800" dirty="0"/>
        </a:p>
      </dgm:t>
    </dgm:pt>
    <dgm:pt modelId="{D97DE139-5C9F-4F30-AE86-30873F56DFC3}" type="parTrans" cxnId="{03564E79-AC7F-490B-ADEA-DDC0EB8169F3}">
      <dgm:prSet/>
      <dgm:spPr/>
      <dgm:t>
        <a:bodyPr/>
        <a:lstStyle/>
        <a:p>
          <a:endParaRPr lang="hr-HR"/>
        </a:p>
      </dgm:t>
    </dgm:pt>
    <dgm:pt modelId="{C180436B-3E10-42BA-A19D-813B90CA38AA}" type="sibTrans" cxnId="{03564E79-AC7F-490B-ADEA-DDC0EB8169F3}">
      <dgm:prSet/>
      <dgm:spPr/>
      <dgm:t>
        <a:bodyPr/>
        <a:lstStyle/>
        <a:p>
          <a:endParaRPr lang="hr-HR"/>
        </a:p>
      </dgm:t>
    </dgm:pt>
    <dgm:pt modelId="{AD789FB7-FF34-4EC7-BC87-56D7B6FAC5BC}">
      <dgm:prSet custT="1"/>
      <dgm:spPr/>
      <dgm:t>
        <a:bodyPr/>
        <a:lstStyle/>
        <a:p>
          <a:pPr rtl="0"/>
          <a:r>
            <a:rPr lang="hr-HR" sz="1800" dirty="0" smtClean="0"/>
            <a:t>6.Ponavljanje predodžbe</a:t>
          </a:r>
          <a:endParaRPr lang="hr-HR" sz="1800" dirty="0"/>
        </a:p>
      </dgm:t>
    </dgm:pt>
    <dgm:pt modelId="{F41056DF-BE88-45B6-858C-256FE666BD7D}" type="parTrans" cxnId="{3A50A932-CBA5-470D-BE15-6E80DF43D268}">
      <dgm:prSet/>
      <dgm:spPr/>
      <dgm:t>
        <a:bodyPr/>
        <a:lstStyle/>
        <a:p>
          <a:endParaRPr lang="hr-HR"/>
        </a:p>
      </dgm:t>
    </dgm:pt>
    <dgm:pt modelId="{315912FB-E9AF-4B44-B34F-4006CF230DD6}" type="sibTrans" cxnId="{3A50A932-CBA5-470D-BE15-6E80DF43D268}">
      <dgm:prSet/>
      <dgm:spPr/>
      <dgm:t>
        <a:bodyPr/>
        <a:lstStyle/>
        <a:p>
          <a:endParaRPr lang="hr-HR"/>
        </a:p>
      </dgm:t>
    </dgm:pt>
    <dgm:pt modelId="{0512CB5C-D569-4CE3-A69F-2F7C7615C4A3}" type="pres">
      <dgm:prSet presAssocID="{70EFED35-48AA-4F29-8100-C2A65E4234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F3A1E98-26B6-4C94-81F7-12FE50383A16}" type="pres">
      <dgm:prSet presAssocID="{88A549DB-8186-48CB-8EA7-377D7CFA17D3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655EF3-1DCE-475C-9C9D-479735D74096}" type="pres">
      <dgm:prSet presAssocID="{D3D61B78-7B83-4E42-A7F5-A03252DFD0F9}" presName="spacer" presStyleCnt="0"/>
      <dgm:spPr/>
    </dgm:pt>
    <dgm:pt modelId="{200BD80A-EF41-407D-A04B-12561D7B64ED}" type="pres">
      <dgm:prSet presAssocID="{B74E6BC2-B3C1-4921-AEBB-F408B48798BA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F6CDA5-FA11-47DE-A9DC-E9CC6F01DD7E}" type="pres">
      <dgm:prSet presAssocID="{377776A4-104D-4684-8AF6-AB13B8D19CED}" presName="spacer" presStyleCnt="0"/>
      <dgm:spPr/>
    </dgm:pt>
    <dgm:pt modelId="{3452B392-AFCE-4AF7-856C-EAD9F1F6ACFA}" type="pres">
      <dgm:prSet presAssocID="{65F42DBF-1BC4-4E5B-AED7-FB66EDD94E04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E84F2F-6889-4927-A02E-DB5E535FA72F}" type="pres">
      <dgm:prSet presAssocID="{E3EC299D-BE89-4CF7-B059-FCF0C679E416}" presName="spacer" presStyleCnt="0"/>
      <dgm:spPr/>
    </dgm:pt>
    <dgm:pt modelId="{ACDE0CDB-9AFF-4091-9115-034AFFD519D5}" type="pres">
      <dgm:prSet presAssocID="{1A493397-3B55-4E5D-8613-C00C9787A241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419D165-EA20-42BE-89C2-6B7EFDCAAB90}" type="pres">
      <dgm:prSet presAssocID="{C575AB69-B59A-43B6-9D02-0542F580F195}" presName="spacer" presStyleCnt="0"/>
      <dgm:spPr/>
    </dgm:pt>
    <dgm:pt modelId="{46F4B389-E3CE-49E7-B02A-EC82BDA16192}" type="pres">
      <dgm:prSet presAssocID="{BCA57093-0D57-4397-8FD2-C9C949EFA6D3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5C259B4-2050-4F24-AAEB-D8A26AB62074}" type="pres">
      <dgm:prSet presAssocID="{63719351-8CD1-4C8E-9EE4-592CB8F2DDF3}" presName="spacer" presStyleCnt="0"/>
      <dgm:spPr/>
    </dgm:pt>
    <dgm:pt modelId="{44067067-2B61-4607-B03E-2308BC36C0FC}" type="pres">
      <dgm:prSet presAssocID="{1E63D5EA-5E1B-4A57-B58F-DD15BA039DB2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04ED72-5A82-4A26-82C5-BEF66D51EF9E}" type="pres">
      <dgm:prSet presAssocID="{23CF3B1B-3017-4C58-B667-965D252FF010}" presName="spacer" presStyleCnt="0"/>
      <dgm:spPr/>
    </dgm:pt>
    <dgm:pt modelId="{7EBEF4A8-10B5-42CB-9CE2-7AF5FE00808C}" type="pres">
      <dgm:prSet presAssocID="{AA7A9A05-E59E-4CE3-B0BA-379EA98F7995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8C5FF4A-F392-4F4C-B9DA-1D2038615EF8}" type="pres">
      <dgm:prSet presAssocID="{C180436B-3E10-42BA-A19D-813B90CA38AA}" presName="spacer" presStyleCnt="0"/>
      <dgm:spPr/>
    </dgm:pt>
    <dgm:pt modelId="{8E7E7AA2-F97F-41F0-9B01-4868BB30743D}" type="pres">
      <dgm:prSet presAssocID="{AD789FB7-FF34-4EC7-BC87-56D7B6FAC5BC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81C9C63-B184-49F3-9484-E2492AE15F8F}" srcId="{70EFED35-48AA-4F29-8100-C2A65E4234C2}" destId="{BCA57093-0D57-4397-8FD2-C9C949EFA6D3}" srcOrd="4" destOrd="0" parTransId="{D7C477D6-BDF8-4E66-AA96-5D1C191570E7}" sibTransId="{63719351-8CD1-4C8E-9EE4-592CB8F2DDF3}"/>
    <dgm:cxn modelId="{8ACC4B39-F5D6-434A-86B5-39BB676CC21C}" type="presOf" srcId="{88A549DB-8186-48CB-8EA7-377D7CFA17D3}" destId="{8F3A1E98-26B6-4C94-81F7-12FE50383A16}" srcOrd="0" destOrd="0" presId="urn:microsoft.com/office/officeart/2005/8/layout/vList2"/>
    <dgm:cxn modelId="{A5934493-81C0-4E86-A37D-8B1649A96296}" type="presOf" srcId="{AD789FB7-FF34-4EC7-BC87-56D7B6FAC5BC}" destId="{8E7E7AA2-F97F-41F0-9B01-4868BB30743D}" srcOrd="0" destOrd="0" presId="urn:microsoft.com/office/officeart/2005/8/layout/vList2"/>
    <dgm:cxn modelId="{396688F4-0179-41BD-B0A9-8ECC1A06692B}" type="presOf" srcId="{70EFED35-48AA-4F29-8100-C2A65E4234C2}" destId="{0512CB5C-D569-4CE3-A69F-2F7C7615C4A3}" srcOrd="0" destOrd="0" presId="urn:microsoft.com/office/officeart/2005/8/layout/vList2"/>
    <dgm:cxn modelId="{9F41015F-93F6-4BB2-AAEB-791D01F7BF1D}" srcId="{70EFED35-48AA-4F29-8100-C2A65E4234C2}" destId="{65F42DBF-1BC4-4E5B-AED7-FB66EDD94E04}" srcOrd="2" destOrd="0" parTransId="{9297160A-BD48-4DC4-9AAC-4A1725AB8FE1}" sibTransId="{E3EC299D-BE89-4CF7-B059-FCF0C679E416}"/>
    <dgm:cxn modelId="{96833AF6-F332-49FC-9778-C84D31E98951}" type="presOf" srcId="{65F42DBF-1BC4-4E5B-AED7-FB66EDD94E04}" destId="{3452B392-AFCE-4AF7-856C-EAD9F1F6ACFA}" srcOrd="0" destOrd="0" presId="urn:microsoft.com/office/officeart/2005/8/layout/vList2"/>
    <dgm:cxn modelId="{1DE52492-1D4D-48FD-8DBD-2334558DD92C}" type="presOf" srcId="{B74E6BC2-B3C1-4921-AEBB-F408B48798BA}" destId="{200BD80A-EF41-407D-A04B-12561D7B64ED}" srcOrd="0" destOrd="0" presId="urn:microsoft.com/office/officeart/2005/8/layout/vList2"/>
    <dgm:cxn modelId="{3A50A932-CBA5-470D-BE15-6E80DF43D268}" srcId="{70EFED35-48AA-4F29-8100-C2A65E4234C2}" destId="{AD789FB7-FF34-4EC7-BC87-56D7B6FAC5BC}" srcOrd="7" destOrd="0" parTransId="{F41056DF-BE88-45B6-858C-256FE666BD7D}" sibTransId="{315912FB-E9AF-4B44-B34F-4006CF230DD6}"/>
    <dgm:cxn modelId="{54A293B8-E90D-4031-87F1-02C4C6C345C4}" type="presOf" srcId="{AA7A9A05-E59E-4CE3-B0BA-379EA98F7995}" destId="{7EBEF4A8-10B5-42CB-9CE2-7AF5FE00808C}" srcOrd="0" destOrd="0" presId="urn:microsoft.com/office/officeart/2005/8/layout/vList2"/>
    <dgm:cxn modelId="{1D407588-4A8E-4604-B725-77AA7B99069B}" srcId="{70EFED35-48AA-4F29-8100-C2A65E4234C2}" destId="{1E63D5EA-5E1B-4A57-B58F-DD15BA039DB2}" srcOrd="5" destOrd="0" parTransId="{5D4D42AD-2640-4581-8736-5328EF254C56}" sibTransId="{23CF3B1B-3017-4C58-B667-965D252FF010}"/>
    <dgm:cxn modelId="{CF6E7947-84D7-4EF0-A996-E181133CD4A8}" srcId="{70EFED35-48AA-4F29-8100-C2A65E4234C2}" destId="{1A493397-3B55-4E5D-8613-C00C9787A241}" srcOrd="3" destOrd="0" parTransId="{D8ECE297-9E13-4B83-B0CD-0B79C54CF967}" sibTransId="{C575AB69-B59A-43B6-9D02-0542F580F195}"/>
    <dgm:cxn modelId="{1B9D3C89-CE0A-4CC2-8EA3-EFC3FAB2A9C3}" type="presOf" srcId="{BCA57093-0D57-4397-8FD2-C9C949EFA6D3}" destId="{46F4B389-E3CE-49E7-B02A-EC82BDA16192}" srcOrd="0" destOrd="0" presId="urn:microsoft.com/office/officeart/2005/8/layout/vList2"/>
    <dgm:cxn modelId="{0BEF4DE5-D20D-4C2F-9782-A3D93F9CA964}" srcId="{70EFED35-48AA-4F29-8100-C2A65E4234C2}" destId="{B74E6BC2-B3C1-4921-AEBB-F408B48798BA}" srcOrd="1" destOrd="0" parTransId="{492A37A1-F467-4FAE-971C-4AA21E497DF8}" sibTransId="{377776A4-104D-4684-8AF6-AB13B8D19CED}"/>
    <dgm:cxn modelId="{0F49C3FE-6383-45F2-B7C3-979153CC0B81}" type="presOf" srcId="{1E63D5EA-5E1B-4A57-B58F-DD15BA039DB2}" destId="{44067067-2B61-4607-B03E-2308BC36C0FC}" srcOrd="0" destOrd="0" presId="urn:microsoft.com/office/officeart/2005/8/layout/vList2"/>
    <dgm:cxn modelId="{0FBDDD52-F8EF-4FD4-92C7-9347C3E1D682}" srcId="{70EFED35-48AA-4F29-8100-C2A65E4234C2}" destId="{88A549DB-8186-48CB-8EA7-377D7CFA17D3}" srcOrd="0" destOrd="0" parTransId="{40192B06-5ACD-499F-B963-DEBBCF4690EE}" sibTransId="{D3D61B78-7B83-4E42-A7F5-A03252DFD0F9}"/>
    <dgm:cxn modelId="{03564E79-AC7F-490B-ADEA-DDC0EB8169F3}" srcId="{70EFED35-48AA-4F29-8100-C2A65E4234C2}" destId="{AA7A9A05-E59E-4CE3-B0BA-379EA98F7995}" srcOrd="6" destOrd="0" parTransId="{D97DE139-5C9F-4F30-AE86-30873F56DFC3}" sibTransId="{C180436B-3E10-42BA-A19D-813B90CA38AA}"/>
    <dgm:cxn modelId="{3316F4F0-AEBC-46F6-B80E-59381D59A573}" type="presOf" srcId="{1A493397-3B55-4E5D-8613-C00C9787A241}" destId="{ACDE0CDB-9AFF-4091-9115-034AFFD519D5}" srcOrd="0" destOrd="0" presId="urn:microsoft.com/office/officeart/2005/8/layout/vList2"/>
    <dgm:cxn modelId="{784E6312-0769-48B6-9BA3-5A1E44A9923E}" type="presParOf" srcId="{0512CB5C-D569-4CE3-A69F-2F7C7615C4A3}" destId="{8F3A1E98-26B6-4C94-81F7-12FE50383A16}" srcOrd="0" destOrd="0" presId="urn:microsoft.com/office/officeart/2005/8/layout/vList2"/>
    <dgm:cxn modelId="{4EDAFE10-3A08-4B12-BEA0-2E1EDC7E4055}" type="presParOf" srcId="{0512CB5C-D569-4CE3-A69F-2F7C7615C4A3}" destId="{3D655EF3-1DCE-475C-9C9D-479735D74096}" srcOrd="1" destOrd="0" presId="urn:microsoft.com/office/officeart/2005/8/layout/vList2"/>
    <dgm:cxn modelId="{671154FB-8670-4870-B4EC-BE85DBA399B3}" type="presParOf" srcId="{0512CB5C-D569-4CE3-A69F-2F7C7615C4A3}" destId="{200BD80A-EF41-407D-A04B-12561D7B64ED}" srcOrd="2" destOrd="0" presId="urn:microsoft.com/office/officeart/2005/8/layout/vList2"/>
    <dgm:cxn modelId="{65693A1B-FF4D-4FDC-B4E2-EF21938293B3}" type="presParOf" srcId="{0512CB5C-D569-4CE3-A69F-2F7C7615C4A3}" destId="{5BF6CDA5-FA11-47DE-A9DC-E9CC6F01DD7E}" srcOrd="3" destOrd="0" presId="urn:microsoft.com/office/officeart/2005/8/layout/vList2"/>
    <dgm:cxn modelId="{DEDA5F2B-D85B-45AC-8EE4-0C5BCB59551A}" type="presParOf" srcId="{0512CB5C-D569-4CE3-A69F-2F7C7615C4A3}" destId="{3452B392-AFCE-4AF7-856C-EAD9F1F6ACFA}" srcOrd="4" destOrd="0" presId="urn:microsoft.com/office/officeart/2005/8/layout/vList2"/>
    <dgm:cxn modelId="{E3C21A18-CBF0-4B17-9615-D74D98C56114}" type="presParOf" srcId="{0512CB5C-D569-4CE3-A69F-2F7C7615C4A3}" destId="{8FE84F2F-6889-4927-A02E-DB5E535FA72F}" srcOrd="5" destOrd="0" presId="urn:microsoft.com/office/officeart/2005/8/layout/vList2"/>
    <dgm:cxn modelId="{6BFB1738-17E5-4044-8983-F8AACB136DBA}" type="presParOf" srcId="{0512CB5C-D569-4CE3-A69F-2F7C7615C4A3}" destId="{ACDE0CDB-9AFF-4091-9115-034AFFD519D5}" srcOrd="6" destOrd="0" presId="urn:microsoft.com/office/officeart/2005/8/layout/vList2"/>
    <dgm:cxn modelId="{401462D6-E06E-4FC3-97F1-99011ABE3C99}" type="presParOf" srcId="{0512CB5C-D569-4CE3-A69F-2F7C7615C4A3}" destId="{0419D165-EA20-42BE-89C2-6B7EFDCAAB90}" srcOrd="7" destOrd="0" presId="urn:microsoft.com/office/officeart/2005/8/layout/vList2"/>
    <dgm:cxn modelId="{2B548229-9EBE-4C11-9566-D442D612219C}" type="presParOf" srcId="{0512CB5C-D569-4CE3-A69F-2F7C7615C4A3}" destId="{46F4B389-E3CE-49E7-B02A-EC82BDA16192}" srcOrd="8" destOrd="0" presId="urn:microsoft.com/office/officeart/2005/8/layout/vList2"/>
    <dgm:cxn modelId="{81AC92A4-D4EF-4D99-A6E1-13809C72F147}" type="presParOf" srcId="{0512CB5C-D569-4CE3-A69F-2F7C7615C4A3}" destId="{B5C259B4-2050-4F24-AAEB-D8A26AB62074}" srcOrd="9" destOrd="0" presId="urn:microsoft.com/office/officeart/2005/8/layout/vList2"/>
    <dgm:cxn modelId="{842729E9-AC8D-450C-AFED-9DDE6306D840}" type="presParOf" srcId="{0512CB5C-D569-4CE3-A69F-2F7C7615C4A3}" destId="{44067067-2B61-4607-B03E-2308BC36C0FC}" srcOrd="10" destOrd="0" presId="urn:microsoft.com/office/officeart/2005/8/layout/vList2"/>
    <dgm:cxn modelId="{C124269B-26A1-45C9-8C3C-16DF6131E2DC}" type="presParOf" srcId="{0512CB5C-D569-4CE3-A69F-2F7C7615C4A3}" destId="{4804ED72-5A82-4A26-82C5-BEF66D51EF9E}" srcOrd="11" destOrd="0" presId="urn:microsoft.com/office/officeart/2005/8/layout/vList2"/>
    <dgm:cxn modelId="{F1DFE8EC-CE82-4AA5-B743-760D224B31A3}" type="presParOf" srcId="{0512CB5C-D569-4CE3-A69F-2F7C7615C4A3}" destId="{7EBEF4A8-10B5-42CB-9CE2-7AF5FE00808C}" srcOrd="12" destOrd="0" presId="urn:microsoft.com/office/officeart/2005/8/layout/vList2"/>
    <dgm:cxn modelId="{BBF4DA06-2057-4F2A-983F-C788615C02DF}" type="presParOf" srcId="{0512CB5C-D569-4CE3-A69F-2F7C7615C4A3}" destId="{58C5FF4A-F392-4F4C-B9DA-1D2038615EF8}" srcOrd="13" destOrd="0" presId="urn:microsoft.com/office/officeart/2005/8/layout/vList2"/>
    <dgm:cxn modelId="{B680CC14-46AE-4D2C-AD31-892481AF9136}" type="presParOf" srcId="{0512CB5C-D569-4CE3-A69F-2F7C7615C4A3}" destId="{8E7E7AA2-F97F-41F0-9B01-4868BB30743D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FB7197-6D9E-4DA0-83D7-4DAEE148CA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CA3922E2-A765-4C5A-904B-5814D7F8796C}">
      <dgm:prSet custT="1"/>
      <dgm:spPr/>
      <dgm:t>
        <a:bodyPr/>
        <a:lstStyle/>
        <a:p>
          <a:pPr rtl="0"/>
          <a:r>
            <a:rPr lang="hr-HR" sz="1800" dirty="0" smtClean="0"/>
            <a:t>7. Zamjenjivanje, zaustavljanje i skretanje pažnje od predodžbe</a:t>
          </a:r>
          <a:endParaRPr lang="hr-HR" sz="1800" dirty="0"/>
        </a:p>
      </dgm:t>
    </dgm:pt>
    <dgm:pt modelId="{BA572045-7D71-4434-9FA2-39AE8B3F595E}" type="parTrans" cxnId="{270B854F-2404-486B-866E-36E2A757B40B}">
      <dgm:prSet/>
      <dgm:spPr/>
      <dgm:t>
        <a:bodyPr/>
        <a:lstStyle/>
        <a:p>
          <a:endParaRPr lang="hr-HR"/>
        </a:p>
      </dgm:t>
    </dgm:pt>
    <dgm:pt modelId="{F77F9B2D-5D88-4808-BE08-F95FBC35DBD7}" type="sibTrans" cxnId="{270B854F-2404-486B-866E-36E2A757B40B}">
      <dgm:prSet/>
      <dgm:spPr/>
      <dgm:t>
        <a:bodyPr/>
        <a:lstStyle/>
        <a:p>
          <a:endParaRPr lang="hr-HR"/>
        </a:p>
      </dgm:t>
    </dgm:pt>
    <dgm:pt modelId="{F3C2ACDD-C728-424D-A47F-110B4A8B6F59}" type="pres">
      <dgm:prSet presAssocID="{E2FB7197-6D9E-4DA0-83D7-4DAEE148CA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EC4737C-9718-4894-94BB-9837423006E6}" type="pres">
      <dgm:prSet presAssocID="{CA3922E2-A765-4C5A-904B-5814D7F8796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70B854F-2404-486B-866E-36E2A757B40B}" srcId="{E2FB7197-6D9E-4DA0-83D7-4DAEE148CA8A}" destId="{CA3922E2-A765-4C5A-904B-5814D7F8796C}" srcOrd="0" destOrd="0" parTransId="{BA572045-7D71-4434-9FA2-39AE8B3F595E}" sibTransId="{F77F9B2D-5D88-4808-BE08-F95FBC35DBD7}"/>
    <dgm:cxn modelId="{D0FFECA8-82DE-4C3A-AB42-7A728B6E2A40}" type="presOf" srcId="{E2FB7197-6D9E-4DA0-83D7-4DAEE148CA8A}" destId="{F3C2ACDD-C728-424D-A47F-110B4A8B6F59}" srcOrd="0" destOrd="0" presId="urn:microsoft.com/office/officeart/2005/8/layout/vList2"/>
    <dgm:cxn modelId="{BFE87E40-ED47-491C-AACF-1F9B13247C77}" type="presOf" srcId="{CA3922E2-A765-4C5A-904B-5814D7F8796C}" destId="{7EC4737C-9718-4894-94BB-9837423006E6}" srcOrd="0" destOrd="0" presId="urn:microsoft.com/office/officeart/2005/8/layout/vList2"/>
    <dgm:cxn modelId="{C118548B-48A9-4A25-9602-5E5C529C83D4}" type="presParOf" srcId="{F3C2ACDD-C728-424D-A47F-110B4A8B6F59}" destId="{7EC4737C-9718-4894-94BB-9837423006E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A1E98-26B6-4C94-81F7-12FE50383A16}">
      <dsp:nvSpPr>
        <dsp:cNvPr id="0" name=""/>
        <dsp:cNvSpPr/>
      </dsp:nvSpPr>
      <dsp:spPr>
        <a:xfrm>
          <a:off x="0" y="2455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TEHNIKE ODGOVARANJA NA SPONTANE PREDODŽBE</a:t>
          </a:r>
          <a:endParaRPr lang="hr-HR" sz="2000" kern="1200" dirty="0"/>
        </a:p>
      </dsp:txBody>
      <dsp:txXfrm>
        <a:off x="18076" y="20531"/>
        <a:ext cx="7688655" cy="334138"/>
      </dsp:txXfrm>
    </dsp:sp>
    <dsp:sp modelId="{200BD80A-EF41-407D-A04B-12561D7B64ED}">
      <dsp:nvSpPr>
        <dsp:cNvPr id="0" name=""/>
        <dsp:cNvSpPr/>
      </dsp:nvSpPr>
      <dsp:spPr>
        <a:xfrm>
          <a:off x="0" y="384138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 dirty="0"/>
        </a:p>
      </dsp:txBody>
      <dsp:txXfrm>
        <a:off x="18076" y="402214"/>
        <a:ext cx="7688655" cy="334138"/>
      </dsp:txXfrm>
    </dsp:sp>
    <dsp:sp modelId="{3452B392-AFCE-4AF7-856C-EAD9F1F6ACFA}">
      <dsp:nvSpPr>
        <dsp:cNvPr id="0" name=""/>
        <dsp:cNvSpPr/>
      </dsp:nvSpPr>
      <dsp:spPr>
        <a:xfrm>
          <a:off x="0" y="765822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1.Praćenje predodžbe do završetka</a:t>
          </a:r>
          <a:endParaRPr lang="hr-HR" sz="1800" kern="1200" dirty="0"/>
        </a:p>
      </dsp:txBody>
      <dsp:txXfrm>
        <a:off x="18076" y="783898"/>
        <a:ext cx="7688655" cy="334138"/>
      </dsp:txXfrm>
    </dsp:sp>
    <dsp:sp modelId="{ACDE0CDB-9AFF-4091-9115-034AFFD519D5}">
      <dsp:nvSpPr>
        <dsp:cNvPr id="0" name=""/>
        <dsp:cNvSpPr/>
      </dsp:nvSpPr>
      <dsp:spPr>
        <a:xfrm>
          <a:off x="0" y="1147506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2.Vremenski skok unaprijed</a:t>
          </a:r>
          <a:endParaRPr lang="hr-HR" sz="1800" kern="1200" dirty="0"/>
        </a:p>
      </dsp:txBody>
      <dsp:txXfrm>
        <a:off x="18076" y="1165582"/>
        <a:ext cx="7688655" cy="334138"/>
      </dsp:txXfrm>
    </dsp:sp>
    <dsp:sp modelId="{46F4B389-E3CE-49E7-B02A-EC82BDA16192}">
      <dsp:nvSpPr>
        <dsp:cNvPr id="0" name=""/>
        <dsp:cNvSpPr/>
      </dsp:nvSpPr>
      <dsp:spPr>
        <a:xfrm>
          <a:off x="0" y="1529190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3.Suočavanje u predodžbi</a:t>
          </a:r>
          <a:endParaRPr lang="hr-HR" sz="1800" kern="1200" dirty="0"/>
        </a:p>
      </dsp:txBody>
      <dsp:txXfrm>
        <a:off x="18076" y="1547266"/>
        <a:ext cx="7688655" cy="334138"/>
      </dsp:txXfrm>
    </dsp:sp>
    <dsp:sp modelId="{44067067-2B61-4607-B03E-2308BC36C0FC}">
      <dsp:nvSpPr>
        <dsp:cNvPr id="0" name=""/>
        <dsp:cNvSpPr/>
      </dsp:nvSpPr>
      <dsp:spPr>
        <a:xfrm>
          <a:off x="0" y="1910874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4. Mijenjanje predodžbi</a:t>
          </a:r>
          <a:endParaRPr lang="hr-HR" sz="1800" kern="1200" dirty="0"/>
        </a:p>
      </dsp:txBody>
      <dsp:txXfrm>
        <a:off x="18076" y="1928950"/>
        <a:ext cx="7688655" cy="334138"/>
      </dsp:txXfrm>
    </dsp:sp>
    <dsp:sp modelId="{7EBEF4A8-10B5-42CB-9CE2-7AF5FE00808C}">
      <dsp:nvSpPr>
        <dsp:cNvPr id="0" name=""/>
        <dsp:cNvSpPr/>
      </dsp:nvSpPr>
      <dsp:spPr>
        <a:xfrm>
          <a:off x="0" y="2292558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5.Testiranje stvarnosti predodžbe</a:t>
          </a:r>
          <a:endParaRPr lang="hr-HR" sz="1800" kern="1200" dirty="0"/>
        </a:p>
      </dsp:txBody>
      <dsp:txXfrm>
        <a:off x="18076" y="2310634"/>
        <a:ext cx="7688655" cy="334138"/>
      </dsp:txXfrm>
    </dsp:sp>
    <dsp:sp modelId="{8E7E7AA2-F97F-41F0-9B01-4868BB30743D}">
      <dsp:nvSpPr>
        <dsp:cNvPr id="0" name=""/>
        <dsp:cNvSpPr/>
      </dsp:nvSpPr>
      <dsp:spPr>
        <a:xfrm>
          <a:off x="0" y="2674242"/>
          <a:ext cx="7724807" cy="370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6.Ponavljanje predodžbe</a:t>
          </a:r>
          <a:endParaRPr lang="hr-HR" sz="1800" kern="1200" dirty="0"/>
        </a:p>
      </dsp:txBody>
      <dsp:txXfrm>
        <a:off x="18076" y="2692318"/>
        <a:ext cx="7688655" cy="334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4737C-9718-4894-94BB-9837423006E6}">
      <dsp:nvSpPr>
        <dsp:cNvPr id="0" name=""/>
        <dsp:cNvSpPr/>
      </dsp:nvSpPr>
      <dsp:spPr>
        <a:xfrm>
          <a:off x="0" y="185"/>
          <a:ext cx="5959067" cy="3689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7. Zamjenjivanje, zaustavljanje i skretanje pažnje od predodžbe</a:t>
          </a:r>
          <a:endParaRPr lang="hr-HR" sz="1800" kern="1200" dirty="0"/>
        </a:p>
      </dsp:txBody>
      <dsp:txXfrm>
        <a:off x="18011" y="18196"/>
        <a:ext cx="5923045" cy="332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F3CF9-D933-4146-A8C5-70D025B2C4B6}" type="datetimeFigureOut">
              <a:rPr lang="hr-HR" smtClean="0"/>
              <a:pPr/>
              <a:t>06.06.2017.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8D232-4806-489E-B544-457840761B7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84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8D232-4806-489E-B544-457840761B78}" type="slidenum">
              <a:rPr lang="hr-HR" smtClean="0"/>
              <a:pPr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93957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15C893-621B-4571-AA03-CCAE7D8C29A0}" type="datetimeFigureOut">
              <a:rPr lang="sr-Latn-CS" smtClean="0"/>
              <a:pPr/>
              <a:t>6.6.2017.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83AE5A-ABDB-4586-9F98-4C4E2805BF5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736725" y="1849438"/>
            <a:ext cx="7407275" cy="1752600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36725" y="360363"/>
            <a:ext cx="7407275" cy="1471612"/>
          </a:xfrm>
        </p:spPr>
        <p:txBody>
          <a:bodyPr/>
          <a:lstStyle/>
          <a:p>
            <a:r>
              <a:rPr lang="hr-HR" dirty="0" smtClean="0"/>
              <a:t>PREDOČAVANJE</a:t>
            </a:r>
            <a:endParaRPr lang="hr-HR" dirty="0"/>
          </a:p>
        </p:txBody>
      </p:sp>
      <p:pic>
        <p:nvPicPr>
          <p:cNvPr id="4" name="Picture 3" descr="puna glava sli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925" y="2590800"/>
            <a:ext cx="2724150" cy="1676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57356" y="5214950"/>
            <a:ext cx="3426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Borka Babić, dipl.psiholog-profesor</a:t>
            </a:r>
          </a:p>
          <a:p>
            <a:r>
              <a:rPr lang="hr-HR" dirty="0" smtClean="0"/>
              <a:t>PRAKTIKUM II KBT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642918"/>
            <a:ext cx="789594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SUOČAVANJE U PREDODŽBI</a:t>
            </a:r>
          </a:p>
          <a:p>
            <a:r>
              <a:rPr lang="hr-HR" dirty="0" smtClean="0"/>
              <a:t>Ova tehnika omogućava pacijentu da se u samoj predodžbi SUOČI s teškom</a:t>
            </a:r>
          </a:p>
          <a:p>
            <a:r>
              <a:rPr lang="hr-HR" dirty="0" smtClean="0"/>
              <a:t> situacijom.</a:t>
            </a:r>
          </a:p>
          <a:p>
            <a:endParaRPr lang="hr-HR" dirty="0" smtClean="0"/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-pacijentu se daju uputstva da se sa svakim nastalim problemom u predodžbi suoče</a:t>
            </a:r>
          </a:p>
          <a:p>
            <a:r>
              <a:rPr lang="hr-HR" dirty="0" smtClean="0"/>
              <a:t>-nastavljamo dok se pacijent uspješno ne suoči u predodžbi</a:t>
            </a:r>
          </a:p>
          <a:p>
            <a:r>
              <a:rPr lang="hr-HR" dirty="0" smtClean="0"/>
              <a:t>-terapeut može pomoći postavljanjem pitanja</a:t>
            </a:r>
          </a:p>
          <a:p>
            <a:r>
              <a:rPr lang="hr-HR" dirty="0" smtClean="0"/>
              <a:t>-terapeut može predložiti da u predodžbi koristi tehniku koji je naučio u terapiji</a:t>
            </a:r>
          </a:p>
          <a:p>
            <a:r>
              <a:rPr lang="hr-HR" dirty="0" smtClean="0"/>
              <a:t>  /kartice za suočavanje, kontrolirano disanje, glasno izgovaranje samoinstrukcija../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1500166" y="378619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b="1" dirty="0" smtClean="0"/>
          </a:p>
          <a:p>
            <a:endParaRPr lang="hr-HR" b="1" dirty="0"/>
          </a:p>
        </p:txBody>
      </p:sp>
      <p:pic>
        <p:nvPicPr>
          <p:cNvPr id="5" name="Picture 4" descr="SUOČAVAN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550" y="3500438"/>
            <a:ext cx="3243276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500042"/>
            <a:ext cx="95073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MIJENJANJE PREDODŽBI</a:t>
            </a:r>
          </a:p>
          <a:p>
            <a:r>
              <a:rPr lang="hr-HR" dirty="0" smtClean="0"/>
              <a:t>Promjena predodžbe vodi smanjenju nemira, uznemirenosti, omogućuje normalno</a:t>
            </a:r>
          </a:p>
          <a:p>
            <a:r>
              <a:rPr lang="hr-HR" dirty="0" smtClean="0"/>
              <a:t> funkcioniranje, vodi produktivnoj raspravi uključujući riješavanje problema.</a:t>
            </a:r>
          </a:p>
          <a:p>
            <a:endParaRPr lang="hr-HR" dirty="0" smtClean="0"/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-terapeut poučava pacijenta identificirati predodžbu</a:t>
            </a:r>
          </a:p>
          <a:p>
            <a:r>
              <a:rPr lang="hr-HR" dirty="0" smtClean="0"/>
              <a:t>-ponovno je dočarati-istu predodžbu ali s promjenom kraja</a:t>
            </a:r>
          </a:p>
          <a:p>
            <a:pPr>
              <a:buFontTx/>
              <a:buChar char="-"/>
            </a:pPr>
            <a:r>
              <a:rPr lang="hr-HR" dirty="0" smtClean="0"/>
              <a:t>može biti REALNA promjena , ali i MAŠTOVITIJA /kao da je redatelj nekog filma, </a:t>
            </a:r>
          </a:p>
          <a:p>
            <a:r>
              <a:rPr lang="hr-HR" dirty="0" smtClean="0"/>
              <a:t> može je promijeniti ako želi/</a:t>
            </a:r>
          </a:p>
          <a:p>
            <a:r>
              <a:rPr lang="hr-HR" dirty="0" smtClean="0"/>
              <a:t>-terapeut daje racionalu-kako se zbog ove predodžbe osjećate uznemireno, </a:t>
            </a:r>
          </a:p>
          <a:p>
            <a:r>
              <a:rPr lang="hr-HR" dirty="0" smtClean="0"/>
              <a:t> mijenjanjem predodžbe osjećati ćete se bolje i pruzimate kontrolu nad njom</a:t>
            </a:r>
          </a:p>
          <a:p>
            <a:r>
              <a:rPr lang="hr-HR" dirty="0" smtClean="0"/>
              <a:t>-pacijentu nudimo razgovor što može učiniti da zamišljeni završeci postanu vjerojatniji</a:t>
            </a:r>
          </a:p>
          <a:p>
            <a:r>
              <a:rPr lang="hr-HR" dirty="0" smtClean="0"/>
              <a:t>  /produktivna rasprava/</a:t>
            </a:r>
            <a:endParaRPr lang="hr-HR" dirty="0"/>
          </a:p>
        </p:txBody>
      </p:sp>
      <p:pic>
        <p:nvPicPr>
          <p:cNvPr id="3" name="Picture 2" descr="mijenjanje predodžb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312" y="4214818"/>
            <a:ext cx="2619375" cy="24288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642918"/>
            <a:ext cx="8053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TESTIRANJE STVARNOSTI PREDODŽBE</a:t>
            </a:r>
          </a:p>
          <a:p>
            <a:r>
              <a:rPr lang="hr-HR" dirty="0" smtClean="0"/>
              <a:t>Terapeut  educira pacijenta da se prema predodžbi odnosi kao prema automatskoj</a:t>
            </a:r>
          </a:p>
          <a:p>
            <a:r>
              <a:rPr lang="hr-HR" dirty="0" smtClean="0"/>
              <a:t>misli koristeći sokratovski dijalog.</a:t>
            </a:r>
          </a:p>
          <a:p>
            <a:endParaRPr lang="hr-HR" dirty="0" smtClean="0"/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-demonstrirati pacijentu kako koristiti pitanja  s dna zapisa disfunkcionalnih misli</a:t>
            </a:r>
          </a:p>
          <a:p>
            <a:r>
              <a:rPr lang="hr-HR" dirty="0" smtClean="0"/>
              <a:t> /koji su dokazi/</a:t>
            </a:r>
          </a:p>
          <a:p>
            <a:r>
              <a:rPr lang="hr-HR" dirty="0" smtClean="0"/>
              <a:t>-verbalna tehnika provjere stvarnosti</a:t>
            </a:r>
          </a:p>
          <a:p>
            <a:r>
              <a:rPr lang="hr-HR" dirty="0" smtClean="0"/>
              <a:t>-pitamo o raspoloženju</a:t>
            </a:r>
          </a:p>
          <a:p>
            <a:endParaRPr lang="hr-HR" dirty="0" smtClean="0"/>
          </a:p>
          <a:p>
            <a:r>
              <a:rPr lang="hr-HR" dirty="0" smtClean="0"/>
              <a:t>Poželjno je koristiti se tehnikama koje koriste vizualne oblike jer na predodžbe</a:t>
            </a:r>
          </a:p>
          <a:p>
            <a:r>
              <a:rPr lang="hr-HR" dirty="0" smtClean="0"/>
              <a:t> bolje djeluju intervencije temeljene na sličnim procesima. Izuzetak je ova tehnika</a:t>
            </a:r>
          </a:p>
          <a:p>
            <a:r>
              <a:rPr lang="hr-HR" dirty="0" smtClean="0"/>
              <a:t> kod pacijenta koji imaju žive, uznemirujuće predodžbe.</a:t>
            </a:r>
            <a:endParaRPr lang="hr-HR" dirty="0"/>
          </a:p>
        </p:txBody>
      </p:sp>
      <p:pic>
        <p:nvPicPr>
          <p:cNvPr id="3" name="Picture 2" descr="sokr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837" y="4286256"/>
            <a:ext cx="1838325" cy="235745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9869" y="571480"/>
            <a:ext cx="758727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PONAVLJANJE PREDODŽBI</a:t>
            </a:r>
          </a:p>
          <a:p>
            <a:r>
              <a:rPr lang="hr-HR" dirty="0" smtClean="0"/>
              <a:t>Koristi se kad pacijent jasno zamišlja PRETJERANE, iako nekatastrofične ishode.</a:t>
            </a:r>
          </a:p>
          <a:p>
            <a:endParaRPr lang="hr-HR" dirty="0" smtClean="0"/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-instruira se pacijenta da opetovano/3-4 puta/zamišlja orginalnu predodžbu</a:t>
            </a:r>
          </a:p>
          <a:p>
            <a:r>
              <a:rPr lang="hr-HR" dirty="0" smtClean="0"/>
              <a:t>-terapeut opaža da li se mijenjaju predodžbe i nivo uznemirenosti</a:t>
            </a:r>
          </a:p>
          <a:p>
            <a:r>
              <a:rPr lang="hr-HR" dirty="0" smtClean="0"/>
              <a:t>-neki pacijenti automatski rade provjeru stvarnosti</a:t>
            </a:r>
          </a:p>
          <a:p>
            <a:r>
              <a:rPr lang="hr-HR" dirty="0" smtClean="0"/>
              <a:t>-svaka sljedeća predodžba bude realističnija i s manje uznemirenosti</a:t>
            </a:r>
            <a:endParaRPr lang="hr-HR" dirty="0"/>
          </a:p>
        </p:txBody>
      </p:sp>
      <p:pic>
        <p:nvPicPr>
          <p:cNvPr id="3" name="Picture 2" descr="fokusiran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857628"/>
            <a:ext cx="1500198" cy="1285884"/>
          </a:xfrm>
          <a:prstGeom prst="rect">
            <a:avLst/>
          </a:prstGeom>
        </p:spPr>
      </p:pic>
      <p:pic>
        <p:nvPicPr>
          <p:cNvPr id="4" name="Picture 3" descr="fokusiran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3286124"/>
            <a:ext cx="2643206" cy="2571768"/>
          </a:xfrm>
          <a:prstGeom prst="rect">
            <a:avLst/>
          </a:prstGeom>
        </p:spPr>
      </p:pic>
      <p:pic>
        <p:nvPicPr>
          <p:cNvPr id="5" name="Picture 4" descr="fokusiran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2928934"/>
            <a:ext cx="3714775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jdetski-tip-600x17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600325"/>
            <a:ext cx="5715000" cy="16573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43042" y="1285860"/>
            <a:ext cx="6201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ZAMJENJIVANJE, ZAUSTAVLJANJE I SKRETANJE PAŽNJE OD PREDODŽBE</a:t>
            </a:r>
            <a:endParaRPr lang="hr-HR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4929198"/>
            <a:ext cx="7817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Donose brzo olakšanje, ali rezultiraju malom ili nikakvom kognitivnom</a:t>
            </a:r>
          </a:p>
          <a:p>
            <a:r>
              <a:rPr lang="hr-HR" dirty="0" smtClean="0"/>
              <a:t>restrukturacijom.</a:t>
            </a:r>
          </a:p>
          <a:p>
            <a:r>
              <a:rPr lang="hr-HR" dirty="0" smtClean="0"/>
              <a:t>Koristimo kad pacijentima nije prikladno ili je preteško raditi na uznemirujućom </a:t>
            </a:r>
          </a:p>
          <a:p>
            <a:r>
              <a:rPr lang="hr-HR" dirty="0" smtClean="0"/>
              <a:t>predodžbom.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4178" y="633366"/>
            <a:ext cx="83313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ZAUSTAVLJANJE PREDODŽBE</a:t>
            </a:r>
          </a:p>
          <a:p>
            <a:r>
              <a:rPr lang="hr-HR" dirty="0" smtClean="0"/>
              <a:t>-analogno zaustavljanju misli</a:t>
            </a:r>
          </a:p>
          <a:p>
            <a:r>
              <a:rPr lang="hr-HR" dirty="0" smtClean="0"/>
              <a:t>-može se koristiti samostalno ili uz zamjenjivanje i skretanje</a:t>
            </a:r>
          </a:p>
          <a:p>
            <a:r>
              <a:rPr lang="hr-HR" dirty="0" smtClean="0"/>
              <a:t>-pacijent prepoznaje uznemirujuću predodžbu i pokušava je isključiti</a:t>
            </a:r>
          </a:p>
          <a:p>
            <a:r>
              <a:rPr lang="hr-HR" dirty="0" smtClean="0"/>
              <a:t>-može zasmisliti znak zaustavljanja, u sebi viknuti “stop” ili pljesnuti rukama ili</a:t>
            </a:r>
          </a:p>
          <a:p>
            <a:r>
              <a:rPr lang="hr-HR" dirty="0" smtClean="0"/>
              <a:t> učiniti neki pokret koji je nespojiv sa predodžbom</a:t>
            </a:r>
          </a:p>
          <a:p>
            <a:r>
              <a:rPr lang="hr-HR" dirty="0" smtClean="0"/>
              <a:t>-tehnike skretanja pažnje i refokusiranja</a:t>
            </a:r>
          </a:p>
          <a:p>
            <a:r>
              <a:rPr lang="hr-HR" dirty="0" smtClean="0"/>
              <a:t>-mora se redovito uvježbavati</a:t>
            </a:r>
          </a:p>
          <a:p>
            <a:r>
              <a:rPr lang="hr-HR" dirty="0" smtClean="0"/>
              <a:t>  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3429000"/>
            <a:ext cx="7575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TEHNIKA ZAMJENJIVANJA UGODNIJOM PREDODŽBOM</a:t>
            </a:r>
          </a:p>
          <a:p>
            <a:r>
              <a:rPr lang="hr-HR" dirty="0" smtClean="0"/>
              <a:t>-mora se također redovno uvježbavati</a:t>
            </a:r>
          </a:p>
          <a:p>
            <a:r>
              <a:rPr lang="hr-HR" dirty="0" smtClean="0"/>
              <a:t>-samo kada je uznemirenost pacijenta niskog do srednjeg stupnja</a:t>
            </a:r>
          </a:p>
          <a:p>
            <a:r>
              <a:rPr lang="hr-HR" dirty="0" smtClean="0"/>
              <a:t>-pacijent zamišlja neku ugodnu scenu sa što više detalja, korištenjem</a:t>
            </a:r>
          </a:p>
          <a:p>
            <a:r>
              <a:rPr lang="hr-HR" dirty="0" smtClean="0"/>
              <a:t> što više osjetila</a:t>
            </a:r>
          </a:p>
          <a:p>
            <a:r>
              <a:rPr lang="hr-HR" dirty="0" smtClean="0"/>
              <a:t>-zamisle uznemirujuću predodžbu kao sliku na televiziji i promijene program</a:t>
            </a:r>
          </a:p>
          <a:p>
            <a:r>
              <a:rPr lang="hr-HR" dirty="0" smtClean="0"/>
              <a:t> na drugu scenu-njihovu zamišljenu ugodnu scenu</a:t>
            </a:r>
          </a:p>
          <a:p>
            <a:r>
              <a:rPr lang="hr-HR" dirty="0" smtClean="0"/>
              <a:t>-možemo udružiti ugodne imaginacije s vježbama relaksacije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vježbavan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325" y="2481262"/>
            <a:ext cx="2419350" cy="18954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7290" y="1500174"/>
            <a:ext cx="7125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IZAZIVANJE PREDODŽBI KAO TERAPIJSKI POSTUPAK</a:t>
            </a:r>
            <a:endParaRPr lang="hr-HR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6278" y="714356"/>
            <a:ext cx="767248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1.UVJEŽBAVANJE TEHNIKA ZA SUOČAVANJE</a:t>
            </a:r>
          </a:p>
          <a:p>
            <a:r>
              <a:rPr lang="hr-HR" dirty="0" smtClean="0"/>
              <a:t>-pacijent u sebi-imaginacijom UVJEŽBAVA strategije za suočavanje</a:t>
            </a:r>
          </a:p>
          <a:p>
            <a:r>
              <a:rPr lang="hr-HR" dirty="0" smtClean="0"/>
              <a:t>-pacijent se ne suočava sa predodžbom već izaziva predodžbu da bi vježbao </a:t>
            </a:r>
          </a:p>
          <a:p>
            <a:r>
              <a:rPr lang="hr-HR" dirty="0" smtClean="0"/>
              <a:t> tehnike kognitivne terapije</a:t>
            </a:r>
          </a:p>
          <a:p>
            <a:r>
              <a:rPr lang="hr-HR" dirty="0" smtClean="0"/>
              <a:t>-dajemo uputstva pacijentu da zamisli predodžbu i da zamisli sebe kako se</a:t>
            </a:r>
          </a:p>
          <a:p>
            <a:r>
              <a:rPr lang="hr-HR" dirty="0" smtClean="0"/>
              <a:t> realistično suočava</a:t>
            </a:r>
          </a:p>
          <a:p>
            <a:r>
              <a:rPr lang="hr-HR" dirty="0" smtClean="0"/>
              <a:t>-uvježbavamo pacijenta da sam odluči koju će tehniku koristiti dok prolazi kroz </a:t>
            </a:r>
          </a:p>
          <a:p>
            <a:r>
              <a:rPr lang="hr-HR" dirty="0" smtClean="0"/>
              <a:t> uznemirujuću predodžbu /kontrolirano disanje, kartice za suočavanje, vremenski</a:t>
            </a:r>
          </a:p>
          <a:p>
            <a:r>
              <a:rPr lang="hr-HR" dirty="0" smtClean="0"/>
              <a:t> skok unaprijed../</a:t>
            </a:r>
          </a:p>
          <a:p>
            <a:endParaRPr lang="hr-HR" dirty="0" smtClean="0"/>
          </a:p>
          <a:p>
            <a:r>
              <a:rPr lang="hr-HR" dirty="0" smtClean="0"/>
              <a:t>-pacijent treba zapisati tehnike  koje je predvidio da bi mu pomogle</a:t>
            </a:r>
          </a:p>
          <a:p>
            <a:endParaRPr lang="hr-HR" dirty="0"/>
          </a:p>
        </p:txBody>
      </p:sp>
      <p:pic>
        <p:nvPicPr>
          <p:cNvPr id="3" name="Picture 2" descr="uvježbanje kog.tehnik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3786190"/>
            <a:ext cx="6738958" cy="307181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30120"/>
            <a:ext cx="776821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2.UDALJAVANJE (distancirajuće tehnike)</a:t>
            </a:r>
          </a:p>
          <a:p>
            <a:r>
              <a:rPr lang="hr-HR" dirty="0" smtClean="0"/>
              <a:t>-tehnika  kojom smanjujemo uznemirenost pacijenta</a:t>
            </a:r>
          </a:p>
          <a:p>
            <a:r>
              <a:rPr lang="hr-HR" dirty="0" smtClean="0"/>
              <a:t>-pomaže pacijentu da problem vidi u široj perspektivi</a:t>
            </a:r>
          </a:p>
          <a:p>
            <a:r>
              <a:rPr lang="hr-HR" dirty="0" smtClean="0"/>
              <a:t>-terapeut pomaže pacijentu da uvidi kako su teškoće vremenski ograničene</a:t>
            </a:r>
          </a:p>
          <a:p>
            <a:r>
              <a:rPr lang="hr-HR" dirty="0" smtClean="0"/>
              <a:t> /pacijenti predviđaju da će problemi trajati i trajati/</a:t>
            </a:r>
          </a:p>
          <a:p>
            <a:r>
              <a:rPr lang="hr-HR" dirty="0" smtClean="0"/>
              <a:t>-pacijent </a:t>
            </a:r>
            <a:r>
              <a:rPr lang="hr-HR" b="1" dirty="0" smtClean="0"/>
              <a:t>imaginira prolazak kroz teško razdoblje</a:t>
            </a:r>
            <a:r>
              <a:rPr lang="hr-HR" dirty="0" smtClean="0"/>
              <a:t>, zamišlja pozitivnu scenu i</a:t>
            </a:r>
          </a:p>
          <a:p>
            <a:r>
              <a:rPr lang="hr-HR" dirty="0" smtClean="0"/>
              <a:t> svaki  put kada ima uznemirujuću predodžbu/misao zamijeni je ovom scenom</a:t>
            </a:r>
          </a:p>
          <a:p>
            <a:r>
              <a:rPr lang="hr-HR" dirty="0" smtClean="0"/>
              <a:t>-terapeut pita pacijenta što može stvarno napraviti kako bi se ostvarila scena</a:t>
            </a:r>
          </a:p>
          <a:p>
            <a:r>
              <a:rPr lang="hr-HR" dirty="0" smtClean="0"/>
              <a:t>-terapeut može tražiti od pacijenta </a:t>
            </a:r>
            <a:r>
              <a:rPr lang="hr-HR" b="1" dirty="0" smtClean="0"/>
              <a:t>zamišljanje realne razine uznemirenosti</a:t>
            </a:r>
          </a:p>
          <a:p>
            <a:r>
              <a:rPr lang="hr-HR" b="1" dirty="0" smtClean="0"/>
              <a:t> u različitim  vremenskim razdobljima </a:t>
            </a:r>
            <a:r>
              <a:rPr lang="hr-HR" dirty="0" smtClean="0"/>
              <a:t>/slična tehnici vremenskog skoka</a:t>
            </a:r>
          </a:p>
          <a:p>
            <a:r>
              <a:rPr lang="hr-HR" dirty="0" smtClean="0"/>
              <a:t> unaprijed ali uključuje  VEĆE vremensko razdoblje-godine/</a:t>
            </a:r>
          </a:p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259062" y="4487772"/>
            <a:ext cx="7181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3.SMANJENJE OPAŽENE PRETNJE</a:t>
            </a:r>
          </a:p>
          <a:p>
            <a:r>
              <a:rPr lang="hr-HR" dirty="0" smtClean="0"/>
              <a:t>-pacijent izaziva predodžbu i razmatra je s realističnijom procjenom stvarne</a:t>
            </a:r>
          </a:p>
          <a:p>
            <a:r>
              <a:rPr lang="hr-HR" dirty="0" smtClean="0"/>
              <a:t> prijetnje / ohrabrujuća lica, brižna lica, oprema za spašavanje../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ful-visualiz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524000"/>
            <a:ext cx="5080000" cy="381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728" y="928670"/>
            <a:ext cx="720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PREDODŽBE SE MOGU IZAZIVATI U SVRHU RAZLIČITIH</a:t>
            </a:r>
          </a:p>
          <a:p>
            <a:r>
              <a:rPr lang="hr-HR" b="1" dirty="0" smtClean="0"/>
              <a:t>TERAPIJSKIH CILJEVA</a:t>
            </a:r>
            <a:endParaRPr lang="hr-H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071546"/>
            <a:ext cx="728564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 smtClean="0"/>
              <a:t>SINONIMI</a:t>
            </a:r>
          </a:p>
          <a:p>
            <a:endParaRPr lang="hr-HR" sz="2000" dirty="0" smtClean="0"/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PREDODŽBE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MENTALNE SLIKE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MAŠTANJE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ZAMIŠLJANJE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SJEĆANJE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DNEVNO SANJARENJE</a:t>
            </a:r>
          </a:p>
          <a:p>
            <a:pPr>
              <a:buFont typeface="Arial" pitchFamily="34" charset="0"/>
              <a:buChar char="•"/>
            </a:pPr>
            <a:r>
              <a:rPr lang="hr-HR" sz="2000" dirty="0" smtClean="0"/>
              <a:t>VIZUALIZACIJA</a:t>
            </a:r>
          </a:p>
          <a:p>
            <a:endParaRPr lang="hr-HR" sz="2000" dirty="0"/>
          </a:p>
          <a:p>
            <a:endParaRPr lang="hr-HR" sz="2000" dirty="0" smtClean="0"/>
          </a:p>
          <a:p>
            <a:r>
              <a:rPr lang="hr-HR" sz="2000" dirty="0"/>
              <a:t>M</a:t>
            </a:r>
            <a:r>
              <a:rPr lang="hr-HR" sz="2000" dirty="0" smtClean="0"/>
              <a:t>entalna sposobnost stvaranja slika neovisno o izravnim opažanjima.</a:t>
            </a:r>
          </a:p>
          <a:p>
            <a:r>
              <a:rPr lang="hr-HR" sz="2000" dirty="0" smtClean="0"/>
              <a:t>Često mislimo u slikama ili vizualnom obliku.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retne mis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012" y="2628900"/>
            <a:ext cx="5353078" cy="351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7290" y="5857892"/>
            <a:ext cx="1978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7030A0"/>
                </a:solidFill>
              </a:rPr>
              <a:t>Hvala na pažnji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1142984"/>
            <a:ext cx="732937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CILJ KBT</a:t>
            </a:r>
          </a:p>
          <a:p>
            <a:endParaRPr lang="hr-HR" dirty="0" smtClean="0"/>
          </a:p>
          <a:p>
            <a:r>
              <a:rPr lang="hr-HR" dirty="0" smtClean="0"/>
              <a:t>1.Upoznati pacijenta kako se automatske misli mogu pojaviti</a:t>
            </a:r>
          </a:p>
          <a:p>
            <a:r>
              <a:rPr lang="hr-HR" dirty="0" smtClean="0"/>
              <a:t>   u različitim OBLICIMA kao i u različitim senzornim modalitetima.</a:t>
            </a:r>
          </a:p>
          <a:p>
            <a:endParaRPr lang="hr-HR" dirty="0" smtClean="0"/>
          </a:p>
          <a:p>
            <a:r>
              <a:rPr lang="hr-HR" dirty="0" smtClean="0"/>
              <a:t>2.Podučiti pacijente u identificiranju njihovih spontanih predodžbi.</a:t>
            </a:r>
          </a:p>
          <a:p>
            <a:endParaRPr lang="hr-HR" dirty="0" smtClean="0"/>
          </a:p>
          <a:p>
            <a:r>
              <a:rPr lang="hr-HR" dirty="0" smtClean="0"/>
              <a:t>3.Povećati spremnost pacijenata da ih prepozna bez obzira u kojem se obliku</a:t>
            </a:r>
          </a:p>
          <a:p>
            <a:r>
              <a:rPr lang="hr-HR" dirty="0" smtClean="0"/>
              <a:t>   pojave.</a:t>
            </a:r>
          </a:p>
          <a:p>
            <a:endParaRPr lang="hr-HR" dirty="0" smtClean="0"/>
          </a:p>
          <a:p>
            <a:r>
              <a:rPr lang="hr-HR" dirty="0" smtClean="0"/>
              <a:t>4.Kako se terapijski suočiti sa spontanim i izazvanim predodžbama.</a:t>
            </a:r>
            <a:endParaRPr lang="hr-HR" dirty="0"/>
          </a:p>
        </p:txBody>
      </p:sp>
      <p:pic>
        <p:nvPicPr>
          <p:cNvPr id="3" name="Picture 2" descr="pitanja u glav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075" y="4429132"/>
            <a:ext cx="2609850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785794"/>
            <a:ext cx="726775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IDENTIFICIRANJE PREDODŽBI</a:t>
            </a:r>
          </a:p>
          <a:p>
            <a:r>
              <a:rPr lang="hr-HR" dirty="0" smtClean="0"/>
              <a:t>1.Terapeut već na prvoj seansi  počinje edukaciju pacijenta o predodžbama.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2.Terapeut pokušava otkriti spontanu predodžbu 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3.Izaziva predodžbu na seansi –neutralnu ili pozitivnu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5" name="Oval Callout 4"/>
          <p:cNvSpPr/>
          <p:nvPr/>
        </p:nvSpPr>
        <p:spPr>
          <a:xfrm>
            <a:off x="2214546" y="1428736"/>
            <a:ext cx="5214974" cy="8572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“što prolazi kroz vašu glavu”-provjeravamo i misli i predodžbe</a:t>
            </a:r>
            <a:endParaRPr lang="hr-HR" dirty="0"/>
          </a:p>
        </p:txBody>
      </p:sp>
      <p:sp>
        <p:nvSpPr>
          <p:cNvPr id="7" name="Oval Callout 6"/>
          <p:cNvSpPr/>
          <p:nvPr/>
        </p:nvSpPr>
        <p:spPr>
          <a:xfrm>
            <a:off x="2143108" y="2857496"/>
            <a:ext cx="5572164" cy="12144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“u trenutku kada ste pomislili, jeste li zamislili nešto”</a:t>
            </a:r>
            <a:endParaRPr lang="hr-HR" dirty="0"/>
          </a:p>
        </p:txBody>
      </p:sp>
      <p:sp>
        <p:nvSpPr>
          <p:cNvPr id="8" name="Oval Callout 7"/>
          <p:cNvSpPr/>
          <p:nvPr/>
        </p:nvSpPr>
        <p:spPr>
          <a:xfrm>
            <a:off x="2285984" y="4786322"/>
            <a:ext cx="5643602" cy="135732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“zamislite svoj stan, koliko imate stolica u stanu” ili “opišite nedavni događaj npr. zamislite se da hodate ovom zgradom.Možete li to vidjeti u svojoj glavi?”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29058" y="785794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PREDODŽBE</a:t>
            </a:r>
            <a:endParaRPr lang="hr-HR" dirty="0"/>
          </a:p>
        </p:txBody>
      </p:sp>
      <p:sp>
        <p:nvSpPr>
          <p:cNvPr id="4" name="Down Arrow 3"/>
          <p:cNvSpPr/>
          <p:nvPr/>
        </p:nvSpPr>
        <p:spPr>
          <a:xfrm>
            <a:off x="4143372" y="1142984"/>
            <a:ext cx="91326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2357422" y="1785926"/>
            <a:ext cx="473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SPONTANE                                    IZAZVANE</a:t>
            </a:r>
            <a:endParaRPr lang="hr-HR" dirty="0"/>
          </a:p>
        </p:txBody>
      </p:sp>
      <p:sp>
        <p:nvSpPr>
          <p:cNvPr id="6" name="Down Arrow 5"/>
          <p:cNvSpPr/>
          <p:nvPr/>
        </p:nvSpPr>
        <p:spPr>
          <a:xfrm>
            <a:off x="2928926" y="2143116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xtBox 6"/>
          <p:cNvSpPr txBox="1"/>
          <p:nvPr/>
        </p:nvSpPr>
        <p:spPr>
          <a:xfrm>
            <a:off x="1928794" y="2857496"/>
            <a:ext cx="436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VRLO KRATKE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UZNEMIRUJUĆE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BRZO SE POTISKUJU U PODSVIJEST</a:t>
            </a:r>
            <a:endParaRPr lang="hr-HR" dirty="0"/>
          </a:p>
        </p:txBody>
      </p:sp>
      <p:pic>
        <p:nvPicPr>
          <p:cNvPr id="8" name="Picture 7" descr="raspada 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3857628"/>
            <a:ext cx="4143394" cy="271464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842" y="285728"/>
            <a:ext cx="818660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EDUKACIJA PACIJENTA O PREDODŽBAMA</a:t>
            </a:r>
          </a:p>
          <a:p>
            <a:endParaRPr lang="hr-HR" b="1" dirty="0" smtClean="0"/>
          </a:p>
          <a:p>
            <a:pPr marL="342900" indent="-342900">
              <a:buAutoNum type="arabicPeriod"/>
            </a:pPr>
            <a:r>
              <a:rPr lang="hr-HR" dirty="0" smtClean="0"/>
              <a:t>Pacijentu iznosimo koncept predodžbi, po potrebi koristimo sinonime</a:t>
            </a:r>
          </a:p>
          <a:p>
            <a:pPr marL="342900" indent="-342900">
              <a:buAutoNum type="arabicPeriod"/>
            </a:pPr>
            <a:r>
              <a:rPr lang="hr-HR" dirty="0" smtClean="0"/>
              <a:t>Neki pacijenti identificiraju predodžbe, ali ih ne mogu izreći (uznemirujuće su)</a:t>
            </a:r>
          </a:p>
          <a:p>
            <a:pPr marL="342900" indent="-342900">
              <a:buAutoNum type="arabicPeriod"/>
            </a:pPr>
            <a:r>
              <a:rPr lang="hr-HR" dirty="0" smtClean="0"/>
              <a:t>Normalizacija predodžbenih iskustava-većina ljudi je svjesnija emocija koje idu uz</a:t>
            </a:r>
          </a:p>
          <a:p>
            <a:pPr marL="342900" indent="-342900"/>
            <a:r>
              <a:rPr lang="hr-HR" dirty="0" smtClean="0"/>
              <a:t>     predodžbe  negoli samih predodžbi. Ponekad su neobične i uobičajeno je imati više</a:t>
            </a:r>
          </a:p>
          <a:p>
            <a:pPr marL="342900" indent="-342900"/>
            <a:r>
              <a:rPr lang="hr-HR" dirty="0" smtClean="0"/>
              <a:t>     vrsta predodžbi-tužne, strašne, nasilne. Problem je samo ukoliko mislite da ste</a:t>
            </a:r>
          </a:p>
          <a:p>
            <a:pPr marL="342900" indent="-342900"/>
            <a:r>
              <a:rPr lang="hr-HR" dirty="0" smtClean="0"/>
              <a:t>     zbog toga ČUDNI</a:t>
            </a:r>
          </a:p>
          <a:p>
            <a:pPr marL="342900" indent="-342900">
              <a:buAutoNum type="arabicPeriod" startAt="4"/>
            </a:pPr>
            <a:r>
              <a:rPr lang="hr-HR" dirty="0" smtClean="0"/>
              <a:t>Pacijentu zadajemo da kad primijeti pogoršanje u raspoloženju traga za</a:t>
            </a:r>
          </a:p>
          <a:p>
            <a:pPr marL="342900" indent="-342900"/>
            <a:r>
              <a:rPr lang="hr-HR" dirty="0" smtClean="0"/>
              <a:t>     predodžbama</a:t>
            </a:r>
          </a:p>
          <a:p>
            <a:pPr marL="342900" indent="-342900"/>
            <a:endParaRPr lang="hr-HR" dirty="0"/>
          </a:p>
        </p:txBody>
      </p:sp>
      <p:sp>
        <p:nvSpPr>
          <p:cNvPr id="3" name="Curved Down Arrow 2"/>
          <p:cNvSpPr/>
          <p:nvPr/>
        </p:nvSpPr>
        <p:spPr>
          <a:xfrm>
            <a:off x="3929058" y="2857496"/>
            <a:ext cx="2001970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0232" y="3429000"/>
            <a:ext cx="6548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SMANJUJEMO                                     OMOGUĆAVAMO LAKŠE </a:t>
            </a:r>
          </a:p>
          <a:p>
            <a:r>
              <a:rPr lang="hr-HR" dirty="0" smtClean="0"/>
              <a:t>ANKSIOZNOST                                  IDENTIFICIRANJE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4643446"/>
            <a:ext cx="8110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5.Terapeut nagovještava pacijentu  da će naučiti odgovarati na predodžbe i na taj</a:t>
            </a:r>
          </a:p>
          <a:p>
            <a:r>
              <a:rPr lang="hr-HR" dirty="0" smtClean="0"/>
              <a:t>    način će moći kontrolirati svoju uznemirenost</a:t>
            </a:r>
          </a:p>
          <a:p>
            <a:r>
              <a:rPr lang="hr-HR" dirty="0" smtClean="0"/>
              <a:t>6. U slučaju poteškoća u identifikaciji terapeut može: sam dočarati vizuelnu</a:t>
            </a:r>
          </a:p>
          <a:p>
            <a:r>
              <a:rPr lang="hr-HR" dirty="0" smtClean="0"/>
              <a:t>   predodžbu dok pacijent opisuje situaciju ili terapeut može izazvati neku najmanje</a:t>
            </a:r>
          </a:p>
          <a:p>
            <a:r>
              <a:rPr lang="hr-HR" dirty="0" smtClean="0"/>
              <a:t>   uznemirujuću predodžbu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419193" y="714356"/>
          <a:ext cx="7724807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00166" y="4071942"/>
            <a:ext cx="7053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b="1" dirty="0" smtClean="0"/>
              <a:t>Pomažu pacijentu u smanjivanju njihovog nemira pomoću</a:t>
            </a:r>
          </a:p>
          <a:p>
            <a:r>
              <a:rPr lang="hr-HR" sz="2000" b="1" dirty="0" smtClean="0"/>
              <a:t>promatranja situacije na različite načine. </a:t>
            </a:r>
            <a:endParaRPr lang="hr-HR" sz="2000" b="1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1571604" y="5143512"/>
          <a:ext cx="5959067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28728" y="6072206"/>
            <a:ext cx="8644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Pacijentu nudimo privremeno ODGAĐANJE usmjeravanjem na nešto</a:t>
            </a:r>
          </a:p>
          <a:p>
            <a:r>
              <a:rPr lang="hr-HR" b="1" dirty="0" smtClean="0"/>
              <a:t>drugo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500042"/>
            <a:ext cx="50699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PRAĆENJE PREDODŽBE DO ZAVRŠETKA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Često najkorisnija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Pomaže u konceptualizaciji problema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Vodi kognitivnom restrukturiranju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Osigurava olakšanje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142976" y="2428868"/>
            <a:ext cx="825806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TEHNIKA</a:t>
            </a:r>
          </a:p>
          <a:p>
            <a:r>
              <a:rPr lang="hr-HR" dirty="0" smtClean="0"/>
              <a:t>Terapeut potiče pacijenta da nastavi zamišljati spontanu predodžbu dok se ne pojavi:</a:t>
            </a:r>
          </a:p>
          <a:p>
            <a:r>
              <a:rPr lang="hr-HR" dirty="0" smtClean="0"/>
              <a:t>1.Pacijent zamišljanjem prolazi krizu-osjeća se bolje</a:t>
            </a:r>
          </a:p>
          <a:p>
            <a:r>
              <a:rPr lang="hr-HR" dirty="0" smtClean="0"/>
              <a:t>2.Pacijent zamišlja krajnju katastrofu npr.smrt</a:t>
            </a:r>
          </a:p>
          <a:p>
            <a:r>
              <a:rPr lang="hr-HR" b="1" dirty="0" smtClean="0"/>
              <a:t>Ad.1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 pacijent prestane zamišljati u najgorem trenutku/neugodne emocije/                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 dajemo uputstva da nastavi zamišljati što se dogodilo dalje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 na kraju pitamo kako se osjeća /podsjetimo ga kako se prije osjećao/</a:t>
            </a:r>
          </a:p>
          <a:p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1071538" y="5000636"/>
            <a:ext cx="8267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ISHODI</a:t>
            </a:r>
          </a:p>
          <a:p>
            <a:r>
              <a:rPr lang="hr-HR" dirty="0" smtClean="0"/>
              <a:t>1.Pacijent vrlo lako identificira RAZUMNI ISHOD</a:t>
            </a:r>
          </a:p>
          <a:p>
            <a:r>
              <a:rPr lang="hr-HR" dirty="0" smtClean="0"/>
              <a:t>2.Pacijent paraliziran, ništa ne vidi-terapeut uvodi novi element u predodžbu kako bi</a:t>
            </a:r>
          </a:p>
          <a:p>
            <a:r>
              <a:rPr lang="hr-HR" dirty="0" smtClean="0"/>
              <a:t>   pomogao pacijentu u “izvlačenju”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642918"/>
            <a:ext cx="84041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Ad.2</a:t>
            </a:r>
          </a:p>
          <a:p>
            <a:r>
              <a:rPr lang="hr-HR" dirty="0" smtClean="0"/>
              <a:t>- praćenje predodžbe do završetka vodi u katastrofu, terapeut obzirno nastavlja </a:t>
            </a:r>
          </a:p>
          <a:p>
            <a:r>
              <a:rPr lang="hr-HR" dirty="0" smtClean="0"/>
              <a:t>  s ispitivanjem s ciljem određivanja posebnog značenja te katastrofe</a:t>
            </a:r>
          </a:p>
          <a:p>
            <a:r>
              <a:rPr lang="hr-HR" dirty="0" smtClean="0"/>
              <a:t>-na ovaj način otkriva se novi problem</a:t>
            </a:r>
          </a:p>
          <a:p>
            <a:r>
              <a:rPr lang="hr-HR" dirty="0" smtClean="0"/>
              <a:t>-terapeut konceptualizira njeno značenje i prema tome intervenira</a:t>
            </a:r>
          </a:p>
          <a:p>
            <a:r>
              <a:rPr lang="hr-HR" dirty="0" smtClean="0"/>
              <a:t>-terapeut može poticati predodžbu radi osiguranja distance, predodžbu za suočavanje, vremenski skok unaprijed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142976" y="3000372"/>
            <a:ext cx="76890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VREMENSKI SKOK UNAPRIJED</a:t>
            </a:r>
          </a:p>
          <a:p>
            <a:r>
              <a:rPr lang="hr-HR" dirty="0" smtClean="0"/>
              <a:t>Koristimo kada pacijent zamišlja jako puno prepreka ili uznemirujućih događaja.</a:t>
            </a:r>
          </a:p>
          <a:p>
            <a:endParaRPr lang="hr-HR" dirty="0" smtClean="0"/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-pacijenta zamolimo da se zamisli u nekom vremenu u bliskoj budućnosti</a:t>
            </a:r>
          </a:p>
          <a:p>
            <a:r>
              <a:rPr lang="hr-HR" dirty="0" smtClean="0"/>
              <a:t>-da naprave skok unaprijed</a:t>
            </a:r>
          </a:p>
          <a:p>
            <a:r>
              <a:rPr lang="hr-HR" dirty="0" smtClean="0"/>
              <a:t>-pitamo “možete li to zamisliti”, “kako to izgleda”,  korak po korak</a:t>
            </a:r>
          </a:p>
          <a:p>
            <a:r>
              <a:rPr lang="hr-HR" dirty="0" smtClean="0"/>
              <a:t>-”kako se osjećate”</a:t>
            </a:r>
          </a:p>
          <a:p>
            <a:r>
              <a:rPr lang="hr-HR" dirty="0" smtClean="0"/>
              <a:t>-rezimiramo pacijentu, “na početku ste se osjećali ...a sada se osjećate bolje”</a:t>
            </a:r>
          </a:p>
          <a:p>
            <a:r>
              <a:rPr lang="hr-HR" dirty="0" smtClean="0"/>
              <a:t>-dajemo uputstvo da pacijent zapiše ovu tehniku kako bi je vježbao kod kuće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580</TotalTime>
  <Words>1319</Words>
  <Application>Microsoft Office PowerPoint</Application>
  <PresentationFormat>On-screen Show (4:3)</PresentationFormat>
  <Paragraphs>218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Solstice</vt:lpstr>
      <vt:lpstr>PREDOČAVANJE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</dc:creator>
  <cp:lastModifiedBy>Ivan</cp:lastModifiedBy>
  <cp:revision>75</cp:revision>
  <dcterms:created xsi:type="dcterms:W3CDTF">2017-06-03T13:50:10Z</dcterms:created>
  <dcterms:modified xsi:type="dcterms:W3CDTF">2017-06-06T04:34:27Z</dcterms:modified>
</cp:coreProperties>
</file>