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365" r:id="rId1"/>
  </p:sldMasterIdLst>
  <p:handoutMasterIdLst>
    <p:handoutMasterId r:id="rId1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78"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94"/>
          </a:xfrm>
          <a:prstGeom prst="rect">
            <a:avLst/>
          </a:prstGeom>
        </p:spPr>
        <p:txBody>
          <a:bodyPr vert="horz" lIns="96625" tIns="48312" rIns="96625" bIns="48312" rtlCol="0"/>
          <a:lstStyle>
            <a:lvl1pPr algn="l">
              <a:defRPr sz="1300"/>
            </a:lvl1pPr>
          </a:lstStyle>
          <a:p>
            <a:endParaRPr lang="hr-HR"/>
          </a:p>
        </p:txBody>
      </p:sp>
      <p:sp>
        <p:nvSpPr>
          <p:cNvPr id="3" name="Date Placeholder 2"/>
          <p:cNvSpPr>
            <a:spLocks noGrp="1"/>
          </p:cNvSpPr>
          <p:nvPr>
            <p:ph type="dt" sz="quarter" idx="1"/>
          </p:nvPr>
        </p:nvSpPr>
        <p:spPr>
          <a:xfrm>
            <a:off x="3901698" y="0"/>
            <a:ext cx="2984871" cy="501094"/>
          </a:xfrm>
          <a:prstGeom prst="rect">
            <a:avLst/>
          </a:prstGeom>
        </p:spPr>
        <p:txBody>
          <a:bodyPr vert="horz" lIns="96625" tIns="48312" rIns="96625" bIns="48312" rtlCol="0"/>
          <a:lstStyle>
            <a:lvl1pPr algn="r">
              <a:defRPr sz="1300"/>
            </a:lvl1pPr>
          </a:lstStyle>
          <a:p>
            <a:fld id="{5368E48E-662C-4B9F-B277-E2CC42245ECE}" type="datetimeFigureOut">
              <a:rPr lang="hr-HR" smtClean="0"/>
              <a:t>8.2.2018.</a:t>
            </a:fld>
            <a:endParaRPr lang="hr-HR"/>
          </a:p>
        </p:txBody>
      </p:sp>
      <p:sp>
        <p:nvSpPr>
          <p:cNvPr id="4" name="Footer Placeholder 3"/>
          <p:cNvSpPr>
            <a:spLocks noGrp="1"/>
          </p:cNvSpPr>
          <p:nvPr>
            <p:ph type="ftr" sz="quarter" idx="2"/>
          </p:nvPr>
        </p:nvSpPr>
        <p:spPr>
          <a:xfrm>
            <a:off x="0" y="9519054"/>
            <a:ext cx="2984871" cy="501094"/>
          </a:xfrm>
          <a:prstGeom prst="rect">
            <a:avLst/>
          </a:prstGeom>
        </p:spPr>
        <p:txBody>
          <a:bodyPr vert="horz" lIns="96625" tIns="48312" rIns="96625" bIns="48312" rtlCol="0" anchor="b"/>
          <a:lstStyle>
            <a:lvl1pPr algn="l">
              <a:defRPr sz="1300"/>
            </a:lvl1pPr>
          </a:lstStyle>
          <a:p>
            <a:endParaRPr lang="hr-HR"/>
          </a:p>
        </p:txBody>
      </p:sp>
      <p:sp>
        <p:nvSpPr>
          <p:cNvPr id="5" name="Slide Number Placeholder 4"/>
          <p:cNvSpPr>
            <a:spLocks noGrp="1"/>
          </p:cNvSpPr>
          <p:nvPr>
            <p:ph type="sldNum" sz="quarter" idx="3"/>
          </p:nvPr>
        </p:nvSpPr>
        <p:spPr>
          <a:xfrm>
            <a:off x="3901698" y="9519054"/>
            <a:ext cx="2984871" cy="501094"/>
          </a:xfrm>
          <a:prstGeom prst="rect">
            <a:avLst/>
          </a:prstGeom>
        </p:spPr>
        <p:txBody>
          <a:bodyPr vert="horz" lIns="96625" tIns="48312" rIns="96625" bIns="48312" rtlCol="0" anchor="b"/>
          <a:lstStyle>
            <a:lvl1pPr algn="r">
              <a:defRPr sz="1300"/>
            </a:lvl1pPr>
          </a:lstStyle>
          <a:p>
            <a:fld id="{53321353-861E-4430-976A-62945717C035}" type="slidenum">
              <a:rPr lang="hr-HR" smtClean="0"/>
              <a:t>‹#›</a:t>
            </a:fld>
            <a:endParaRPr lang="hr-HR"/>
          </a:p>
        </p:txBody>
      </p:sp>
    </p:spTree>
    <p:extLst>
      <p:ext uri="{BB962C8B-B14F-4D97-AF65-F5344CB8AC3E}">
        <p14:creationId xmlns:p14="http://schemas.microsoft.com/office/powerpoint/2010/main" val="35479151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2/8/2018</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53411965"/>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017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2/8/2018</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013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45683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2/8/2018</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3761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548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2905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255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16452473"/>
      </p:ext>
    </p:extLst>
  </p:cSld>
  <p:clrMapOvr>
    <a:masterClrMapping/>
  </p:clrMapOvr>
  <p:extLst>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2/8/2018</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94794168"/>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738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2/8/2018</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47828768"/>
      </p:ext>
    </p:extLst>
  </p:cSld>
  <p:clrMap bg1="lt1" tx1="dk1" bg2="lt2" tx2="dk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 id="2147484373" r:id="rId8"/>
    <p:sldLayoutId id="2147484374" r:id="rId9"/>
    <p:sldLayoutId id="2147484375" r:id="rId10"/>
    <p:sldLayoutId id="2147484376"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4" y="2784836"/>
            <a:ext cx="10993549" cy="1475013"/>
          </a:xfrm>
        </p:spPr>
        <p:txBody>
          <a:bodyPr>
            <a:normAutofit/>
          </a:bodyPr>
          <a:lstStyle/>
          <a:p>
            <a:r>
              <a:rPr lang="hr-HR" sz="6000" dirty="0" smtClean="0">
                <a:solidFill>
                  <a:schemeClr val="bg1"/>
                </a:solidFill>
              </a:rPr>
              <a:t>Problemi u terapiji</a:t>
            </a:r>
            <a:endParaRPr lang="hr-HR" sz="6000" dirty="0">
              <a:solidFill>
                <a:schemeClr val="bg1"/>
              </a:solidFill>
            </a:endParaRPr>
          </a:p>
        </p:txBody>
      </p:sp>
      <p:sp>
        <p:nvSpPr>
          <p:cNvPr id="3" name="Subtitle 2"/>
          <p:cNvSpPr>
            <a:spLocks noGrp="1"/>
          </p:cNvSpPr>
          <p:nvPr>
            <p:ph type="subTitle" idx="1"/>
          </p:nvPr>
        </p:nvSpPr>
        <p:spPr>
          <a:xfrm>
            <a:off x="581197" y="4337120"/>
            <a:ext cx="10993546" cy="590321"/>
          </a:xfrm>
        </p:spPr>
        <p:txBody>
          <a:bodyPr>
            <a:normAutofit fontScale="92500" lnSpcReduction="20000"/>
          </a:bodyPr>
          <a:lstStyle/>
          <a:p>
            <a:r>
              <a:rPr lang="hr-HR" dirty="0" smtClean="0">
                <a:solidFill>
                  <a:schemeClr val="bg1"/>
                </a:solidFill>
              </a:rPr>
              <a:t>Tijana Debelić, mag.psih.</a:t>
            </a:r>
          </a:p>
          <a:p>
            <a:r>
              <a:rPr lang="hr-HR" dirty="0" smtClean="0">
                <a:solidFill>
                  <a:schemeClr val="bg1"/>
                </a:solidFill>
              </a:rPr>
              <a:t>Bkt praktikum 2.</a:t>
            </a:r>
            <a:endParaRPr lang="hr-HR" dirty="0">
              <a:solidFill>
                <a:schemeClr val="bg1"/>
              </a:solidFill>
            </a:endParaRPr>
          </a:p>
        </p:txBody>
      </p:sp>
      <p:sp>
        <p:nvSpPr>
          <p:cNvPr id="4" name="TextBox 3"/>
          <p:cNvSpPr txBox="1"/>
          <p:nvPr/>
        </p:nvSpPr>
        <p:spPr>
          <a:xfrm>
            <a:off x="4845900" y="5931198"/>
            <a:ext cx="2291012" cy="338554"/>
          </a:xfrm>
          <a:prstGeom prst="rect">
            <a:avLst/>
          </a:prstGeom>
          <a:noFill/>
        </p:spPr>
        <p:txBody>
          <a:bodyPr wrap="none" rtlCol="0">
            <a:spAutoFit/>
          </a:bodyPr>
          <a:lstStyle/>
          <a:p>
            <a:r>
              <a:rPr lang="hr-HR" sz="1600" dirty="0" smtClean="0">
                <a:solidFill>
                  <a:schemeClr val="bg1"/>
                </a:solidFill>
              </a:rPr>
              <a:t>Rijeka, 10. veljače 2018.</a:t>
            </a:r>
            <a:endParaRPr lang="hr-HR" sz="1600" dirty="0">
              <a:solidFill>
                <a:schemeClr val="bg1"/>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6417" y="553792"/>
            <a:ext cx="3667113" cy="2531975"/>
          </a:xfrm>
          <a:prstGeom prst="rect">
            <a:avLst/>
          </a:prstGeom>
        </p:spPr>
      </p:pic>
    </p:spTree>
    <p:extLst>
      <p:ext uri="{BB962C8B-B14F-4D97-AF65-F5344CB8AC3E}">
        <p14:creationId xmlns:p14="http://schemas.microsoft.com/office/powerpoint/2010/main" val="19076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5. Rad s automatskim mislima</a:t>
            </a:r>
            <a:endParaRPr lang="hr-HR" dirty="0"/>
          </a:p>
        </p:txBody>
      </p:sp>
      <p:pic>
        <p:nvPicPr>
          <p:cNvPr id="5" name="Picture 4"/>
          <p:cNvPicPr>
            <a:picLocks noChangeAspect="1"/>
          </p:cNvPicPr>
          <p:nvPr/>
        </p:nvPicPr>
        <p:blipFill rotWithShape="1">
          <a:blip r:embed="rId2"/>
          <a:srcRect t="3903" b="5766"/>
          <a:stretch/>
        </p:blipFill>
        <p:spPr>
          <a:xfrm>
            <a:off x="8120902" y="90153"/>
            <a:ext cx="3019324" cy="2086378"/>
          </a:xfrm>
          <a:prstGeom prst="rect">
            <a:avLst/>
          </a:prstGeom>
        </p:spPr>
      </p:pic>
      <p:sp>
        <p:nvSpPr>
          <p:cNvPr id="3" name="Content Placeholder 2"/>
          <p:cNvSpPr>
            <a:spLocks noGrp="1"/>
          </p:cNvSpPr>
          <p:nvPr>
            <p:ph idx="1"/>
          </p:nvPr>
        </p:nvSpPr>
        <p:spPr>
          <a:xfrm>
            <a:off x="581192" y="2353718"/>
            <a:ext cx="11029615" cy="4117273"/>
          </a:xfrm>
        </p:spPr>
        <p:txBody>
          <a:bodyPr>
            <a:normAutofit/>
          </a:bodyPr>
          <a:lstStyle/>
          <a:p>
            <a:pPr marL="400050" indent="-400050">
              <a:buFont typeface="+mj-lt"/>
              <a:buAutoNum type="romanUcPeriod"/>
            </a:pPr>
            <a:r>
              <a:rPr lang="hr-HR" b="1" dirty="0" smtClean="0"/>
              <a:t>Identificiranje i izdvajanje ključnih AM</a:t>
            </a:r>
            <a:r>
              <a:rPr lang="hr-HR" dirty="0" smtClean="0"/>
              <a:t> </a:t>
            </a:r>
            <a:r>
              <a:rPr lang="hr-HR" dirty="0"/>
              <a:t>– Da li sam pratio promjene u raspoloženju P i tada identificirao riječi/misli/predodžbe</a:t>
            </a:r>
            <a:r>
              <a:rPr lang="hr-HR" dirty="0" smtClean="0"/>
              <a:t>? Jesmo li identificirali sve relevantne AM? Jesmo li odabrali disfunkcionalnu misao za evaluaciju i je li ona bila važna (onu koja bi modificirana vjerojatno pomogla P u dostizanju njegovih ciljeva)? </a:t>
            </a:r>
          </a:p>
          <a:p>
            <a:pPr marL="400050" indent="-400050">
              <a:buFont typeface="+mj-lt"/>
              <a:buAutoNum type="romanUcPeriod"/>
            </a:pPr>
            <a:r>
              <a:rPr lang="hr-HR" b="1" dirty="0" smtClean="0"/>
              <a:t>Odgovaranje na AM</a:t>
            </a:r>
            <a:r>
              <a:rPr lang="hr-HR" dirty="0" smtClean="0"/>
              <a:t> –  Osim što smo ju identificirali, jesmo li je i vrednovali i odgovorili na nju? Jesam li izbjegao </a:t>
            </a:r>
            <a:r>
              <a:rPr lang="hr-HR" i="1" dirty="0" smtClean="0"/>
              <a:t>a priori </a:t>
            </a:r>
            <a:r>
              <a:rPr lang="hr-HR" dirty="0" smtClean="0"/>
              <a:t>pretpostaviti da je misao bila iskrivljena? Jesam li uvjeravao P umjesto da ju evaluiramo skupa? Jesam li koristio sve raspoložive tehnike ispitivanja? Nakon zajednički formuliranog alternativnog odgovora, jesam li provjerio koliko P vjeruje u njega? Je li se smanjila njegova uznemirenost? Ako je bilo potrebno, jesmo li ju označili za budući rad?</a:t>
            </a:r>
          </a:p>
          <a:p>
            <a:pPr marL="400050" indent="-400050">
              <a:buFont typeface="+mj-lt"/>
              <a:buAutoNum type="romanUcPeriod"/>
            </a:pPr>
            <a:r>
              <a:rPr lang="hr-HR" b="1" dirty="0" smtClean="0"/>
              <a:t>Povećavanje vjerojatnosti kognitivne promjene </a:t>
            </a:r>
            <a:r>
              <a:rPr lang="hr-HR" dirty="0" smtClean="0"/>
              <a:t>– Je li P zapisao svoja nova funkcionalnija shvaćanja? Jesmo li identificirali kognitivne distorzije? Jesmo li istražili je li P već imao slične u prošlosti i predvidjeli moguće distorzije ovog tipa u budućnosti?</a:t>
            </a:r>
          </a:p>
          <a:p>
            <a:pPr marL="400050" indent="-400050">
              <a:buFont typeface="+mj-lt"/>
              <a:buAutoNum type="romanUcPeriod"/>
            </a:pPr>
            <a:endParaRPr lang="hr-HR" dirty="0"/>
          </a:p>
        </p:txBody>
      </p:sp>
    </p:spTree>
    <p:extLst>
      <p:ext uri="{BB962C8B-B14F-4D97-AF65-F5344CB8AC3E}">
        <p14:creationId xmlns:p14="http://schemas.microsoft.com/office/powerpoint/2010/main" val="109996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6. Dostizanje terapijskih ciljeva</a:t>
            </a:r>
            <a:endParaRPr lang="hr-HR" dirty="0"/>
          </a:p>
        </p:txBody>
      </p:sp>
      <p:sp>
        <p:nvSpPr>
          <p:cNvPr id="3" name="Content Placeholder 2"/>
          <p:cNvSpPr>
            <a:spLocks noGrp="1"/>
          </p:cNvSpPr>
          <p:nvPr>
            <p:ph idx="1"/>
          </p:nvPr>
        </p:nvSpPr>
        <p:spPr>
          <a:xfrm>
            <a:off x="581193" y="2055707"/>
            <a:ext cx="11029615" cy="4531124"/>
          </a:xfrm>
        </p:spPr>
        <p:txBody>
          <a:bodyPr>
            <a:normAutofit/>
          </a:bodyPr>
          <a:lstStyle/>
          <a:p>
            <a:pPr marL="400050" indent="-400050">
              <a:buFont typeface="+mj-lt"/>
              <a:buAutoNum type="romanUcPeriod"/>
            </a:pPr>
            <a:r>
              <a:rPr lang="hr-HR" b="1" dirty="0"/>
              <a:t>Identificiranje općih terapijskih i ciljeva svake pojedine seanse </a:t>
            </a:r>
            <a:r>
              <a:rPr lang="hr-HR" dirty="0"/>
              <a:t>– Da li P uistinu želi postići ciljeve koje smo odredili? Jesmo li ih rastavili na manje ciljeve prema fazi terapije? Jesam li ih koristio za sastavljanje dnevnog reda? Jesam li koristio točke dnevnog reda za postizanje ciljeva kad god je to bilo moguće? Jesam li pomogao P odrediti važan problem tijekom seanse? Jesmo li posvetili dovoljno vremena kognitivnoj restrukturaciji i rješavanju problema? Jesmo li radili i na bihevioralnoj promjeni?</a:t>
            </a:r>
          </a:p>
          <a:p>
            <a:pPr marL="400050" indent="-400050">
              <a:buFont typeface="+mj-lt"/>
              <a:buAutoNum type="romanUcPeriod"/>
            </a:pPr>
            <a:r>
              <a:rPr lang="hr-HR" b="1" dirty="0"/>
              <a:t>Održavanje konzistentnog usredotočivanja </a:t>
            </a:r>
            <a:r>
              <a:rPr lang="hr-HR" dirty="0"/>
              <a:t>–  Jesam li koristio vođeno otkrivanje kako bih P pomogao identificirati vjerovanja? Jesam li utvrdio koja su središnja? Je li se P složio? Jesam li istraživao odnos novih problema prema vjerovanjima ili smo skakali s jednog problema ili vjerovanja na slijedeće bez njihova povezivanja s općom konceptualizacijom? Jesmo li radili na njima na svakoj seansi, a ne samo u kriznim intervencijama? Uviđa li sada P kako su vjerovanja povezana sa sadašnjim problemima?</a:t>
            </a:r>
          </a:p>
          <a:p>
            <a:pPr marL="400050" indent="-400050">
              <a:buFont typeface="+mj-lt"/>
              <a:buAutoNum type="romanUcPeriod"/>
            </a:pPr>
            <a:r>
              <a:rPr lang="hr-HR" b="1" dirty="0"/>
              <a:t>Intervencije </a:t>
            </a:r>
            <a:r>
              <a:rPr lang="hr-HR" dirty="0"/>
              <a:t>– Jesam li ih odabirao na osnovi mojih ciljeva za seansu i pacijentovih točaka dnevnog reda? Mogu li ja sam sebi jasno odrediti pacijentovo disfunkcionalno vjerovanje i ono funckionalnije prema kojem ga vodim? Jesam li provjerio P uznemirenost prije i poslije korištenja intervencija? Ako je bila neuspješna, jesam li pokušao drugačijom tehnikom? Jesam li shvatio zašto je intervencija bila neuspješna (kriv odabir tehnike ili jačina P disfunkcionalnog mišljenja</a:t>
            </a:r>
            <a:r>
              <a:rPr lang="hr-HR" dirty="0" smtClean="0"/>
              <a:t>)?</a:t>
            </a:r>
            <a:endParaRPr lang="hr-HR" dirty="0"/>
          </a:p>
        </p:txBody>
      </p:sp>
      <p:pic>
        <p:nvPicPr>
          <p:cNvPr id="4" name="Picture 3"/>
          <p:cNvPicPr>
            <a:picLocks noChangeAspect="1"/>
          </p:cNvPicPr>
          <p:nvPr/>
        </p:nvPicPr>
        <p:blipFill>
          <a:blip r:embed="rId2"/>
          <a:stretch>
            <a:fillRect/>
          </a:stretch>
        </p:blipFill>
        <p:spPr>
          <a:xfrm>
            <a:off x="8669245" y="198628"/>
            <a:ext cx="2252504" cy="1687204"/>
          </a:xfrm>
          <a:prstGeom prst="rect">
            <a:avLst/>
          </a:prstGeom>
        </p:spPr>
      </p:pic>
    </p:spTree>
    <p:extLst>
      <p:ext uri="{BB962C8B-B14F-4D97-AF65-F5344CB8AC3E}">
        <p14:creationId xmlns:p14="http://schemas.microsoft.com/office/powerpoint/2010/main" val="375205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7. Pacijentovo razumijevanje sadržaja seanse</a:t>
            </a:r>
            <a:endParaRPr lang="hr-HR" dirty="0"/>
          </a:p>
        </p:txBody>
      </p:sp>
      <p:sp>
        <p:nvSpPr>
          <p:cNvPr id="3" name="Content Placeholder 2"/>
          <p:cNvSpPr>
            <a:spLocks noGrp="1"/>
          </p:cNvSpPr>
          <p:nvPr>
            <p:ph idx="1"/>
          </p:nvPr>
        </p:nvSpPr>
        <p:spPr>
          <a:xfrm>
            <a:off x="581192" y="2180496"/>
            <a:ext cx="11029615" cy="4207052"/>
          </a:xfrm>
        </p:spPr>
        <p:txBody>
          <a:bodyPr>
            <a:normAutofit/>
          </a:bodyPr>
          <a:lstStyle/>
          <a:p>
            <a:pPr marL="400050" indent="-400050">
              <a:buFont typeface="+mj-lt"/>
              <a:buAutoNum type="romanUcPeriod"/>
            </a:pPr>
            <a:r>
              <a:rPr lang="hr-HR" b="1" dirty="0" smtClean="0"/>
              <a:t>Motrenje P razumijevanja </a:t>
            </a:r>
            <a:r>
              <a:rPr lang="hr-HR" dirty="0" smtClean="0"/>
              <a:t>– Jesam li dovoljno često tijekom seanse rezimirao ili to tražio od P? Jesam li provjeravao je li mu sadržaj jasan i jesam li tražio da zaključke ponovi svojim riječima? Jesam li pratio neverbalne znakove neslaganja ili nerazumijevanja?</a:t>
            </a:r>
            <a:endParaRPr lang="hr-HR" dirty="0"/>
          </a:p>
          <a:p>
            <a:pPr marL="400050" indent="-400050">
              <a:buFont typeface="+mj-lt"/>
              <a:buAutoNum type="romanUcPeriod"/>
            </a:pPr>
            <a:r>
              <a:rPr lang="hr-HR" b="1" dirty="0" smtClean="0"/>
              <a:t>Konceptualiziranje problema glede razumijevanja </a:t>
            </a:r>
            <a:r>
              <a:rPr lang="hr-HR" dirty="0" smtClean="0"/>
              <a:t>– Jesam li s P provjerio svoje pretpostavke? Jesu li teškoće u njegovu razumijevanju bile radi moje pogreške? Ili zbog razine složenosti? Nedovoljne konkretnosti? Mojeg rječnika? Količine materijala na jednoj seansi? S njegovom uznemirenosti? S automatskim mislima koje je imao na seansi?</a:t>
            </a:r>
            <a:endParaRPr lang="hr-HR" dirty="0"/>
          </a:p>
          <a:p>
            <a:pPr marL="400050" indent="-400050">
              <a:buFont typeface="+mj-lt"/>
              <a:buAutoNum type="romanUcPeriod"/>
            </a:pPr>
            <a:r>
              <a:rPr lang="hr-HR" b="1" dirty="0" smtClean="0"/>
              <a:t>Povećavanje mogućnosti učenja </a:t>
            </a:r>
            <a:r>
              <a:rPr lang="hr-HR" dirty="0" smtClean="0"/>
              <a:t>– Što sam napravio kako bih osigurao da će P                                                          zapamtiti ključne dijelove seanse, pa čak i nakon završetka terapije?                                                                    Je li P zapisao ili snimio ključne točke?</a:t>
            </a:r>
            <a:endParaRPr lang="hr-HR" dirty="0"/>
          </a:p>
          <a:p>
            <a:pPr marL="0" indent="0">
              <a:buNone/>
            </a:pPr>
            <a:endParaRPr lang="hr-HR" dirty="0" smtClean="0"/>
          </a:p>
          <a:p>
            <a:pPr marL="400050" indent="-400050">
              <a:buFont typeface="+mj-lt"/>
              <a:buAutoNum type="romanUcPeriod"/>
            </a:pPr>
            <a:endParaRPr lang="hr-HR" dirty="0"/>
          </a:p>
        </p:txBody>
      </p:sp>
      <p:pic>
        <p:nvPicPr>
          <p:cNvPr id="6" name="Picture 5"/>
          <p:cNvPicPr>
            <a:picLocks noChangeAspect="1"/>
          </p:cNvPicPr>
          <p:nvPr/>
        </p:nvPicPr>
        <p:blipFill rotWithShape="1">
          <a:blip r:embed="rId2"/>
          <a:srcRect l="3377" r="6220"/>
          <a:stretch/>
        </p:blipFill>
        <p:spPr>
          <a:xfrm>
            <a:off x="9104244" y="4118236"/>
            <a:ext cx="2888974" cy="2603808"/>
          </a:xfrm>
          <a:prstGeom prst="rect">
            <a:avLst/>
          </a:prstGeom>
        </p:spPr>
      </p:pic>
    </p:spTree>
    <p:extLst>
      <p:ext uri="{BB962C8B-B14F-4D97-AF65-F5344CB8AC3E}">
        <p14:creationId xmlns:p14="http://schemas.microsoft.com/office/powerpoint/2010/main" val="2342833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400" dirty="0"/>
              <a:t>zastoji</a:t>
            </a:r>
          </a:p>
        </p:txBody>
      </p:sp>
      <p:sp>
        <p:nvSpPr>
          <p:cNvPr id="3" name="Content Placeholder 2"/>
          <p:cNvSpPr>
            <a:spLocks noGrp="1"/>
          </p:cNvSpPr>
          <p:nvPr>
            <p:ph idx="1"/>
          </p:nvPr>
        </p:nvSpPr>
        <p:spPr>
          <a:xfrm>
            <a:off x="581193" y="2412316"/>
            <a:ext cx="11029615" cy="3678303"/>
          </a:xfrm>
        </p:spPr>
        <p:txBody>
          <a:bodyPr>
            <a:normAutofit lnSpcReduction="10000"/>
          </a:bodyPr>
          <a:lstStyle/>
          <a:p>
            <a:r>
              <a:rPr lang="hr-HR" dirty="0" smtClean="0"/>
              <a:t>Ponekad se događa da se P na pojedinoj seansi osjeća bolje, ali u tijeku nekoliko seansi ne pokazuje vidljiv napredak.</a:t>
            </a:r>
          </a:p>
          <a:p>
            <a:r>
              <a:rPr lang="hr-HR" dirty="0" smtClean="0"/>
              <a:t>Iskusni terapeut ne mora napraviti cijelo prethodno ispitivanje već provjeriti </a:t>
            </a:r>
            <a:r>
              <a:rPr lang="hr-HR" b="1" dirty="0" smtClean="0"/>
              <a:t>(jesu li dijagnoza, konceptualizacija i plan tretmana u skladu s P poremećajem i je li ispravno primjenio tehnike)</a:t>
            </a:r>
            <a:r>
              <a:rPr lang="hr-HR" dirty="0" smtClean="0"/>
              <a:t> kroz 5 ključnih točaka, sam ili sa supervizorom:</a:t>
            </a:r>
          </a:p>
          <a:p>
            <a:pPr marL="342900" indent="-342900">
              <a:buAutoNum type="arabicPeriod"/>
            </a:pPr>
            <a:r>
              <a:rPr lang="hr-HR" dirty="0" smtClean="0"/>
              <a:t>Imamo li P i ja čvrst </a:t>
            </a:r>
            <a:r>
              <a:rPr lang="hr-HR" b="1" i="1" dirty="0"/>
              <a:t>terapijski savez</a:t>
            </a:r>
            <a:r>
              <a:rPr lang="hr-HR" dirty="0" smtClean="0"/>
              <a:t>?</a:t>
            </a:r>
          </a:p>
          <a:p>
            <a:pPr marL="342900" indent="-342900">
              <a:buAutoNum type="arabicPeriod"/>
            </a:pPr>
            <a:r>
              <a:rPr lang="hr-HR" dirty="0" smtClean="0"/>
              <a:t>Imamo li oboje jadnu ideju o </a:t>
            </a:r>
            <a:r>
              <a:rPr lang="hr-HR" b="1" i="1" dirty="0"/>
              <a:t>ciljevima terapije</a:t>
            </a:r>
            <a:r>
              <a:rPr lang="hr-HR" dirty="0" smtClean="0"/>
              <a:t>? Je li se P obvezao raditi prema njima?</a:t>
            </a:r>
          </a:p>
          <a:p>
            <a:pPr marL="342900" indent="-342900">
              <a:buAutoNum type="arabicPeriod"/>
            </a:pPr>
            <a:r>
              <a:rPr lang="hr-HR" dirty="0" smtClean="0"/>
              <a:t>Vjeruje li P u </a:t>
            </a:r>
            <a:r>
              <a:rPr lang="hr-HR" b="1" i="1" dirty="0" smtClean="0"/>
              <a:t>kognitivni model</a:t>
            </a:r>
            <a:r>
              <a:rPr lang="hr-HR" dirty="0"/>
              <a:t> </a:t>
            </a:r>
            <a:r>
              <a:rPr lang="hr-HR" dirty="0" smtClean="0"/>
              <a:t>(povezanost misli – osjećaji – ponašanja)?</a:t>
            </a:r>
          </a:p>
          <a:p>
            <a:pPr marL="342900" indent="-342900">
              <a:buAutoNum type="arabicPeriod"/>
            </a:pPr>
            <a:r>
              <a:rPr lang="hr-HR" dirty="0" smtClean="0"/>
              <a:t>Je li P </a:t>
            </a:r>
            <a:r>
              <a:rPr lang="hr-HR" b="1" i="1" dirty="0" smtClean="0"/>
              <a:t>upoznat</a:t>
            </a:r>
            <a:r>
              <a:rPr lang="hr-HR" dirty="0" smtClean="0"/>
              <a:t> s kognitivnom terapijom – sudjeluje li aktivno?</a:t>
            </a:r>
          </a:p>
          <a:p>
            <a:pPr marL="342900" indent="-342900">
              <a:buAutoNum type="arabicPeriod"/>
            </a:pPr>
            <a:r>
              <a:rPr lang="hr-HR" dirty="0" smtClean="0"/>
              <a:t>Ometaju li P </a:t>
            </a:r>
            <a:r>
              <a:rPr lang="hr-HR" b="1" i="1" dirty="0" smtClean="0"/>
              <a:t>fiziološko stanje </a:t>
            </a:r>
            <a:r>
              <a:rPr lang="hr-HR" dirty="0" smtClean="0"/>
              <a:t>(bolest, nuspojave lijekova) ili </a:t>
            </a:r>
            <a:r>
              <a:rPr lang="hr-HR" b="1" i="1" dirty="0"/>
              <a:t>okolina</a:t>
            </a:r>
            <a:r>
              <a:rPr lang="hr-HR" dirty="0" smtClean="0"/>
              <a:t> (posao, partner, siromaštvo) naš rad?</a:t>
            </a:r>
            <a:endParaRPr lang="hr-HR" dirty="0"/>
          </a:p>
        </p:txBody>
      </p:sp>
      <p:pic>
        <p:nvPicPr>
          <p:cNvPr id="1028" name="Picture 4" descr="Povezana sl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9142" y="162019"/>
            <a:ext cx="2891811" cy="1927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33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805187"/>
            <a:ext cx="11029616" cy="1013800"/>
          </a:xfrm>
        </p:spPr>
        <p:txBody>
          <a:bodyPr>
            <a:normAutofit fontScale="90000"/>
          </a:bodyPr>
          <a:lstStyle/>
          <a:p>
            <a:r>
              <a:rPr lang="hr-HR" sz="4400" dirty="0"/>
              <a:t>Uklanjanje problema </a:t>
            </a:r>
            <a:r>
              <a:rPr lang="hr-HR" sz="4400" dirty="0" smtClean="0"/>
              <a:t/>
            </a:r>
            <a:br>
              <a:rPr lang="hr-HR" sz="4400" dirty="0" smtClean="0"/>
            </a:br>
            <a:r>
              <a:rPr lang="hr-HR" sz="4400" dirty="0" smtClean="0"/>
              <a:t>u terapiji (1/2)</a:t>
            </a:r>
            <a:endParaRPr lang="hr-HR" sz="4400" dirty="0"/>
          </a:p>
        </p:txBody>
      </p:sp>
      <p:sp>
        <p:nvSpPr>
          <p:cNvPr id="3" name="Content Placeholder 2"/>
          <p:cNvSpPr>
            <a:spLocks noGrp="1"/>
          </p:cNvSpPr>
          <p:nvPr>
            <p:ph idx="1"/>
          </p:nvPr>
        </p:nvSpPr>
        <p:spPr>
          <a:xfrm>
            <a:off x="581191" y="2599059"/>
            <a:ext cx="11029615" cy="4258941"/>
          </a:xfrm>
        </p:spPr>
        <p:txBody>
          <a:bodyPr>
            <a:normAutofit/>
          </a:bodyPr>
          <a:lstStyle/>
          <a:p>
            <a:pPr marL="342900" indent="-342900">
              <a:buAutoNum type="arabicPeriod"/>
            </a:pPr>
            <a:r>
              <a:rPr lang="hr-HR" sz="2000" dirty="0" smtClean="0"/>
              <a:t>Napraviti dublju dijagnostičku evaluaciju.</a:t>
            </a:r>
          </a:p>
          <a:p>
            <a:pPr marL="342900" indent="-342900">
              <a:buAutoNum type="arabicPeriod"/>
            </a:pPr>
            <a:r>
              <a:rPr lang="hr-HR" sz="2000" dirty="0" smtClean="0"/>
              <a:t>Uputiti P na liječnički i neuropsihijatrijski pregled.</a:t>
            </a:r>
          </a:p>
          <a:p>
            <a:pPr marL="342900" indent="-342900">
              <a:buAutoNum type="arabicPeriod"/>
            </a:pPr>
            <a:r>
              <a:rPr lang="hr-HR" sz="2000" dirty="0" smtClean="0"/>
              <a:t>Doraditi konceptualizaciju i pregledati je zajedno sa P.</a:t>
            </a:r>
          </a:p>
          <a:p>
            <a:pPr marL="342900" indent="-342900">
              <a:buAutoNum type="arabicPeriod"/>
            </a:pPr>
            <a:r>
              <a:rPr lang="hr-HR" sz="2000" dirty="0" smtClean="0"/>
              <a:t>Čitati literaturu o P poremećaju.</a:t>
            </a:r>
          </a:p>
          <a:p>
            <a:pPr marL="342900" indent="-342900">
              <a:buAutoNum type="arabicPeriod"/>
            </a:pPr>
            <a:r>
              <a:rPr lang="hr-HR" sz="2000" dirty="0" smtClean="0"/>
              <a:t>Tražiti od P povratnu informaciju o iskustvu u terapiji i o terapeutu.</a:t>
            </a:r>
          </a:p>
          <a:p>
            <a:pPr marL="342900" indent="-342900">
              <a:buAutoNum type="arabicPeriod"/>
            </a:pPr>
            <a:r>
              <a:rPr lang="hr-HR" sz="2000" dirty="0" smtClean="0"/>
              <a:t>Ponovno postaviti pacijentove ciljeve u terapiji (i utvrditi prednosti i nedostatke njihova dostizanja).</a:t>
            </a:r>
          </a:p>
          <a:p>
            <a:pPr marL="342900" indent="-342900">
              <a:buAutoNum type="arabicPeriod"/>
            </a:pPr>
            <a:r>
              <a:rPr lang="hr-HR" sz="2000" dirty="0" smtClean="0"/>
              <a:t>Identificirati i odgovoriti na terapeutove vlastite AM o P ili o svojim terapeutskim vještinama.</a:t>
            </a:r>
          </a:p>
          <a:p>
            <a:pPr marL="342900" indent="-342900">
              <a:buAutoNum type="arabicPeriod"/>
            </a:pPr>
            <a:endParaRPr lang="hr-HR" dirty="0" smtClean="0"/>
          </a:p>
          <a:p>
            <a:pPr marL="342900" indent="-342900">
              <a:buAutoNum type="arabicPeriod"/>
            </a:pPr>
            <a:endParaRPr lang="hr-HR" dirty="0"/>
          </a:p>
        </p:txBody>
      </p:sp>
      <p:pic>
        <p:nvPicPr>
          <p:cNvPr id="5" name="Picture 4"/>
          <p:cNvPicPr>
            <a:picLocks noChangeAspect="1"/>
          </p:cNvPicPr>
          <p:nvPr/>
        </p:nvPicPr>
        <p:blipFill rotWithShape="1">
          <a:blip r:embed="rId2"/>
          <a:srcRect t="19833" b="21446"/>
          <a:stretch/>
        </p:blipFill>
        <p:spPr>
          <a:xfrm>
            <a:off x="7547019" y="325041"/>
            <a:ext cx="4063787" cy="1616704"/>
          </a:xfrm>
          <a:prstGeom prst="rect">
            <a:avLst/>
          </a:prstGeom>
        </p:spPr>
      </p:pic>
    </p:spTree>
    <p:extLst>
      <p:ext uri="{BB962C8B-B14F-4D97-AF65-F5344CB8AC3E}">
        <p14:creationId xmlns:p14="http://schemas.microsoft.com/office/powerpoint/2010/main" val="38056235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1" y="811251"/>
            <a:ext cx="11029616" cy="1013800"/>
          </a:xfrm>
        </p:spPr>
        <p:txBody>
          <a:bodyPr>
            <a:normAutofit fontScale="90000"/>
          </a:bodyPr>
          <a:lstStyle/>
          <a:p>
            <a:r>
              <a:rPr lang="hr-HR" sz="4400" dirty="0">
                <a:solidFill>
                  <a:prstClr val="white"/>
                </a:solidFill>
              </a:rPr>
              <a:t>Uklanjanje problema </a:t>
            </a:r>
            <a:r>
              <a:rPr lang="hr-HR" sz="4400" dirty="0" smtClean="0">
                <a:solidFill>
                  <a:prstClr val="white"/>
                </a:solidFill>
              </a:rPr>
              <a:t/>
            </a:r>
            <a:br>
              <a:rPr lang="hr-HR" sz="4400" dirty="0" smtClean="0">
                <a:solidFill>
                  <a:prstClr val="white"/>
                </a:solidFill>
              </a:rPr>
            </a:br>
            <a:r>
              <a:rPr lang="hr-HR" sz="4400" dirty="0" smtClean="0">
                <a:solidFill>
                  <a:prstClr val="white"/>
                </a:solidFill>
              </a:rPr>
              <a:t>u terapiji (2/2)</a:t>
            </a:r>
            <a:endParaRPr lang="hr-HR" dirty="0"/>
          </a:p>
        </p:txBody>
      </p:sp>
      <p:sp>
        <p:nvSpPr>
          <p:cNvPr id="3" name="Content Placeholder 2"/>
          <p:cNvSpPr>
            <a:spLocks noGrp="1"/>
          </p:cNvSpPr>
          <p:nvPr>
            <p:ph idx="1"/>
          </p:nvPr>
        </p:nvSpPr>
        <p:spPr>
          <a:xfrm>
            <a:off x="581191" y="2427955"/>
            <a:ext cx="11029615" cy="3923759"/>
          </a:xfrm>
        </p:spPr>
        <p:txBody>
          <a:bodyPr>
            <a:normAutofit/>
          </a:bodyPr>
          <a:lstStyle/>
          <a:p>
            <a:pPr marL="0" indent="0">
              <a:buNone/>
            </a:pPr>
            <a:r>
              <a:rPr lang="hr-HR" sz="2000" dirty="0" smtClean="0">
                <a:solidFill>
                  <a:schemeClr val="accent1">
                    <a:lumMod val="75000"/>
                    <a:lumOff val="25000"/>
                  </a:schemeClr>
                </a:solidFill>
              </a:rPr>
              <a:t>  8.</a:t>
            </a:r>
            <a:r>
              <a:rPr lang="hr-HR" sz="2000" dirty="0" smtClean="0"/>
              <a:t>  Ponovno </a:t>
            </a:r>
            <a:r>
              <a:rPr lang="hr-HR" sz="2000" dirty="0"/>
              <a:t>se osvrnuti na kognitivni model i otkriti ima li P nekih sumnji ili </a:t>
            </a:r>
            <a:r>
              <a:rPr lang="hr-HR" sz="2000" dirty="0" smtClean="0"/>
              <a:t>nerazumijevanja.</a:t>
            </a:r>
          </a:p>
          <a:p>
            <a:pPr marL="0" indent="0">
              <a:buNone/>
            </a:pPr>
            <a:r>
              <a:rPr lang="hr-HR" sz="2000" dirty="0" smtClean="0">
                <a:solidFill>
                  <a:schemeClr val="accent1">
                    <a:lumMod val="75000"/>
                    <a:lumOff val="25000"/>
                  </a:schemeClr>
                </a:solidFill>
              </a:rPr>
              <a:t>  9</a:t>
            </a:r>
            <a:r>
              <a:rPr lang="hr-HR" sz="2000" dirty="0">
                <a:solidFill>
                  <a:schemeClr val="accent1">
                    <a:lumMod val="75000"/>
                    <a:lumOff val="25000"/>
                  </a:schemeClr>
                </a:solidFill>
              </a:rPr>
              <a:t>. </a:t>
            </a:r>
            <a:r>
              <a:rPr lang="hr-HR" sz="2000" dirty="0" smtClean="0">
                <a:solidFill>
                  <a:schemeClr val="accent1">
                    <a:lumMod val="75000"/>
                    <a:lumOff val="25000"/>
                  </a:schemeClr>
                </a:solidFill>
              </a:rPr>
              <a:t> </a:t>
            </a:r>
            <a:r>
              <a:rPr lang="hr-HR" sz="2000" dirty="0" smtClean="0"/>
              <a:t>Ponovno </a:t>
            </a:r>
            <a:r>
              <a:rPr lang="hr-HR" sz="2000" dirty="0"/>
              <a:t>se osvrnuti na plan tretmana s P (i otkriti postoji li sumnja ili zabrinutost kod P</a:t>
            </a:r>
            <a:r>
              <a:rPr lang="hr-HR" sz="2000" dirty="0" smtClean="0"/>
              <a:t>).</a:t>
            </a:r>
          </a:p>
          <a:p>
            <a:pPr marL="0" indent="0">
              <a:buNone/>
            </a:pPr>
            <a:r>
              <a:rPr lang="hr-HR" sz="2000" dirty="0">
                <a:solidFill>
                  <a:schemeClr val="accent1">
                    <a:lumMod val="75000"/>
                    <a:lumOff val="25000"/>
                  </a:schemeClr>
                </a:solidFill>
              </a:rPr>
              <a:t>10. </a:t>
            </a:r>
            <a:r>
              <a:rPr lang="hr-HR" sz="2000" dirty="0" smtClean="0">
                <a:solidFill>
                  <a:schemeClr val="accent1">
                    <a:lumMod val="75000"/>
                    <a:lumOff val="25000"/>
                  </a:schemeClr>
                </a:solidFill>
              </a:rPr>
              <a:t> </a:t>
            </a:r>
            <a:r>
              <a:rPr lang="hr-HR" sz="2000" dirty="0" smtClean="0"/>
              <a:t>Osvrnuti </a:t>
            </a:r>
            <a:r>
              <a:rPr lang="hr-HR" sz="2000" dirty="0"/>
              <a:t>se na P odgovornost (i otkriti njegove reakcije).</a:t>
            </a:r>
          </a:p>
          <a:p>
            <a:pPr marL="0" indent="0">
              <a:buNone/>
            </a:pPr>
            <a:r>
              <a:rPr lang="hr-HR" sz="2000" dirty="0">
                <a:solidFill>
                  <a:schemeClr val="accent1">
                    <a:lumMod val="75000"/>
                    <a:lumOff val="25000"/>
                  </a:schemeClr>
                </a:solidFill>
              </a:rPr>
              <a:t>11. </a:t>
            </a:r>
            <a:r>
              <a:rPr lang="hr-HR" sz="2000" dirty="0" smtClean="0">
                <a:solidFill>
                  <a:schemeClr val="accent1">
                    <a:lumMod val="75000"/>
                    <a:lumOff val="25000"/>
                  </a:schemeClr>
                </a:solidFill>
              </a:rPr>
              <a:t> </a:t>
            </a:r>
            <a:r>
              <a:rPr lang="hr-HR" sz="2000" dirty="0" smtClean="0"/>
              <a:t>Naglasiti </a:t>
            </a:r>
            <a:r>
              <a:rPr lang="hr-HR" sz="2000" dirty="0"/>
              <a:t>zadavanje i pregledavanje DZ na seansi i izvršavanje zadaće tijekom tjedna.</a:t>
            </a:r>
          </a:p>
          <a:p>
            <a:pPr marL="0" indent="0">
              <a:buNone/>
            </a:pPr>
            <a:r>
              <a:rPr lang="hr-HR" sz="2000" dirty="0">
                <a:solidFill>
                  <a:schemeClr val="accent1">
                    <a:lumMod val="75000"/>
                    <a:lumOff val="25000"/>
                  </a:schemeClr>
                </a:solidFill>
              </a:rPr>
              <a:t>12. </a:t>
            </a:r>
            <a:r>
              <a:rPr lang="hr-HR" sz="2000" dirty="0" smtClean="0">
                <a:solidFill>
                  <a:schemeClr val="accent1">
                    <a:lumMod val="75000"/>
                    <a:lumOff val="25000"/>
                  </a:schemeClr>
                </a:solidFill>
              </a:rPr>
              <a:t> </a:t>
            </a:r>
            <a:r>
              <a:rPr lang="hr-HR" sz="2000" dirty="0" smtClean="0"/>
              <a:t>Dosljedno </a:t>
            </a:r>
            <a:r>
              <a:rPr lang="hr-HR" sz="2000" dirty="0"/>
              <a:t>raditi na ključnim AM, vjerovanjima i ponašanju kroz seanse.</a:t>
            </a:r>
          </a:p>
          <a:p>
            <a:pPr marL="0" indent="0">
              <a:buNone/>
            </a:pPr>
            <a:r>
              <a:rPr lang="hr-HR" sz="2000" dirty="0">
                <a:solidFill>
                  <a:schemeClr val="accent1">
                    <a:lumMod val="75000"/>
                    <a:lumOff val="25000"/>
                  </a:schemeClr>
                </a:solidFill>
              </a:rPr>
              <a:t>13. </a:t>
            </a:r>
            <a:r>
              <a:rPr lang="hr-HR" sz="2000" dirty="0" smtClean="0">
                <a:solidFill>
                  <a:schemeClr val="accent1">
                    <a:lumMod val="75000"/>
                    <a:lumOff val="25000"/>
                  </a:schemeClr>
                </a:solidFill>
              </a:rPr>
              <a:t> </a:t>
            </a:r>
            <a:r>
              <a:rPr lang="hr-HR" sz="2000" dirty="0" smtClean="0"/>
              <a:t>Provjeravati </a:t>
            </a:r>
            <a:r>
              <a:rPr lang="hr-HR" sz="2000" dirty="0"/>
              <a:t>P razumijevanje sadržaja seanse i tražiti zapisivanje najvažnijih točaka.</a:t>
            </a:r>
          </a:p>
          <a:p>
            <a:pPr marL="0" indent="0">
              <a:buNone/>
            </a:pPr>
            <a:r>
              <a:rPr lang="hr-HR" sz="2000" dirty="0">
                <a:solidFill>
                  <a:schemeClr val="accent1">
                    <a:lumMod val="75000"/>
                    <a:lumOff val="25000"/>
                  </a:schemeClr>
                </a:solidFill>
              </a:rPr>
              <a:t>14. </a:t>
            </a:r>
            <a:r>
              <a:rPr lang="hr-HR" sz="2000" dirty="0" smtClean="0">
                <a:solidFill>
                  <a:schemeClr val="accent1">
                    <a:lumMod val="75000"/>
                    <a:lumOff val="25000"/>
                  </a:schemeClr>
                </a:solidFill>
              </a:rPr>
              <a:t> </a:t>
            </a:r>
            <a:r>
              <a:rPr lang="hr-HR" sz="2000" dirty="0" smtClean="0"/>
              <a:t>Na </a:t>
            </a:r>
            <a:r>
              <a:rPr lang="hr-HR" sz="2000" dirty="0"/>
              <a:t>osnovi P potreba i sklonosti mijenjati tempo ili strukturu seanse, količinu ili težinu sadržaja, stupanj </a:t>
            </a:r>
            <a:r>
              <a:rPr lang="hr-HR" sz="2000" dirty="0" smtClean="0"/>
              <a:t>empatije</a:t>
            </a:r>
            <a:r>
              <a:rPr lang="hr-HR" sz="2000" dirty="0"/>
              <a:t>, stupanj poučavanja ili uvjeravanja ili relativnu usredotočenost na rješavanje problema. </a:t>
            </a:r>
          </a:p>
          <a:p>
            <a:endParaRPr lang="hr-HR" dirty="0"/>
          </a:p>
        </p:txBody>
      </p:sp>
      <p:pic>
        <p:nvPicPr>
          <p:cNvPr id="6" name="Picture 5"/>
          <p:cNvPicPr>
            <a:picLocks noChangeAspect="1"/>
          </p:cNvPicPr>
          <p:nvPr/>
        </p:nvPicPr>
        <p:blipFill rotWithShape="1">
          <a:blip r:embed="rId2"/>
          <a:srcRect t="19833" b="21446"/>
          <a:stretch/>
        </p:blipFill>
        <p:spPr>
          <a:xfrm>
            <a:off x="7547019" y="312162"/>
            <a:ext cx="4063787" cy="1616704"/>
          </a:xfrm>
          <a:prstGeom prst="rect">
            <a:avLst/>
          </a:prstGeom>
        </p:spPr>
      </p:pic>
    </p:spTree>
    <p:extLst>
      <p:ext uri="{BB962C8B-B14F-4D97-AF65-F5344CB8AC3E}">
        <p14:creationId xmlns:p14="http://schemas.microsoft.com/office/powerpoint/2010/main" val="94497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likovni rezultat za hvala na pažnji"/>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373" r="11937"/>
          <a:stretch/>
        </p:blipFill>
        <p:spPr bwMode="auto">
          <a:xfrm>
            <a:off x="4468969" y="1923648"/>
            <a:ext cx="3039414" cy="4623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328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887" y="416516"/>
            <a:ext cx="8610600" cy="1293028"/>
          </a:xfrm>
        </p:spPr>
        <p:txBody>
          <a:bodyPr>
            <a:normAutofit/>
          </a:bodyPr>
          <a:lstStyle/>
          <a:p>
            <a:r>
              <a:rPr lang="hr-HR" sz="4400" dirty="0" smtClean="0"/>
              <a:t>Nije sve tako crno…</a:t>
            </a:r>
            <a:endParaRPr lang="hr-HR" sz="4400" dirty="0"/>
          </a:p>
        </p:txBody>
      </p:sp>
      <p:sp>
        <p:nvSpPr>
          <p:cNvPr id="3" name="Content Placeholder 2"/>
          <p:cNvSpPr>
            <a:spLocks noGrp="1"/>
          </p:cNvSpPr>
          <p:nvPr>
            <p:ph idx="1"/>
          </p:nvPr>
        </p:nvSpPr>
        <p:spPr>
          <a:xfrm>
            <a:off x="685800" y="2199071"/>
            <a:ext cx="10820400" cy="4024125"/>
          </a:xfrm>
        </p:spPr>
        <p:txBody>
          <a:bodyPr>
            <a:normAutofit/>
          </a:bodyPr>
          <a:lstStyle/>
          <a:p>
            <a:pPr marL="0" indent="0">
              <a:buNone/>
            </a:pPr>
            <a:r>
              <a:rPr lang="hr-HR" b="1" dirty="0" smtClean="0"/>
              <a:t>Čak i iskusni terapeuti ponekad imaju problem sa:</a:t>
            </a:r>
          </a:p>
          <a:p>
            <a:pPr>
              <a:buFontTx/>
              <a:buChar char="-"/>
            </a:pPr>
            <a:r>
              <a:rPr lang="hr-HR" dirty="0" smtClean="0"/>
              <a:t>Upostavljanjem terapijskog saveza.</a:t>
            </a:r>
          </a:p>
          <a:p>
            <a:pPr>
              <a:buFontTx/>
              <a:buChar char="-"/>
            </a:pPr>
            <a:r>
              <a:rPr lang="hr-HR" dirty="0" smtClean="0"/>
              <a:t>Točnom konceptualizacijom pacijenta.</a:t>
            </a:r>
          </a:p>
          <a:p>
            <a:pPr>
              <a:buFontTx/>
              <a:buChar char="-"/>
            </a:pPr>
            <a:r>
              <a:rPr lang="hr-HR" dirty="0" smtClean="0"/>
              <a:t>Konzistentnom radu na zajedničkim ciljevima i drugo.</a:t>
            </a:r>
          </a:p>
          <a:p>
            <a:pPr marL="0" indent="0">
              <a:buNone/>
            </a:pPr>
            <a:endParaRPr lang="hr-HR" b="1" dirty="0" smtClean="0"/>
          </a:p>
          <a:p>
            <a:pPr marL="0" indent="0">
              <a:buNone/>
            </a:pPr>
            <a:r>
              <a:rPr lang="hr-HR" b="1" dirty="0" smtClean="0"/>
              <a:t>Problem može biti i prilika za…</a:t>
            </a:r>
            <a:endParaRPr lang="hr-HR" dirty="0" smtClean="0"/>
          </a:p>
          <a:p>
            <a:r>
              <a:rPr lang="hr-HR" dirty="0"/>
              <a:t>d</a:t>
            </a:r>
            <a:r>
              <a:rPr lang="hr-HR" dirty="0" smtClean="0"/>
              <a:t>odatne informacije potrebne za doradu konceptualizacije,</a:t>
            </a:r>
          </a:p>
          <a:p>
            <a:r>
              <a:rPr lang="hr-HR" dirty="0"/>
              <a:t>u</a:t>
            </a:r>
            <a:r>
              <a:rPr lang="hr-HR" dirty="0" smtClean="0"/>
              <a:t>vid u probleme koje P doživljava izvan ureda,</a:t>
            </a:r>
          </a:p>
          <a:p>
            <a:r>
              <a:rPr lang="hr-HR" dirty="0"/>
              <a:t>p</a:t>
            </a:r>
            <a:r>
              <a:rPr lang="hr-HR" dirty="0" smtClean="0"/>
              <a:t>oticaj za usavršavanje vlastitih vještina: povećanje fleksibilnosti i kreativnosti.</a:t>
            </a:r>
            <a:endParaRPr lang="hr-HR"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9" t="12609" r="499" b="11985"/>
          <a:stretch/>
        </p:blipFill>
        <p:spPr>
          <a:xfrm>
            <a:off x="7778839" y="2405998"/>
            <a:ext cx="3555641" cy="2681157"/>
          </a:xfrm>
          <a:prstGeom prst="rect">
            <a:avLst/>
          </a:prstGeom>
        </p:spPr>
      </p:pic>
    </p:spTree>
    <p:extLst>
      <p:ext uri="{BB962C8B-B14F-4D97-AF65-F5344CB8AC3E}">
        <p14:creationId xmlns:p14="http://schemas.microsoft.com/office/powerpoint/2010/main" val="385583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964" y="447552"/>
            <a:ext cx="9893121" cy="1293028"/>
          </a:xfrm>
        </p:spPr>
        <p:txBody>
          <a:bodyPr>
            <a:noAutofit/>
          </a:bodyPr>
          <a:lstStyle/>
          <a:p>
            <a:r>
              <a:rPr lang="hr-HR" sz="4400" dirty="0"/>
              <a:t>Otkrivanje postojanja problema</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579" t="18479" r="6147" b="20013"/>
          <a:stretch/>
        </p:blipFill>
        <p:spPr>
          <a:xfrm>
            <a:off x="9002333" y="5286777"/>
            <a:ext cx="2923504" cy="1493949"/>
          </a:xfrm>
          <a:prstGeom prst="rect">
            <a:avLst/>
          </a:prstGeom>
        </p:spPr>
      </p:pic>
      <p:sp>
        <p:nvSpPr>
          <p:cNvPr id="3" name="Content Placeholder 2"/>
          <p:cNvSpPr>
            <a:spLocks noGrp="1"/>
          </p:cNvSpPr>
          <p:nvPr>
            <p:ph idx="1"/>
          </p:nvPr>
        </p:nvSpPr>
        <p:spPr>
          <a:xfrm>
            <a:off x="827466" y="2634253"/>
            <a:ext cx="10820400" cy="4024125"/>
          </a:xfrm>
        </p:spPr>
        <p:txBody>
          <a:bodyPr>
            <a:normAutofit lnSpcReduction="10000"/>
          </a:bodyPr>
          <a:lstStyle/>
          <a:p>
            <a:pPr marL="457200" indent="-457200">
              <a:buAutoNum type="arabicPeriod"/>
            </a:pPr>
            <a:r>
              <a:rPr lang="hr-HR" sz="3200" dirty="0" smtClean="0"/>
              <a:t>Zahvaljujući pacijentovoj povratnoj informaciji.</a:t>
            </a:r>
          </a:p>
          <a:p>
            <a:pPr marL="457200" indent="-457200">
              <a:buAutoNum type="arabicPeriod"/>
            </a:pPr>
            <a:r>
              <a:rPr lang="hr-HR" sz="3200" dirty="0" smtClean="0"/>
              <a:t>Izravnim izazivanjem povratne informacije P.</a:t>
            </a:r>
          </a:p>
          <a:p>
            <a:pPr marL="457200" indent="-457200">
              <a:buAutoNum type="arabicPeriod"/>
            </a:pPr>
            <a:r>
              <a:rPr lang="hr-HR" sz="3200" dirty="0" smtClean="0"/>
              <a:t>Pregledavanjem snimke terapijske seanse s kolegom ili supervizorom.</a:t>
            </a:r>
          </a:p>
          <a:p>
            <a:pPr marL="457200" indent="-457200">
              <a:buAutoNum type="arabicPeriod"/>
            </a:pPr>
            <a:r>
              <a:rPr lang="hr-HR" sz="3200" dirty="0" smtClean="0"/>
              <a:t>Kroz praćenje P napretka objektivnim testovima i njegovim subjektivnim izvješćima o smanjenju simptoma.</a:t>
            </a:r>
          </a:p>
          <a:p>
            <a:pPr marL="0" indent="0">
              <a:buNone/>
            </a:pPr>
            <a:endParaRPr lang="hr-HR" dirty="0" smtClean="0"/>
          </a:p>
          <a:p>
            <a:endParaRPr lang="hr-HR" dirty="0"/>
          </a:p>
        </p:txBody>
      </p:sp>
    </p:spTree>
    <p:extLst>
      <p:ext uri="{BB962C8B-B14F-4D97-AF65-F5344CB8AC3E}">
        <p14:creationId xmlns:p14="http://schemas.microsoft.com/office/powerpoint/2010/main" val="3973586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r-HR" sz="4400" dirty="0"/>
              <a:t>Konceptualizacija problema</a:t>
            </a:r>
          </a:p>
        </p:txBody>
      </p:sp>
      <p:pic>
        <p:nvPicPr>
          <p:cNvPr id="5" name="Picture 4"/>
          <p:cNvPicPr>
            <a:picLocks noChangeAspect="1"/>
          </p:cNvPicPr>
          <p:nvPr/>
        </p:nvPicPr>
        <p:blipFill rotWithShape="1">
          <a:blip r:embed="rId2"/>
          <a:srcRect r="6762" b="14995"/>
          <a:stretch/>
        </p:blipFill>
        <p:spPr>
          <a:xfrm>
            <a:off x="7508871" y="4456091"/>
            <a:ext cx="4683129" cy="2401910"/>
          </a:xfrm>
          <a:prstGeom prst="rect">
            <a:avLst/>
          </a:prstGeom>
        </p:spPr>
      </p:pic>
      <p:sp>
        <p:nvSpPr>
          <p:cNvPr id="3" name="Content Placeholder 2"/>
          <p:cNvSpPr>
            <a:spLocks noGrp="1"/>
          </p:cNvSpPr>
          <p:nvPr>
            <p:ph idx="1"/>
          </p:nvPr>
        </p:nvSpPr>
        <p:spPr>
          <a:xfrm>
            <a:off x="581192" y="2127587"/>
            <a:ext cx="11029615" cy="3678303"/>
          </a:xfrm>
        </p:spPr>
        <p:txBody>
          <a:bodyPr>
            <a:normAutofit/>
          </a:bodyPr>
          <a:lstStyle/>
          <a:p>
            <a:pPr marL="0" indent="0">
              <a:buNone/>
            </a:pPr>
            <a:r>
              <a:rPr lang="hr-HR" sz="2800" dirty="0" smtClean="0"/>
              <a:t>Nakon što je identificirao postojanje problema, T procjenjuje razinu na kojoj se isti pojavio s pomoću slijedećih pitanja:</a:t>
            </a:r>
          </a:p>
          <a:p>
            <a:pPr marL="342900" indent="-342900">
              <a:buAutoNum type="arabicPeriod"/>
            </a:pPr>
            <a:r>
              <a:rPr lang="hr-HR" sz="2400" dirty="0" smtClean="0"/>
              <a:t>Je li </a:t>
            </a:r>
            <a:r>
              <a:rPr lang="hr-HR" sz="2400" b="1" i="1" dirty="0" smtClean="0"/>
              <a:t>tehnika</a:t>
            </a:r>
            <a:r>
              <a:rPr lang="hr-HR" sz="2400" dirty="0" smtClean="0"/>
              <a:t> bila krivo odabrana ili netočno upotrijebljena?</a:t>
            </a:r>
          </a:p>
          <a:p>
            <a:pPr marL="342900" indent="-342900">
              <a:buAutoNum type="arabicPeriod"/>
            </a:pPr>
            <a:r>
              <a:rPr lang="hr-HR" sz="2400" dirty="0" smtClean="0"/>
              <a:t>Je li problem </a:t>
            </a:r>
            <a:r>
              <a:rPr lang="hr-HR" sz="2400" b="1" i="1" dirty="0" smtClean="0"/>
              <a:t>u seansi </a:t>
            </a:r>
            <a:r>
              <a:rPr lang="hr-HR" sz="2400" dirty="0" smtClean="0"/>
              <a:t>(npr. možda je T ispravno identificirao NAM ali nije dobro reagirao)?</a:t>
            </a:r>
          </a:p>
          <a:p>
            <a:pPr marL="342900" indent="-342900">
              <a:buAutoNum type="arabicPeriod"/>
            </a:pPr>
            <a:r>
              <a:rPr lang="hr-HR" sz="2400" dirty="0" smtClean="0"/>
              <a:t>Radi li se o </a:t>
            </a:r>
            <a:r>
              <a:rPr lang="hr-HR" sz="2400" b="1" i="1" dirty="0" smtClean="0"/>
              <a:t>problemu koji traje nekoliko seansi </a:t>
            </a:r>
          </a:p>
          <a:p>
            <a:pPr marL="0" indent="0">
              <a:buNone/>
            </a:pPr>
            <a:r>
              <a:rPr lang="hr-HR" sz="2400" dirty="0" smtClean="0"/>
              <a:t>    (npr. je li došlo do prekida u suradnji)?</a:t>
            </a:r>
            <a:endParaRPr lang="hr-HR" sz="2400" dirty="0"/>
          </a:p>
        </p:txBody>
      </p:sp>
    </p:spTree>
    <p:extLst>
      <p:ext uri="{BB962C8B-B14F-4D97-AF65-F5344CB8AC3E}">
        <p14:creationId xmlns:p14="http://schemas.microsoft.com/office/powerpoint/2010/main" val="77514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94" y="689277"/>
            <a:ext cx="11370402" cy="1013800"/>
          </a:xfrm>
        </p:spPr>
        <p:txBody>
          <a:bodyPr>
            <a:noAutofit/>
          </a:bodyPr>
          <a:lstStyle/>
          <a:p>
            <a:r>
              <a:rPr lang="hr-HR" sz="4400" dirty="0"/>
              <a:t>KOJE SU najčešćE KATEGORIJE </a:t>
            </a:r>
            <a:r>
              <a:rPr lang="hr-HR" sz="4400" dirty="0" smtClean="0"/>
              <a:t>PROBLEMA?</a:t>
            </a:r>
            <a:endParaRPr lang="hr-HR" sz="4400" dirty="0"/>
          </a:p>
        </p:txBody>
      </p:sp>
      <p:sp>
        <p:nvSpPr>
          <p:cNvPr id="3" name="Content Placeholder 2"/>
          <p:cNvSpPr>
            <a:spLocks noGrp="1"/>
          </p:cNvSpPr>
          <p:nvPr>
            <p:ph idx="1"/>
          </p:nvPr>
        </p:nvSpPr>
        <p:spPr>
          <a:xfrm>
            <a:off x="581193" y="2579741"/>
            <a:ext cx="11029615" cy="3678303"/>
          </a:xfrm>
        </p:spPr>
        <p:txBody>
          <a:bodyPr>
            <a:normAutofit fontScale="92500" lnSpcReduction="10000"/>
          </a:bodyPr>
          <a:lstStyle/>
          <a:p>
            <a:pPr marL="342900" indent="-342900">
              <a:buAutoNum type="arabicPeriod"/>
            </a:pPr>
            <a:r>
              <a:rPr lang="hr-HR" sz="2800" dirty="0"/>
              <a:t>D</a:t>
            </a:r>
            <a:r>
              <a:rPr lang="hr-HR" sz="2800" dirty="0" smtClean="0"/>
              <a:t>ijagnosticiranje, konceptualizacija i planiranje tretmana.</a:t>
            </a:r>
          </a:p>
          <a:p>
            <a:pPr marL="342900" indent="-342900">
              <a:buAutoNum type="arabicPeriod"/>
            </a:pPr>
            <a:r>
              <a:rPr lang="hr-HR" sz="2800" dirty="0" smtClean="0"/>
              <a:t>Terapijski savez.</a:t>
            </a:r>
          </a:p>
          <a:p>
            <a:pPr marL="342900" indent="-342900">
              <a:buAutoNum type="arabicPeriod"/>
            </a:pPr>
            <a:r>
              <a:rPr lang="hr-HR" sz="2800" dirty="0" smtClean="0"/>
              <a:t>Struktura ili tempo seanse.</a:t>
            </a:r>
          </a:p>
          <a:p>
            <a:pPr marL="342900" indent="-342900">
              <a:buAutoNum type="arabicPeriod"/>
            </a:pPr>
            <a:r>
              <a:rPr lang="hr-HR" sz="2800" dirty="0" smtClean="0"/>
              <a:t>Educiranje pacijenta.</a:t>
            </a:r>
          </a:p>
          <a:p>
            <a:pPr marL="342900" indent="-342900">
              <a:buAutoNum type="arabicPeriod"/>
            </a:pPr>
            <a:r>
              <a:rPr lang="hr-HR" sz="2800" dirty="0" smtClean="0"/>
              <a:t>Rad s automatskim mislima.</a:t>
            </a:r>
          </a:p>
          <a:p>
            <a:pPr marL="342900" indent="-342900">
              <a:buAutoNum type="arabicPeriod"/>
            </a:pPr>
            <a:r>
              <a:rPr lang="hr-HR" sz="2800" dirty="0" smtClean="0"/>
              <a:t>Postizanje terapijskih ciljeva.</a:t>
            </a:r>
          </a:p>
          <a:p>
            <a:pPr marL="342900" indent="-342900">
              <a:buAutoNum type="arabicPeriod"/>
            </a:pPr>
            <a:r>
              <a:rPr lang="hr-HR" sz="2800" dirty="0" smtClean="0"/>
              <a:t>Pacijentovo razumijevanje sadržaja seanse.</a:t>
            </a:r>
          </a:p>
          <a:p>
            <a:pPr marL="342900" indent="-342900">
              <a:buAutoNum type="arabicPeriod"/>
            </a:pPr>
            <a:endParaRPr lang="hr-HR" dirty="0"/>
          </a:p>
        </p:txBody>
      </p:sp>
      <p:pic>
        <p:nvPicPr>
          <p:cNvPr id="4" name="Picture 3"/>
          <p:cNvPicPr>
            <a:picLocks noChangeAspect="1"/>
          </p:cNvPicPr>
          <p:nvPr/>
        </p:nvPicPr>
        <p:blipFill>
          <a:blip r:embed="rId2"/>
          <a:stretch>
            <a:fillRect/>
          </a:stretch>
        </p:blipFill>
        <p:spPr>
          <a:xfrm>
            <a:off x="9002332" y="3810000"/>
            <a:ext cx="3048000" cy="3048000"/>
          </a:xfrm>
          <a:prstGeom prst="rect">
            <a:avLst/>
          </a:prstGeom>
        </p:spPr>
      </p:pic>
    </p:spTree>
    <p:extLst>
      <p:ext uri="{BB962C8B-B14F-4D97-AF65-F5344CB8AC3E}">
        <p14:creationId xmlns:p14="http://schemas.microsoft.com/office/powerpoint/2010/main" val="95792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1. Dijagnosticiranje, konceptualizacija i planiranje tretmana</a:t>
            </a:r>
            <a:endParaRPr lang="hr-HR" dirty="0"/>
          </a:p>
        </p:txBody>
      </p:sp>
      <p:pic>
        <p:nvPicPr>
          <p:cNvPr id="4" name="Picture 3"/>
          <p:cNvPicPr>
            <a:picLocks noChangeAspect="1"/>
          </p:cNvPicPr>
          <p:nvPr/>
        </p:nvPicPr>
        <p:blipFill>
          <a:blip r:embed="rId2"/>
          <a:stretch>
            <a:fillRect/>
          </a:stretch>
        </p:blipFill>
        <p:spPr>
          <a:xfrm>
            <a:off x="0" y="4700245"/>
            <a:ext cx="2157755" cy="2157755"/>
          </a:xfrm>
          <a:prstGeom prst="rect">
            <a:avLst/>
          </a:prstGeom>
        </p:spPr>
      </p:pic>
      <p:sp>
        <p:nvSpPr>
          <p:cNvPr id="3" name="Content Placeholder 2"/>
          <p:cNvSpPr>
            <a:spLocks noGrp="1"/>
          </p:cNvSpPr>
          <p:nvPr>
            <p:ph idx="1"/>
          </p:nvPr>
        </p:nvSpPr>
        <p:spPr>
          <a:xfrm>
            <a:off x="581193" y="2306003"/>
            <a:ext cx="11029615" cy="3244791"/>
          </a:xfrm>
        </p:spPr>
        <p:txBody>
          <a:bodyPr>
            <a:normAutofit/>
          </a:bodyPr>
          <a:lstStyle/>
          <a:p>
            <a:pPr marL="400050" indent="-400050">
              <a:buFont typeface="+mj-lt"/>
              <a:buAutoNum type="romanUcPeriod"/>
            </a:pPr>
            <a:r>
              <a:rPr lang="hr-HR" sz="2200" b="1" dirty="0" smtClean="0"/>
              <a:t>Dijagnoza</a:t>
            </a:r>
            <a:r>
              <a:rPr lang="hr-HR" sz="2200" dirty="0" smtClean="0"/>
              <a:t> – Imam li točnu dijagnozu prema DSM-u? Pati li P od nedijagnosticiranog organskog poremećaja? Odgovara li medikamentozno liječenje ovom P?</a:t>
            </a:r>
          </a:p>
          <a:p>
            <a:pPr marL="400050" indent="-400050">
              <a:buFont typeface="+mj-lt"/>
              <a:buAutoNum type="romanUcPeriod"/>
            </a:pPr>
            <a:r>
              <a:rPr lang="hr-HR" sz="2200" b="1" dirty="0" smtClean="0"/>
              <a:t>Konceptualizacija</a:t>
            </a:r>
            <a:r>
              <a:rPr lang="hr-HR" sz="2200" dirty="0" smtClean="0"/>
              <a:t> – Imam li konkretnu i točnu koncpetualizaciju? Mogu li objasniti na koji su način pacijentove reakcije (NAM, emocije, ponašanja, fiziologija) na trenutne situacije povezane s P vjerovanjima i strategijama? Pokazujem li konceptualizaciju pacijentu u primjerenom trenutku? Ako da, da li ju P razumije? </a:t>
            </a:r>
          </a:p>
          <a:p>
            <a:pPr marL="400050" indent="-400050">
              <a:buFont typeface="+mj-lt"/>
              <a:buAutoNum type="romanUcPeriod"/>
            </a:pPr>
            <a:endParaRPr lang="hr-HR" dirty="0" smtClean="0"/>
          </a:p>
          <a:p>
            <a:pPr marL="400050" indent="-400050">
              <a:buFont typeface="+mj-lt"/>
              <a:buAutoNum type="romanUcPeriod"/>
            </a:pPr>
            <a:endParaRPr lang="hr-HR" dirty="0"/>
          </a:p>
        </p:txBody>
      </p:sp>
      <p:sp>
        <p:nvSpPr>
          <p:cNvPr id="5" name="TextBox 4"/>
          <p:cNvSpPr txBox="1"/>
          <p:nvPr/>
        </p:nvSpPr>
        <p:spPr>
          <a:xfrm>
            <a:off x="2467948" y="4694291"/>
            <a:ext cx="8832667" cy="1446550"/>
          </a:xfrm>
          <a:prstGeom prst="rect">
            <a:avLst/>
          </a:prstGeom>
          <a:noFill/>
        </p:spPr>
        <p:txBody>
          <a:bodyPr wrap="square" rtlCol="0">
            <a:spAutoFit/>
          </a:bodyPr>
          <a:lstStyle/>
          <a:p>
            <a:pPr lvl="0">
              <a:spcBef>
                <a:spcPct val="20000"/>
              </a:spcBef>
              <a:spcAft>
                <a:spcPts val="600"/>
              </a:spcAft>
              <a:buClr>
                <a:srgbClr val="903163"/>
              </a:buClr>
              <a:buSzPct val="92000"/>
            </a:pPr>
            <a:r>
              <a:rPr lang="hr-HR" sz="2200" b="1" dirty="0" smtClean="0">
                <a:solidFill>
                  <a:schemeClr val="accent1">
                    <a:lumMod val="75000"/>
                    <a:lumOff val="25000"/>
                  </a:schemeClr>
                </a:solidFill>
              </a:rPr>
              <a:t>III.</a:t>
            </a:r>
            <a:r>
              <a:rPr lang="hr-HR" sz="2200" b="1" dirty="0" smtClean="0">
                <a:solidFill>
                  <a:srgbClr val="3D3D3D"/>
                </a:solidFill>
              </a:rPr>
              <a:t> Planiranje </a:t>
            </a:r>
            <a:r>
              <a:rPr lang="hr-HR" sz="2200" b="1" dirty="0">
                <a:solidFill>
                  <a:srgbClr val="3D3D3D"/>
                </a:solidFill>
              </a:rPr>
              <a:t>tretmana </a:t>
            </a:r>
            <a:r>
              <a:rPr lang="hr-HR" sz="2200" dirty="0">
                <a:solidFill>
                  <a:srgbClr val="3D3D3D"/>
                </a:solidFill>
              </a:rPr>
              <a:t>– Jesam li koristio konceptualizaciju u planiranju tretmana? Jesam li primjereno isplanirao potrebna uvježbavanja vještina</a:t>
            </a:r>
            <a:r>
              <a:rPr lang="hr-HR" sz="2200" dirty="0" smtClean="0">
                <a:solidFill>
                  <a:srgbClr val="3D3D3D"/>
                </a:solidFill>
              </a:rPr>
              <a:t>? </a:t>
            </a:r>
            <a:r>
              <a:rPr lang="hr-HR" sz="2200" dirty="0">
                <a:solidFill>
                  <a:srgbClr val="3D3D3D"/>
                </a:solidFill>
              </a:rPr>
              <a:t>Jesam li uključio u terapiju članove obitelji kad je to bilo primjereno?</a:t>
            </a:r>
          </a:p>
        </p:txBody>
      </p:sp>
    </p:spTree>
    <p:extLst>
      <p:ext uri="{BB962C8B-B14F-4D97-AF65-F5344CB8AC3E}">
        <p14:creationId xmlns:p14="http://schemas.microsoft.com/office/powerpoint/2010/main" val="3281060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2. Terapijski savez</a:t>
            </a:r>
            <a:endParaRPr lang="hr-HR" dirty="0"/>
          </a:p>
        </p:txBody>
      </p:sp>
      <p:sp>
        <p:nvSpPr>
          <p:cNvPr id="4" name="Content Placeholder 2"/>
          <p:cNvSpPr>
            <a:spLocks noGrp="1"/>
          </p:cNvSpPr>
          <p:nvPr>
            <p:ph idx="1"/>
          </p:nvPr>
        </p:nvSpPr>
        <p:spPr>
          <a:xfrm>
            <a:off x="581193" y="2694357"/>
            <a:ext cx="11029615" cy="3678303"/>
          </a:xfrm>
        </p:spPr>
        <p:txBody>
          <a:bodyPr/>
          <a:lstStyle/>
          <a:p>
            <a:pPr marL="400050" indent="-400050">
              <a:buFont typeface="+mj-lt"/>
              <a:buAutoNum type="romanUcPeriod"/>
            </a:pPr>
            <a:r>
              <a:rPr lang="hr-HR" sz="2000" b="1" dirty="0" smtClean="0"/>
              <a:t>Suradnja</a:t>
            </a:r>
            <a:r>
              <a:rPr lang="hr-HR" sz="2000" dirty="0" smtClean="0"/>
              <a:t> – Jesmo li P i ja </a:t>
            </a:r>
            <a:r>
              <a:rPr lang="hr-HR" sz="2000" u="sng" dirty="0" smtClean="0"/>
              <a:t>stvarno surađivali</a:t>
            </a:r>
            <a:r>
              <a:rPr lang="hr-HR" sz="2000" dirty="0" smtClean="0"/>
              <a:t> (zajednički donosili odluke, osjećali odgovornost za napredak, složili se glede ciljeva, jesam li osigurao objašnjenje za svoje intervencije i DZ i drugo)?</a:t>
            </a:r>
          </a:p>
          <a:p>
            <a:pPr marL="400050" indent="-400050">
              <a:buFont typeface="+mj-lt"/>
              <a:buAutoNum type="romanUcPeriod"/>
            </a:pPr>
            <a:r>
              <a:rPr lang="hr-HR" sz="2000" b="1" dirty="0"/>
              <a:t>Pacijentove povratne informacije </a:t>
            </a:r>
            <a:r>
              <a:rPr lang="hr-HR" sz="2000" dirty="0" smtClean="0"/>
              <a:t>– Jesam li poticao P na izražavanje i evaluiranje njegovih sumnji, motrio pažljivo njegovo raspoloženje i reagirao na promjene u njemu?</a:t>
            </a:r>
          </a:p>
          <a:p>
            <a:pPr marL="400050" indent="-400050">
              <a:buFont typeface="+mj-lt"/>
              <a:buAutoNum type="romanUcPeriod"/>
            </a:pPr>
            <a:r>
              <a:rPr lang="hr-HR" sz="2000" b="1" dirty="0"/>
              <a:t>Pacijentovo mišljenje o terapiji </a:t>
            </a:r>
            <a:r>
              <a:rPr lang="hr-HR" sz="2000" dirty="0" smtClean="0"/>
              <a:t>– Ima li P pozitivno mišljenje o meni i terapiji, vjeruje li da mu može bar malo pomoći?</a:t>
            </a:r>
          </a:p>
          <a:p>
            <a:pPr marL="400050" indent="-400050">
              <a:buFont typeface="+mj-lt"/>
              <a:buAutoNum type="romanUcPeriod"/>
            </a:pPr>
            <a:r>
              <a:rPr lang="hr-HR" sz="2000" b="1" dirty="0" smtClean="0"/>
              <a:t>Terapeutove reakcije</a:t>
            </a:r>
            <a:r>
              <a:rPr lang="hr-HR" sz="2000" dirty="0" smtClean="0"/>
              <a:t> – Je li mi P drag, osjećam li se sposobnim pomoći mu? </a:t>
            </a:r>
            <a:r>
              <a:rPr lang="hr-HR" sz="2000" dirty="0"/>
              <a:t>D</a:t>
            </a:r>
            <a:r>
              <a:rPr lang="hr-HR" sz="2000" dirty="0" smtClean="0"/>
              <a:t>opire li to do njega? Imam li negativne misli o njemu? Ostavljam li optimističan dojam glede uspjeha terapije? </a:t>
            </a:r>
          </a:p>
          <a:p>
            <a:endParaRPr lang="hr-HR" dirty="0"/>
          </a:p>
        </p:txBody>
      </p:sp>
      <p:pic>
        <p:nvPicPr>
          <p:cNvPr id="5" name="Picture 4"/>
          <p:cNvPicPr>
            <a:picLocks noChangeAspect="1"/>
          </p:cNvPicPr>
          <p:nvPr/>
        </p:nvPicPr>
        <p:blipFill rotWithShape="1">
          <a:blip r:embed="rId2"/>
          <a:srcRect t="10288"/>
          <a:stretch/>
        </p:blipFill>
        <p:spPr>
          <a:xfrm>
            <a:off x="7246429" y="231818"/>
            <a:ext cx="3700613" cy="1867437"/>
          </a:xfrm>
          <a:prstGeom prst="rect">
            <a:avLst/>
          </a:prstGeom>
        </p:spPr>
      </p:pic>
    </p:spTree>
    <p:extLst>
      <p:ext uri="{BB962C8B-B14F-4D97-AF65-F5344CB8AC3E}">
        <p14:creationId xmlns:p14="http://schemas.microsoft.com/office/powerpoint/2010/main" val="178872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3. Strukturiranje i tempo seanse</a:t>
            </a:r>
            <a:endParaRPr lang="hr-HR" dirty="0"/>
          </a:p>
        </p:txBody>
      </p:sp>
      <p:sp>
        <p:nvSpPr>
          <p:cNvPr id="3" name="Content Placeholder 2"/>
          <p:cNvSpPr>
            <a:spLocks noGrp="1"/>
          </p:cNvSpPr>
          <p:nvPr>
            <p:ph idx="1"/>
          </p:nvPr>
        </p:nvSpPr>
        <p:spPr>
          <a:xfrm>
            <a:off x="581192" y="2528226"/>
            <a:ext cx="11029615" cy="3678303"/>
          </a:xfrm>
        </p:spPr>
        <p:txBody>
          <a:bodyPr/>
          <a:lstStyle/>
          <a:p>
            <a:pPr marL="400050" indent="-400050">
              <a:buFont typeface="+mj-lt"/>
              <a:buAutoNum type="romanUcPeriod"/>
            </a:pPr>
            <a:r>
              <a:rPr lang="hr-HR" sz="2000" b="1" dirty="0" smtClean="0"/>
              <a:t>Dnevni red</a:t>
            </a:r>
            <a:r>
              <a:rPr lang="hr-HR" sz="2000" dirty="0" smtClean="0"/>
              <a:t> – Jesmo li postavili dnevni red zajednički i brzo bez puno poteškoća ili? Jesmo li zajednički odlučili o količini vremena za svaku točku? Jesmo li odredili prioritetne točke?</a:t>
            </a:r>
          </a:p>
          <a:p>
            <a:pPr marL="400050" indent="-400050">
              <a:buFont typeface="+mj-lt"/>
              <a:buAutoNum type="romanUcPeriod"/>
            </a:pPr>
            <a:r>
              <a:rPr lang="hr-HR" sz="2000" b="1" dirty="0" smtClean="0"/>
              <a:t>Tempo </a:t>
            </a:r>
            <a:endParaRPr lang="hr-HR" sz="2000" dirty="0"/>
          </a:p>
          <a:p>
            <a:pPr>
              <a:buFontTx/>
              <a:buChar char="-"/>
            </a:pPr>
            <a:r>
              <a:rPr lang="hr-HR" sz="2000" dirty="0" smtClean="0"/>
              <a:t>Jesam li pratio kako trošimo vrijeme? </a:t>
            </a:r>
          </a:p>
          <a:p>
            <a:pPr>
              <a:buFontTx/>
              <a:buChar char="-"/>
            </a:pPr>
            <a:r>
              <a:rPr lang="hr-HR" sz="2000" dirty="0" smtClean="0"/>
              <a:t>Jesmo li raspodijelili vrijeme na sve potrebne elemente seanse: provjeru raspoloženja, kratki pregled tjedna, sastavljanje dnevnog reda, periodična sažimanja i povratnu informaciju?</a:t>
            </a:r>
          </a:p>
          <a:p>
            <a:pPr>
              <a:buFontTx/>
              <a:buChar char="-"/>
            </a:pPr>
            <a:r>
              <a:rPr lang="hr-HR" sz="2000" dirty="0" smtClean="0"/>
              <a:t>Jesmo li proveli previše vremena na neproduktivan razgovor? </a:t>
            </a:r>
          </a:p>
          <a:p>
            <a:pPr>
              <a:buFontTx/>
              <a:buChar char="-"/>
            </a:pPr>
            <a:r>
              <a:rPr lang="hr-HR" sz="2000" dirty="0" smtClean="0"/>
              <a:t>Jesam li seansu vodio na način da umanjim P negativne emocije kako bi napustio seansu bez znakova uznemirenosti?</a:t>
            </a:r>
          </a:p>
          <a:p>
            <a:pPr marL="0" indent="0">
              <a:buNone/>
            </a:pPr>
            <a:endParaRPr lang="hr-HR" dirty="0"/>
          </a:p>
        </p:txBody>
      </p:sp>
      <p:pic>
        <p:nvPicPr>
          <p:cNvPr id="5" name="Picture 4"/>
          <p:cNvPicPr>
            <a:picLocks noChangeAspect="1"/>
          </p:cNvPicPr>
          <p:nvPr/>
        </p:nvPicPr>
        <p:blipFill rotWithShape="1">
          <a:blip r:embed="rId2"/>
          <a:srcRect t="27076" b="28182"/>
          <a:stretch/>
        </p:blipFill>
        <p:spPr>
          <a:xfrm>
            <a:off x="7070501" y="5670480"/>
            <a:ext cx="4792282" cy="1072097"/>
          </a:xfrm>
          <a:prstGeom prst="rect">
            <a:avLst/>
          </a:prstGeom>
        </p:spPr>
      </p:pic>
    </p:spTree>
    <p:extLst>
      <p:ext uri="{BB962C8B-B14F-4D97-AF65-F5344CB8AC3E}">
        <p14:creationId xmlns:p14="http://schemas.microsoft.com/office/powerpoint/2010/main" val="173387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smtClean="0"/>
              <a:t>4. Upoznavanje pacijenta s KBT-om</a:t>
            </a:r>
            <a:endParaRPr lang="hr-HR" dirty="0"/>
          </a:p>
        </p:txBody>
      </p:sp>
      <p:sp>
        <p:nvSpPr>
          <p:cNvPr id="3" name="Content Placeholder 2"/>
          <p:cNvSpPr>
            <a:spLocks noGrp="1"/>
          </p:cNvSpPr>
          <p:nvPr>
            <p:ph idx="1"/>
          </p:nvPr>
        </p:nvSpPr>
        <p:spPr>
          <a:xfrm>
            <a:off x="581192" y="2180496"/>
            <a:ext cx="11029615" cy="4246062"/>
          </a:xfrm>
        </p:spPr>
        <p:txBody>
          <a:bodyPr>
            <a:normAutofit/>
          </a:bodyPr>
          <a:lstStyle/>
          <a:p>
            <a:pPr marL="400050" indent="-400050">
              <a:buFont typeface="+mj-lt"/>
              <a:buAutoNum type="romanUcPeriod"/>
            </a:pPr>
            <a:r>
              <a:rPr lang="hr-HR" b="1" dirty="0" smtClean="0"/>
              <a:t>Kognitivni model</a:t>
            </a:r>
            <a:r>
              <a:rPr lang="hr-HR" dirty="0" smtClean="0"/>
              <a:t> </a:t>
            </a:r>
            <a:r>
              <a:rPr lang="hr-HR" dirty="0"/>
              <a:t>– </a:t>
            </a:r>
            <a:r>
              <a:rPr lang="hr-HR" dirty="0" smtClean="0"/>
              <a:t>Je li P razumio i prihvatio model (kako njegove misli mogu biti iskrivljene, kako su one simptom poremećaja, kako utječu na njegovo raspoloženje i ponašanje? Vjeruje li da će se osjećati bolje i adaptivnije ponašati ako ih evaluira i modificira?) Vjeruje li da je sposoban za promjene? Je li uopće voljan mijenjati se?</a:t>
            </a:r>
            <a:endParaRPr lang="hr-HR" dirty="0"/>
          </a:p>
          <a:p>
            <a:pPr marL="400050" indent="-400050">
              <a:buFont typeface="+mj-lt"/>
              <a:buAutoNum type="romanUcPeriod"/>
            </a:pPr>
            <a:r>
              <a:rPr lang="hr-HR" b="1" dirty="0" smtClean="0"/>
              <a:t>Očekivanja</a:t>
            </a:r>
            <a:r>
              <a:rPr lang="hr-HR" dirty="0" smtClean="0"/>
              <a:t> – Što P očekuje od sebe i mene? Vjeruje li u mogućnost rješavanja njegovih problema? Očekuje li da to ja učinim umjesto njega? Razumije li svoju ulogu i odgovornost? Razumije li da će morati naučiti neke vještine i koristiti ih? Boji li se rješavati trenutne probleme da ne dotakne i druge?</a:t>
            </a:r>
          </a:p>
          <a:p>
            <a:pPr marL="400050" indent="-400050">
              <a:buFont typeface="+mj-lt"/>
              <a:buAutoNum type="romanUcPeriod"/>
            </a:pPr>
            <a:r>
              <a:rPr lang="hr-HR" b="1" dirty="0" smtClean="0"/>
              <a:t>Orijentacija na rješavanje problema </a:t>
            </a:r>
            <a:r>
              <a:rPr lang="hr-HR" dirty="0" smtClean="0"/>
              <a:t>– Je li P odredio ciljeve, jesu li oni realni i radimo li na njihovom dostizanju? Razumije li P kako je rad na svakoj seansi povezan sa ciljevima? Radimo li na rješavanju problema ili ga samo spominjemo? Trudi li se P promijeniti nekog drugo a ne sebe?</a:t>
            </a:r>
          </a:p>
          <a:p>
            <a:pPr marL="400050" indent="-400050">
              <a:buFont typeface="+mj-lt"/>
              <a:buAutoNum type="romanUcPeriod"/>
            </a:pPr>
            <a:r>
              <a:rPr lang="hr-HR" b="1" dirty="0" smtClean="0"/>
              <a:t>Domaća zadaća </a:t>
            </a:r>
            <a:r>
              <a:rPr lang="hr-HR" dirty="0" smtClean="0"/>
              <a:t>– Radi li ju P? Samo da bi meni ugodio ili? Vidi ju kao slobodan izbor ili potrebu? Razumije li njenu povezanost sa radom na seansi i sa ciljevima?</a:t>
            </a:r>
            <a:r>
              <a:rPr lang="pl-PL" dirty="0"/>
              <a:t> Razmišlja li P o našem radu preko tjedna?</a:t>
            </a:r>
            <a:r>
              <a:rPr lang="hr-HR" dirty="0" smtClean="0"/>
              <a:t> Je li zadaća dobro osmišljena u odnosu na P potrebe? </a:t>
            </a:r>
            <a:endParaRPr lang="hr-HR" dirty="0"/>
          </a:p>
        </p:txBody>
      </p:sp>
      <p:pic>
        <p:nvPicPr>
          <p:cNvPr id="4" name="Picture 3"/>
          <p:cNvPicPr>
            <a:picLocks noChangeAspect="1"/>
          </p:cNvPicPr>
          <p:nvPr/>
        </p:nvPicPr>
        <p:blipFill rotWithShape="1">
          <a:blip r:embed="rId2"/>
          <a:srcRect t="4626" b="5378"/>
          <a:stretch/>
        </p:blipFill>
        <p:spPr>
          <a:xfrm>
            <a:off x="9079604" y="201116"/>
            <a:ext cx="1895415" cy="1820867"/>
          </a:xfrm>
          <a:prstGeom prst="rect">
            <a:avLst/>
          </a:prstGeom>
        </p:spPr>
      </p:pic>
    </p:spTree>
    <p:extLst>
      <p:ext uri="{BB962C8B-B14F-4D97-AF65-F5344CB8AC3E}">
        <p14:creationId xmlns:p14="http://schemas.microsoft.com/office/powerpoint/2010/main" val="3583994155"/>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Dividend</Template>
  <TotalTime>1119</TotalTime>
  <Words>1730</Words>
  <Application>Microsoft Office PowerPoint</Application>
  <PresentationFormat>Custom</PresentationFormat>
  <Paragraphs>90</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Dividend</vt:lpstr>
      <vt:lpstr>Problemi u terapiji</vt:lpstr>
      <vt:lpstr>Nije sve tako crno…</vt:lpstr>
      <vt:lpstr>Otkrivanje postojanja problema</vt:lpstr>
      <vt:lpstr>Konceptualizacija problema</vt:lpstr>
      <vt:lpstr>KOJE SU najčešćE KATEGORIJE PROBLEMA?</vt:lpstr>
      <vt:lpstr>1. Dijagnosticiranje, konceptualizacija i planiranje tretmana</vt:lpstr>
      <vt:lpstr>2. Terapijski savez</vt:lpstr>
      <vt:lpstr>3. Strukturiranje i tempo seanse</vt:lpstr>
      <vt:lpstr>4. Upoznavanje pacijenta s KBT-om</vt:lpstr>
      <vt:lpstr>5. Rad s automatskim mislima</vt:lpstr>
      <vt:lpstr>6. Dostizanje terapijskih ciljeva</vt:lpstr>
      <vt:lpstr>7. Pacijentovo razumijevanje sadržaja seanse</vt:lpstr>
      <vt:lpstr>zastoji</vt:lpstr>
      <vt:lpstr>Uklanjanje problema  u terapiji (1/2)</vt:lpstr>
      <vt:lpstr>Uklanjanje problema  u terapiji (2/2)</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Problemi u terapiji</dc:title>
  <dc:creator>Tijana</dc:creator>
  <cp:lastModifiedBy>Nina</cp:lastModifiedBy>
  <cp:revision>29</cp:revision>
  <cp:lastPrinted>2018-02-08T18:20:03Z</cp:lastPrinted>
  <dcterms:created xsi:type="dcterms:W3CDTF">2018-01-16T16:14:36Z</dcterms:created>
  <dcterms:modified xsi:type="dcterms:W3CDTF">2018-02-08T18:21:05Z</dcterms:modified>
</cp:coreProperties>
</file>