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175"/>
    <a:srgbClr val="99CC00"/>
    <a:srgbClr val="FFFF99"/>
    <a:srgbClr val="FFFF66"/>
    <a:srgbClr val="FFFF00"/>
    <a:srgbClr val="F0EA00"/>
    <a:srgbClr val="9933FF"/>
    <a:srgbClr val="9966F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AD3E-E905-443C-94DB-333A7ACD3EE7}" type="datetimeFigureOut">
              <a:rPr lang="hr-HR" smtClean="0"/>
              <a:pPr/>
              <a:t>29.4.2016.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9C54-2B30-4EC4-AD6D-339E312F286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pozad.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hr-HR" sz="3200" dirty="0" err="1" smtClean="0">
                <a:solidFill>
                  <a:schemeClr val="accent5">
                    <a:lumMod val="50000"/>
                  </a:schemeClr>
                </a:solidFill>
              </a:rPr>
              <a:t>Psihoedukacija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</a:rPr>
              <a:t> o opsesivno-</a:t>
            </a:r>
            <a:r>
              <a:rPr lang="hr-HR" sz="3200" dirty="0" err="1" smtClean="0">
                <a:solidFill>
                  <a:schemeClr val="accent5">
                    <a:lumMod val="50000"/>
                  </a:schemeClr>
                </a:solidFill>
              </a:rPr>
              <a:t>kompulzivnom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</a:rPr>
              <a:t> poremećaju (OKP)</a:t>
            </a:r>
            <a:endParaRPr lang="hr-H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11960" y="5445224"/>
            <a:ext cx="4680520" cy="1008112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</a:rPr>
              <a:t>Edukacija iz bihevioralno-kognitivnih terapija</a:t>
            </a:r>
          </a:p>
          <a:p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</a:rPr>
              <a:t>Praktikum II (Rijeka), svibanj 2016.</a:t>
            </a:r>
          </a:p>
          <a:p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</a:rPr>
              <a:t>Marica Štimac</a:t>
            </a:r>
            <a:endParaRPr lang="hr-HR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Desktop\Mare\slike\okp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41473"/>
            <a:ext cx="4248472" cy="3636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  <a:t>Tehnike KBT-a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CILJ TERAPIJE: da osoba shvati da se može nositi sa strahovima bez izvođenja rituala (prisilnih radnji) 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ODREĐIVANJE PROBLEMA: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-  osoba vodi bilješke o svakodnevnom životu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- intervju sa terapeutom (koje radnje čini zbog strahova ili što zbog njih   izbjegava) 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INDIVIDUALAN PLAN TRETMANA: klijent i terapeut se dogovore što će se provoditi, koliko dugo i koliko puta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TEHNIKA IZLAGANJA – osoba se izlaže situacijama od kojih strahuje (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. dotakne “zagađen predmet”) i PREVENCIJA REAKCIJE (da nakon toga ne opere ruke). 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Ako imaju samo opsesije – naučiti ih kako izravno KONTROLIRATI ZABRINJAVAJUĆE MISLI.</a:t>
            </a:r>
          </a:p>
          <a:p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hr-H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  <a:t>Kako održati postignute rezultate? 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I mnoštvo drugih ljudi ima neželjene misli i izvodi prisilne radnje (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. provjeravanja) ali kod Vas su malo izmakle kontroli i stvaraju nelagodu.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Terapeut ne kritizira i ne sudi. Budite iskreni prema njemu jer Vam želi pomoći. Pitajte ga sve što Vas zanima jer nijedno Vaše pitanje nije “bezvezno”. Vodite bilješke tijekom dana i redovito pohađajte seanse.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Ako Vas je nečega strah baš to učinite. Strah i nelagoda će tijekom vremena slabiti (sjetite se da su se oni razvijali tjednima i mjesecima pa ne mogu odmah nestati).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U danima stresa budite pažljiviji jer on iziskuje dodatni napor. Ako se jave prisilne misli Vi ih možete kontrolirati i odbaciti. Kako bi skrenuli pažnju usredotočite se na lijepe događaje.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Kad se prisilne misli i radnje znatno prorijede imat ćete više vremena za izlaske, slobodne aktivnosti, obiteljska druženja i društvena događanja. Život će Vam biti osmišljeniji, lakši i ljepši. </a:t>
            </a:r>
          </a:p>
          <a:p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  <a:t>Što ako unatoč svemu nema znatnijeg poboljšanja?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99592" y="1412776"/>
            <a:ext cx="3456384" cy="792088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	  	</a:t>
            </a:r>
            <a:r>
              <a:rPr lang="hr-HR" b="1" dirty="0" smtClean="0">
                <a:solidFill>
                  <a:srgbClr val="FF9966"/>
                </a:solidFill>
              </a:rPr>
              <a:t>NE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b="1" dirty="0" smtClean="0">
                <a:solidFill>
                  <a:srgbClr val="00B050"/>
                </a:solidFill>
              </a:rPr>
              <a:t>BOJTE </a:t>
            </a:r>
            <a:r>
              <a:rPr lang="hr-HR" b="1" dirty="0" smtClean="0">
                <a:solidFill>
                  <a:srgbClr val="FF0066"/>
                </a:solidFill>
              </a:rPr>
              <a:t>SE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!!!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Iskreno to priznajte terapeutu i on će Vas uputiti psihijatru jer postoje neka stanja koja mogu imati slične smetnje kao obuzeto - prisilni poremećaj, a i ta stanja se mogu liječiti.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Možda su uz psihoterapiju potrebni i lijekovi.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Ako trebate uzimati antidepresive važno je znati da oni postepeno djeluju. Nakon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cca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2-3 tjedna osjetite da Vam je raspoloženje znatno bolje, da ste sabraniji </a:t>
            </a:r>
            <a:r>
              <a:rPr lang="hr-HR" sz="2000" smtClean="0">
                <a:solidFill>
                  <a:schemeClr val="accent5">
                    <a:lumMod val="50000"/>
                  </a:schemeClr>
                </a:solidFill>
              </a:rPr>
              <a:t>i opušteniji. 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 rot="21274407">
            <a:off x="3419872" y="260648"/>
            <a:ext cx="230425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1320250">
            <a:off x="457200" y="274637"/>
            <a:ext cx="8229600" cy="56207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9933FF"/>
                </a:solidFill>
              </a:rPr>
              <a:t>Hvala na pažnji.</a:t>
            </a:r>
            <a:endParaRPr lang="hr-HR" sz="2800" dirty="0">
              <a:solidFill>
                <a:srgbClr val="9933FF"/>
              </a:solidFill>
            </a:endParaRPr>
          </a:p>
        </p:txBody>
      </p:sp>
      <p:pic>
        <p:nvPicPr>
          <p:cNvPr id="3075" name="Picture 3" descr="C:\Users\Korisnik\Desktop\okp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47260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  <a:t>Što je opsesivno - </a:t>
            </a:r>
            <a:r>
              <a:rPr lang="hr-HR" sz="2800" b="1" dirty="0" err="1" smtClean="0">
                <a:solidFill>
                  <a:schemeClr val="accent5">
                    <a:lumMod val="50000"/>
                  </a:schemeClr>
                </a:solidFill>
              </a:rPr>
              <a:t>kompulzivni</a:t>
            </a:r>
            <a:r>
              <a:rPr lang="hr-HR" sz="2800" b="1" dirty="0" smtClean="0">
                <a:solidFill>
                  <a:schemeClr val="accent5">
                    <a:lumMod val="50000"/>
                  </a:schemeClr>
                </a:solidFill>
              </a:rPr>
              <a:t> (OKP) ili obuzeto - prisilni poremećaj (OPP)?</a:t>
            </a:r>
            <a:r>
              <a:rPr lang="hr-HR" sz="2800" b="1" dirty="0" smtClean="0"/>
              <a:t/>
            </a:r>
            <a:br>
              <a:rPr lang="hr-HR" sz="2800" b="1" dirty="0" smtClean="0"/>
            </a:b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To je poremećaj koji se očituje prisutnošću 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prisilnih misli (obuzetosti, opsesije)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radnji (</a:t>
            </a:r>
            <a:r>
              <a:rPr lang="hr-HR" sz="2000" b="1" dirty="0" err="1" smtClean="0">
                <a:solidFill>
                  <a:schemeClr val="accent5">
                    <a:lumMod val="50000"/>
                  </a:schemeClr>
                </a:solidFill>
              </a:rPr>
              <a:t>kompulzije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koje osoba doživljava kao strane i nametnute. Može početi naglo ili postupno.</a:t>
            </a: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Nešto se češće pojavljuje u žena.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Prevalencija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u općoj populaciji se procjenjuje na oko 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0,05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%.</a:t>
            </a: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Obično se javlja oko 20. godine života, a često nakon stresnih događaja.</a:t>
            </a: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     Ako započne u dječjoj i adolescentnoj dobi češća je u dječaka. U jedne trećine počne oko petnaeste godine.</a:t>
            </a:r>
          </a:p>
          <a:p>
            <a:pPr algn="just">
              <a:buNone/>
            </a:pPr>
            <a:endParaRPr lang="hr-H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C:\Users\Korisnik\Desktop\okp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62064" y="2366729"/>
            <a:ext cx="1440162" cy="6445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sz="2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r-HR" sz="2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sz="2700" dirty="0" smtClean="0">
                <a:solidFill>
                  <a:schemeClr val="accent5">
                    <a:lumMod val="50000"/>
                  </a:schemeClr>
                </a:solidFill>
              </a:rPr>
              <a:t>Postoji više teorija koje objašnjavaju nastanak ovog poremećaja: </a:t>
            </a:r>
            <a:r>
              <a:rPr lang="hr-HR" dirty="0" smtClean="0"/>
              <a:t>rok?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  <a:noFill/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hr-HR" sz="1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BIHEVIORALNA: opsesije su uvjetovani podražaji praćeni tjeskobom. Osoba s vremenom spozna da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prisilne radnje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hr-HR" sz="19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. čišćenje) i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izbjegavajuća ponašanja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 ublažuju tjeskobu.</a:t>
            </a:r>
          </a:p>
          <a:p>
            <a:pPr algn="just">
              <a:buNone/>
            </a:pPr>
            <a:endParaRPr lang="hr-HR" sz="1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KOGNITIVNA: u OKP-u postoje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bazična vjerovanja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u smislu nepovoljnog ishoda neke situacije i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preuveličavanje vlastite odgovornosti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za moguće štetne događaje (koncept pretjerane odgovornosti): “Ako to ne napravim nešto loše će se dogoditi mojim bližnjima.”</a:t>
            </a:r>
          </a:p>
          <a:p>
            <a:pPr algn="just"/>
            <a:endParaRPr lang="hr-HR" sz="1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NEUROBIOLOŠKA: postoji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nasljedna sklonost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za pojavu OKP-a ali i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poremećena aktivnost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vezana uz neuroprijenosnik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serotonin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 i njegove putove u mozgu.</a:t>
            </a:r>
          </a:p>
          <a:p>
            <a:pPr algn="just">
              <a:buNone/>
            </a:pP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algn="just"/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IMUNOLOŠKA: česte upale u dječjoj dobi izazvane bakterijom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ß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sz="1900" b="1" dirty="0" err="1" smtClean="0">
                <a:solidFill>
                  <a:schemeClr val="accent5">
                    <a:lumMod val="50000"/>
                  </a:schemeClr>
                </a:solidFill>
              </a:rPr>
              <a:t>hemolitički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 streptokok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tipa A.</a:t>
            </a:r>
          </a:p>
          <a:p>
            <a:pPr algn="just">
              <a:buNone/>
            </a:pPr>
            <a:endParaRPr lang="hr-HR" sz="1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PSIHOANALITIČKO TUMAČENJE: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strah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izazvan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 potisnutim agresivnim ili seksualnim impulsima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se pretvara </a:t>
            </a:r>
            <a:r>
              <a:rPr lang="hr-HR" sz="1900" b="1" dirty="0" smtClean="0">
                <a:solidFill>
                  <a:schemeClr val="accent5">
                    <a:lumMod val="50000"/>
                  </a:schemeClr>
                </a:solidFill>
              </a:rPr>
              <a:t>u prisilne fenomene 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hr-HR" sz="19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1900" dirty="0" smtClean="0">
                <a:solidFill>
                  <a:schemeClr val="accent5">
                    <a:lumMod val="50000"/>
                  </a:schemeClr>
                </a:solidFill>
              </a:rPr>
              <a:t>. provjeravanje i pedantnost su pokušaj suzbijanja straha) </a:t>
            </a: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hr-HR" sz="1800" b="1" dirty="0" smtClean="0">
                <a:solidFill>
                  <a:schemeClr val="accent5">
                    <a:lumMod val="50000"/>
                  </a:schemeClr>
                </a:solidFill>
              </a:rPr>
              <a:t>Prisilne radnje: </a:t>
            </a:r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</a:rPr>
              <a:t>osoba ima silnu potrebu da ih učini, a nakon toga ne osjeća zadovoljstvo već potrebu za novom radnjom. One dovode do smanjenja tjeskobe i nelagode. Odgađanje tih radnji uzrokuje napetost i uznemirenost, a odustajanje od njih i panični napadaj.</a:t>
            </a: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  <a:p>
            <a:pPr algn="just">
              <a:buNone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algn="just">
              <a:buNone/>
            </a:pPr>
            <a:endParaRPr lang="hr-H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endParaRPr lang="hr-H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endParaRPr lang="hr-H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4716016" y="260648"/>
            <a:ext cx="3970784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hr-HR" sz="1800" b="1" dirty="0" smtClean="0">
                <a:solidFill>
                  <a:schemeClr val="accent5">
                    <a:lumMod val="50000"/>
                  </a:schemeClr>
                </a:solidFill>
              </a:rPr>
              <a:t>Prisilne misli</a:t>
            </a:r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</a:rPr>
              <a:t>: nameću se osobi protiv njene volje, opsjedaju je, </a:t>
            </a:r>
            <a:r>
              <a:rPr lang="hr-HR" sz="1800" b="1" dirty="0" smtClean="0">
                <a:solidFill>
                  <a:schemeClr val="accent5">
                    <a:lumMod val="50000"/>
                  </a:schemeClr>
                </a:solidFill>
              </a:rPr>
              <a:t>obuzimaju</a:t>
            </a:r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</a:rPr>
              <a:t>, zabrinjavaju, iscrpljuju, remete funkcioniranje, ometaju tok drugih misli što dovodi do tjeskobe i prisilnih radnji. Osoba im se ne može oduprijeti iako shvaća da su bezrazložne i nepotrebne. 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2051" name="Picture 3" descr="C:\Users\Korisnik\Desktop\ok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37" y="2780928"/>
            <a:ext cx="3179815" cy="3781861"/>
          </a:xfrm>
          <a:prstGeom prst="rect">
            <a:avLst/>
          </a:prstGeom>
          <a:noFill/>
        </p:spPr>
      </p:pic>
      <p:pic>
        <p:nvPicPr>
          <p:cNvPr id="2052" name="Picture 4" descr="C:\Users\Korisnik\Desktop\okp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095" y="2924944"/>
            <a:ext cx="3191338" cy="357135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okp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67" y="980728"/>
            <a:ext cx="8206694" cy="511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6632"/>
            <a:ext cx="8363272" cy="64807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hr-H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Oblik OKP-a u djece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povezan sa infekcijom ß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hemolitičkim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streptokokom tipa A: prisilne misli i radnje, tikovi, emocionalna nestabilnost i tjeskoba. </a:t>
            </a: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Odrasle osobe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hr-HR" sz="2000" u="sng" dirty="0" smtClean="0">
                <a:solidFill>
                  <a:schemeClr val="accent5">
                    <a:lumMod val="50000"/>
                  </a:schemeClr>
                </a:solidFill>
              </a:rPr>
              <a:t>Prisilne radnje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: opetovano čišćenje/pranje, brojenje, precizno slaganje stvari po strogom redoslijedu, provjeravanje da se nije nešto zastrašujuće dogodilo, skupljanje i gomilanje stvari, dodirivanje.</a:t>
            </a: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hr-HR" sz="2000" u="sng" dirty="0" smtClean="0">
                <a:solidFill>
                  <a:schemeClr val="accent5">
                    <a:lumMod val="50000"/>
                  </a:schemeClr>
                </a:solidFill>
              </a:rPr>
              <a:t> Prisilne misli: </a:t>
            </a:r>
          </a:p>
          <a:p>
            <a:pPr algn="just"/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agresivnost (ideje o ozljeđivanju neke osobe) –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. da nekog ubodu nožem</a:t>
            </a:r>
          </a:p>
          <a:p>
            <a:pPr algn="just"/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da su predmeti ili tijelo prljavi i zagađeni mikroorganizmima (strah od zaraze)</a:t>
            </a:r>
          </a:p>
          <a:p>
            <a:pPr algn="just"/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seksualnost (seksualne perverzije)</a:t>
            </a:r>
          </a:p>
          <a:p>
            <a:pPr algn="just"/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religija (bogohulne misli) -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. opsovati u crkvi</a:t>
            </a:r>
          </a:p>
          <a:p>
            <a:pPr algn="just"/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magično mišljenje da mogu utjecati na neki događaj (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. Ako 5 puta kucne o stol neće se ništa dogoditi članovima obitelji kojih ima 5.)</a:t>
            </a:r>
          </a:p>
          <a:p>
            <a:pPr algn="just"/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sumnja ili zaboravljanje (nesigurnost je li se nešto zaista dogodilo)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. Je li isključen plin? Je li zagašen opušak cigarete? Jesu li vrata zaključana?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zamišljanje zastrašujućih scena </a:t>
            </a:r>
            <a:r>
              <a:rPr lang="hr-HR" sz="2000" smtClean="0">
                <a:solidFill>
                  <a:schemeClr val="accent5">
                    <a:lumMod val="50000"/>
                  </a:schemeClr>
                </a:solidFill>
              </a:rPr>
              <a:t>(mentalne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slike) ubojstva, samoubojstva, bizarnih seksualnih odnosa</a:t>
            </a: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hr-HR" sz="2000" u="sng" dirty="0" smtClean="0">
                <a:solidFill>
                  <a:schemeClr val="accent5">
                    <a:lumMod val="50000"/>
                  </a:schemeClr>
                </a:solidFill>
              </a:rPr>
              <a:t>Izbjegavanje situacija i podražaja koji provociraju prisilne misli i rituale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. ne izlaze iz kuće da se ne bi “zarazili” u kontaktu sa drugim ljudima ili stvarima).</a:t>
            </a: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</a:rPr>
              <a:t>“Začarani krug” prisilno obuzetog poremećaja</a:t>
            </a:r>
            <a:endParaRPr lang="hr-HR" sz="3200" dirty="0"/>
          </a:p>
        </p:txBody>
      </p:sp>
      <p:sp>
        <p:nvSpPr>
          <p:cNvPr id="3" name="Elipsa 2"/>
          <p:cNvSpPr/>
          <p:nvPr/>
        </p:nvSpPr>
        <p:spPr>
          <a:xfrm>
            <a:off x="2699792" y="980728"/>
            <a:ext cx="2664296" cy="1656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PRISILNE MISLI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5436096" y="2204864"/>
            <a:ext cx="2808312" cy="18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STRAH, TJESKOBA, UZNEMIRENOST onemogućuju odbacivanje prisilnih misli</a:t>
            </a:r>
          </a:p>
        </p:txBody>
      </p:sp>
      <p:sp>
        <p:nvSpPr>
          <p:cNvPr id="5" name="Elipsa 4"/>
          <p:cNvSpPr/>
          <p:nvPr/>
        </p:nvSpPr>
        <p:spPr>
          <a:xfrm>
            <a:off x="4788024" y="4797152"/>
            <a:ext cx="2736304" cy="17281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PRISILNE RADNJE - da bi smanjili tjeskobu i strah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331640" y="4941168"/>
            <a:ext cx="2592288" cy="165618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PRIVREMENO</a:t>
            </a:r>
          </a:p>
          <a:p>
            <a:pPr lvl="0"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OLAKŠANJE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 flipH="1">
            <a:off x="395536" y="2492896"/>
            <a:ext cx="2520280" cy="16561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RAZMIŠLJANJE – misli se pojačavaju i sve su učestalije 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Strelica udesno 10"/>
          <p:cNvSpPr/>
          <p:nvPr/>
        </p:nvSpPr>
        <p:spPr>
          <a:xfrm rot="2778140">
            <a:off x="5455781" y="1952593"/>
            <a:ext cx="449271" cy="3535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desno 12"/>
          <p:cNvSpPr/>
          <p:nvPr/>
        </p:nvSpPr>
        <p:spPr>
          <a:xfrm rot="6325975">
            <a:off x="6210433" y="4196199"/>
            <a:ext cx="521278" cy="3600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desno 13"/>
          <p:cNvSpPr/>
          <p:nvPr/>
        </p:nvSpPr>
        <p:spPr>
          <a:xfrm rot="10991801">
            <a:off x="4011082" y="5753827"/>
            <a:ext cx="569650" cy="42887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desno 14"/>
          <p:cNvSpPr/>
          <p:nvPr/>
        </p:nvSpPr>
        <p:spPr>
          <a:xfrm rot="15473576">
            <a:off x="1775837" y="4367665"/>
            <a:ext cx="497817" cy="42720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desno 15"/>
          <p:cNvSpPr/>
          <p:nvPr/>
        </p:nvSpPr>
        <p:spPr>
          <a:xfrm rot="19036460">
            <a:off x="2025766" y="1955903"/>
            <a:ext cx="478652" cy="386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    U skupinu opsesivno-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kompulzivnog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poremećaja su svrstani i:</a:t>
            </a:r>
          </a:p>
          <a:p>
            <a:pPr algn="just"/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hr-HR" sz="2000" b="1" dirty="0" err="1" smtClean="0">
                <a:solidFill>
                  <a:schemeClr val="accent5">
                    <a:lumMod val="50000"/>
                  </a:schemeClr>
                </a:solidFill>
              </a:rPr>
              <a:t>uštipavanje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 (grebanje) vlastite kože = </a:t>
            </a:r>
            <a:r>
              <a:rPr lang="hr-HR" sz="2000" b="1" dirty="0" err="1" smtClean="0">
                <a:solidFill>
                  <a:schemeClr val="accent5">
                    <a:lumMod val="50000"/>
                  </a:schemeClr>
                </a:solidFill>
              </a:rPr>
              <a:t>eskorijacijski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 poremećaj </a:t>
            </a:r>
          </a:p>
          <a:p>
            <a:pPr algn="just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čupkanje dlaka (brade ili brkova), kose = </a:t>
            </a:r>
            <a:r>
              <a:rPr lang="hr-HR" sz="2000" b="1" dirty="0" err="1" smtClean="0">
                <a:solidFill>
                  <a:schemeClr val="accent5">
                    <a:lumMod val="50000"/>
                  </a:schemeClr>
                </a:solidFill>
              </a:rPr>
              <a:t>trihotilomanija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just"/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OSTALI SPECIFIČNI OPSESIVNO – KOMPULZIVNI POREMEĆAJI: </a:t>
            </a:r>
          </a:p>
          <a:p>
            <a:pPr algn="just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griženje usne, noktiju ili obraza</a:t>
            </a:r>
          </a:p>
          <a:p>
            <a:pPr algn="just"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ODVOJENI POREMEĆAJ u skupini OKP-a: </a:t>
            </a:r>
          </a:p>
          <a:p>
            <a:pPr algn="just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opsesivna ljubomora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5">
                    <a:lumMod val="50000"/>
                  </a:schemeClr>
                </a:solidFill>
              </a:rPr>
              <a:t>Liječenje</a:t>
            </a:r>
            <a:endParaRPr lang="hr-H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16624"/>
          </a:xfrm>
        </p:spPr>
        <p:txBody>
          <a:bodyPr>
            <a:normAutofit fontScale="92500" lnSpcReduction="20000"/>
          </a:bodyPr>
          <a:lstStyle/>
          <a:p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Psihoterapija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(KBT,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psihodinamska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psihodrama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…) i </a:t>
            </a:r>
            <a:r>
              <a:rPr lang="hr-HR" sz="2000" b="1" dirty="0" err="1" smtClean="0">
                <a:solidFill>
                  <a:schemeClr val="accent5">
                    <a:lumMod val="50000"/>
                  </a:schemeClr>
                </a:solidFill>
              </a:rPr>
              <a:t>psihoedukacija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u blažih oblika					</a:t>
            </a:r>
          </a:p>
          <a:p>
            <a:pPr lvl="7">
              <a:buNone/>
            </a:pPr>
            <a:endParaRPr lang="hr-HR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7">
              <a:buNone/>
            </a:pPr>
            <a:r>
              <a:rPr lang="hr-HR" sz="800" dirty="0" smtClean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hr-HR" sz="1800" dirty="0" smtClean="0">
                <a:solidFill>
                  <a:schemeClr val="accent5">
                    <a:lumMod val="50000"/>
                  </a:schemeClr>
                </a:solidFill>
              </a:rPr>
              <a:t>ako nema rezultata :</a:t>
            </a:r>
          </a:p>
          <a:p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 Psihoterapija i lijekovi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(u srednje teških oblika):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-  antidepresivi: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sertralin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(LUXETA),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fluoksetin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(PROZAC),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fluvoksamin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(FEVARIN)   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      -  antipsihotici 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sz="2000" b="1" dirty="0" err="1" smtClean="0">
                <a:solidFill>
                  <a:schemeClr val="accent5">
                    <a:lumMod val="50000"/>
                  </a:schemeClr>
                </a:solidFill>
              </a:rPr>
              <a:t>Dnevnobolničko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/bolničko liječenje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- teži oblici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Najteži oblici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(slom kontrole mišljenja i ponašanja): </a:t>
            </a: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- prekidaju radni odnos, obiteljske i intimne veze, do </a:t>
            </a:r>
          </a:p>
          <a:p>
            <a:pPr algn="just"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  iznemoglosti su opsjednuti prisilnim mislima i radnjama</a:t>
            </a:r>
          </a:p>
          <a:p>
            <a:pPr algn="just">
              <a:buNone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  (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</a:rPr>
              <a:t>npr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. tuširaju se više sati dnevno). Liječenje je dugotrajnije.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Podrška obitelji, prijatelja i radnih kolega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- ne podržavati rituale (“Vidimo da te to ponašanje iscrpljuje.”)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- hrabriti klijenta tijekom tretmana	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hr-H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trelica dolje 3"/>
          <p:cNvSpPr/>
          <p:nvPr/>
        </p:nvSpPr>
        <p:spPr>
          <a:xfrm flipH="1">
            <a:off x="4644008" y="126876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Strelica dolje 5"/>
          <p:cNvSpPr/>
          <p:nvPr/>
        </p:nvSpPr>
        <p:spPr>
          <a:xfrm flipH="1">
            <a:off x="4644008" y="2420888"/>
            <a:ext cx="216024" cy="360040"/>
          </a:xfrm>
          <a:prstGeom prst="downArrow">
            <a:avLst>
              <a:gd name="adj1" fmla="val 4377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122" name="Picture 2" descr="C:\Users\Korisnik\Desktop\Mare\slike\ok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3573016"/>
            <a:ext cx="1896211" cy="2844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544</Words>
  <Application>Microsoft Office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tema</vt:lpstr>
      <vt:lpstr>Psihoedukacija o opsesivno-kompulzivnom poremećaju (OKP)</vt:lpstr>
      <vt:lpstr> Što je opsesivno - kompulzivni (OKP) ili obuzeto - prisilni poremećaj (OPP)? </vt:lpstr>
      <vt:lpstr> Postoji više teorija koje objašnjavaju nastanak ovog poremećaja: rok?</vt:lpstr>
      <vt:lpstr>PowerPoint Presentation</vt:lpstr>
      <vt:lpstr>PowerPoint Presentation</vt:lpstr>
      <vt:lpstr>PowerPoint Presentation</vt:lpstr>
      <vt:lpstr>“Začarani krug” prisilno obuzetog poremećaja</vt:lpstr>
      <vt:lpstr>PowerPoint Presentation</vt:lpstr>
      <vt:lpstr>Liječenje</vt:lpstr>
      <vt:lpstr>Tehnike KBT-a</vt:lpstr>
      <vt:lpstr>Kako održati postignute rezultate? </vt:lpstr>
      <vt:lpstr>Što ako unatoč svemu nema znatnijeg poboljšanja?</vt:lpstr>
      <vt:lpstr>Hvala na pažnji.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Psihoedukacija o opsesivno-kompulzivnom poremećaju</dc:title>
  <dc:creator>Korisnik</dc:creator>
  <cp:lastModifiedBy>Ivanka Živčić Bećirević</cp:lastModifiedBy>
  <cp:revision>394</cp:revision>
  <dcterms:created xsi:type="dcterms:W3CDTF">2016-04-19T17:54:55Z</dcterms:created>
  <dcterms:modified xsi:type="dcterms:W3CDTF">2016-04-29T11:46:32Z</dcterms:modified>
</cp:coreProperties>
</file>