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90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0C69-DD36-41EF-A795-B81DB12B8A43}" type="datetimeFigureOut">
              <a:rPr lang="en-US" smtClean="0"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DDDA-9C2F-4F7E-81D3-1FA5B0CFC3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0C69-DD36-41EF-A795-B81DB12B8A43}" type="datetimeFigureOut">
              <a:rPr lang="en-US" smtClean="0"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DDDA-9C2F-4F7E-81D3-1FA5B0CFC3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0C69-DD36-41EF-A795-B81DB12B8A43}" type="datetimeFigureOut">
              <a:rPr lang="en-US" smtClean="0"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DDDA-9C2F-4F7E-81D3-1FA5B0CFC3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0C69-DD36-41EF-A795-B81DB12B8A43}" type="datetimeFigureOut">
              <a:rPr lang="en-US" smtClean="0"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DDDA-9C2F-4F7E-81D3-1FA5B0CFC3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0C69-DD36-41EF-A795-B81DB12B8A43}" type="datetimeFigureOut">
              <a:rPr lang="en-US" smtClean="0"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DDDA-9C2F-4F7E-81D3-1FA5B0CFC3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0C69-DD36-41EF-A795-B81DB12B8A43}" type="datetimeFigureOut">
              <a:rPr lang="en-US" smtClean="0"/>
              <a:t>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DDDA-9C2F-4F7E-81D3-1FA5B0CFC3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0C69-DD36-41EF-A795-B81DB12B8A43}" type="datetimeFigureOut">
              <a:rPr lang="en-US" smtClean="0"/>
              <a:t>1/9/2018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DDDA-9C2F-4F7E-81D3-1FA5B0CFC3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0C69-DD36-41EF-A795-B81DB12B8A43}" type="datetimeFigureOut">
              <a:rPr lang="en-US" smtClean="0"/>
              <a:t>1/9/2018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DDDA-9C2F-4F7E-81D3-1FA5B0CFC3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0C69-DD36-41EF-A795-B81DB12B8A43}" type="datetimeFigureOut">
              <a:rPr lang="en-US" smtClean="0"/>
              <a:t>1/9/2018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DDDA-9C2F-4F7E-81D3-1FA5B0CFC3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0C69-DD36-41EF-A795-B81DB12B8A43}" type="datetimeFigureOut">
              <a:rPr lang="en-US" smtClean="0"/>
              <a:t>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DDDA-9C2F-4F7E-81D3-1FA5B0CFC32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0C69-DD36-41EF-A795-B81DB12B8A43}" type="datetimeFigureOut">
              <a:rPr lang="en-US" smtClean="0"/>
              <a:t>1/9/2018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5CDDDA-9C2F-4F7E-81D3-1FA5B0CFC32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35CDDDA-9C2F-4F7E-81D3-1FA5B0CFC32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5CB0C69-DD36-41EF-A795-B81DB12B8A43}" type="datetimeFigureOut">
              <a:rPr lang="en-US" smtClean="0"/>
              <a:t>1/9/2018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620688"/>
            <a:ext cx="7543800" cy="3446239"/>
          </a:xfrm>
        </p:spPr>
        <p:txBody>
          <a:bodyPr/>
          <a:lstStyle/>
          <a:p>
            <a:pPr algn="ctr"/>
            <a:r>
              <a:rPr lang="hr-HR" b="1" dirty="0" smtClean="0"/>
              <a:t>Razvijanje i korištenje terapijske suradnje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2"/>
                </a:solidFill>
              </a:rPr>
              <a:t>Paola Medved, dr.sc., mag.psych.</a:t>
            </a:r>
          </a:p>
          <a:p>
            <a:r>
              <a:rPr lang="hr-HR" b="1" dirty="0" smtClean="0">
                <a:solidFill>
                  <a:schemeClr val="tx2"/>
                </a:solidFill>
              </a:rPr>
              <a:t>BKT Praktikum II, 13.siječanj, 2018.</a:t>
            </a: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7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hr-HR" sz="2400" b="1" dirty="0"/>
              <a:t>2.3. Prilgođeni terapijski stil</a:t>
            </a:r>
          </a:p>
          <a:p>
            <a:r>
              <a:rPr lang="hr-HR" sz="2000" b="1" dirty="0" smtClean="0"/>
              <a:t>Umijeće </a:t>
            </a:r>
            <a:r>
              <a:rPr lang="hr-HR" sz="2000" b="1" dirty="0"/>
              <a:t>dobre primjene KBT terapije </a:t>
            </a:r>
            <a:r>
              <a:rPr lang="hr-HR" sz="2000" dirty="0"/>
              <a:t>je → </a:t>
            </a:r>
            <a:r>
              <a:rPr lang="hr-HR" sz="2000" dirty="0" smtClean="0"/>
              <a:t>prepoznati zadovoljstvo klijenta terapeutovim terapijskim stilom te mogućnosti njegova mijenjanja prema potrebi.</a:t>
            </a:r>
          </a:p>
          <a:p>
            <a:endParaRPr lang="hr-HR" sz="2000" dirty="0"/>
          </a:p>
          <a:p>
            <a:r>
              <a:rPr lang="hr-HR" sz="2400" b="1" dirty="0" smtClean="0"/>
              <a:t>2.4. </a:t>
            </a:r>
            <a:r>
              <a:rPr lang="hr-HR" sz="2400" b="1" dirty="0"/>
              <a:t>Ublažavanje </a:t>
            </a:r>
            <a:r>
              <a:rPr lang="hr-HR" sz="2400" b="1" dirty="0" smtClean="0"/>
              <a:t>uznemirenosti</a:t>
            </a:r>
          </a:p>
          <a:p>
            <a:r>
              <a:rPr lang="hr-HR" sz="2000" b="1" dirty="0" smtClean="0"/>
              <a:t>Stupanj jačanja terapijske suradnje </a:t>
            </a:r>
            <a:r>
              <a:rPr lang="hr-HR" sz="2000" dirty="0" smtClean="0"/>
              <a:t>je obrnuto proporcionalan </a:t>
            </a:r>
            <a:r>
              <a:rPr lang="hr-HR" sz="2000" b="1" dirty="0" smtClean="0"/>
              <a:t>stupnju neugode/uznemirenosti </a:t>
            </a:r>
            <a:r>
              <a:rPr lang="hr-HR" sz="2000" dirty="0" smtClean="0"/>
              <a:t>klijenta.</a:t>
            </a:r>
          </a:p>
          <a:p>
            <a:r>
              <a:rPr lang="hr-HR" sz="2000" b="1" dirty="0" smtClean="0"/>
              <a:t>Iznimka</a:t>
            </a:r>
            <a:r>
              <a:rPr lang="hr-HR" sz="2000" dirty="0" smtClean="0"/>
              <a:t> → npr. K se boji da će s napretkom u terapiji morati i povući neke poteze, učiniti korake u razrješavanju nekih neugodnih situacija i problema, što će ga suočiti s neugodnim činjenicama, npr. izlazak iz lošeg braka kojem stvarno nema spasa.</a:t>
            </a:r>
            <a:endParaRPr lang="hr-HR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9753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hr-HR" sz="2400" b="1" dirty="0" smtClean="0"/>
              <a:t>2.5.Feedback u različitim fazama seanse</a:t>
            </a:r>
          </a:p>
          <a:p>
            <a:pPr algn="just"/>
            <a:r>
              <a:rPr lang="hr-HR" sz="2000" b="1" dirty="0" smtClean="0"/>
              <a:t>Tijekom seanse </a:t>
            </a:r>
            <a:r>
              <a:rPr lang="hr-HR" sz="2000" dirty="0" smtClean="0"/>
              <a:t>→ neposredno traženje feedbacka kako bi razumijeli </a:t>
            </a:r>
            <a:r>
              <a:rPr lang="hr-HR" sz="2000" b="1" dirty="0" smtClean="0"/>
              <a:t>neposrednu negativnu emocionalnu promjenu </a:t>
            </a:r>
            <a:r>
              <a:rPr lang="hr-HR" sz="2000" dirty="0" smtClean="0"/>
              <a:t>kod klijenta, s ciljem </a:t>
            </a:r>
            <a:r>
              <a:rPr lang="hr-HR" sz="2000" b="1" dirty="0" smtClean="0"/>
              <a:t>poboljšanja terapijske suradnje</a:t>
            </a:r>
            <a:r>
              <a:rPr lang="hr-HR" sz="2000" dirty="0" smtClean="0"/>
              <a:t>. </a:t>
            </a:r>
          </a:p>
          <a:p>
            <a:pPr algn="just"/>
            <a:r>
              <a:rPr lang="hr-HR" sz="2000" b="1" dirty="0" smtClean="0"/>
              <a:t>Negativna emocionalna reakcija </a:t>
            </a:r>
            <a:r>
              <a:rPr lang="hr-HR" sz="2000" dirty="0" smtClean="0"/>
              <a:t>je ponekad klijentova disfunkcionalna reakcija </a:t>
            </a:r>
            <a:r>
              <a:rPr lang="hr-HR" sz="2000" b="1" dirty="0" smtClean="0"/>
              <a:t>prema terapeutu </a:t>
            </a:r>
            <a:r>
              <a:rPr lang="hr-HR" sz="2000" dirty="0" smtClean="0"/>
              <a:t>→ važno je reagirati, npr. pitanjem:” </a:t>
            </a:r>
            <a:r>
              <a:rPr lang="hr-HR" sz="2000" b="1" dirty="0" smtClean="0"/>
              <a:t>Što vam se trenutno događa?; Što vam je prošlo kroz glavu?” </a:t>
            </a:r>
            <a:r>
              <a:rPr lang="hr-HR" sz="2000" dirty="0" smtClean="0"/>
              <a:t>Kad </a:t>
            </a:r>
            <a:r>
              <a:rPr lang="hr-HR" sz="2000" dirty="0"/>
              <a:t>god klijent pokazuje negodovanje, negativnu reakciju kao iritaciju, otpor – propitati disfunkcionalne misli i vjerovanja o otkrivanju u terapijskom </a:t>
            </a:r>
            <a:r>
              <a:rPr lang="hr-HR" sz="2000" dirty="0" smtClean="0"/>
              <a:t>odnosu.</a:t>
            </a:r>
            <a:r>
              <a:rPr lang="hr-HR" sz="2000" b="1" dirty="0"/>
              <a:t> </a:t>
            </a:r>
            <a:r>
              <a:rPr lang="hr-HR" sz="2000" dirty="0" smtClean="0"/>
              <a:t>U protivnom, može doći do sabotiranja cijelog terapijskog odnosa.</a:t>
            </a:r>
          </a:p>
          <a:p>
            <a:pPr algn="just"/>
            <a:r>
              <a:rPr lang="hr-HR" sz="2000" b="1" dirty="0" smtClean="0"/>
              <a:t>Pred kraj seanse </a:t>
            </a:r>
            <a:r>
              <a:rPr lang="hr-HR" sz="2000" dirty="0" smtClean="0"/>
              <a:t>→ feedback se najčešće traži pred sam kraj seanse, sa svrhom </a:t>
            </a:r>
            <a:r>
              <a:rPr lang="hr-HR" sz="2000" b="1" dirty="0" smtClean="0"/>
              <a:t>povratne informacije </a:t>
            </a:r>
            <a:r>
              <a:rPr lang="hr-HR" sz="2000" dirty="0" smtClean="0"/>
              <a:t>o klijentovom doživljaju. Time klijent dobiva i dojam da je terapeut spreman na </a:t>
            </a:r>
            <a:r>
              <a:rPr lang="hr-HR" sz="2000" b="1" dirty="0" smtClean="0"/>
              <a:t>kritiku i poboljšanje, mijenjanje tretmana</a:t>
            </a:r>
            <a:r>
              <a:rPr lang="hr-HR" sz="2000" dirty="0" smtClean="0"/>
              <a:t>, potvrđujući </a:t>
            </a:r>
            <a:r>
              <a:rPr lang="hr-HR" sz="2000" b="1" dirty="0" smtClean="0"/>
              <a:t>suradnički terapijski odnos</a:t>
            </a:r>
            <a:r>
              <a:rPr lang="hr-HR" sz="2000" dirty="0" smtClean="0"/>
              <a:t>.</a:t>
            </a:r>
          </a:p>
          <a:p>
            <a:endParaRPr lang="hr-HR" sz="2000" b="1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1113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hr-HR" sz="2400" b="1" dirty="0"/>
              <a:t>2.5.Feedback u različitim fazama </a:t>
            </a:r>
            <a:r>
              <a:rPr lang="hr-HR" sz="2400" b="1" dirty="0" smtClean="0"/>
              <a:t>seanse</a:t>
            </a:r>
          </a:p>
          <a:p>
            <a:r>
              <a:rPr lang="hr-HR" sz="2000" b="1" dirty="0" smtClean="0"/>
              <a:t>Pitanja za kraj seanse: </a:t>
            </a:r>
          </a:p>
          <a:p>
            <a:r>
              <a:rPr lang="hr-HR" sz="1800" i="1" dirty="0" smtClean="0"/>
              <a:t>„Što mislite o današnjoj seansi?”</a:t>
            </a:r>
          </a:p>
          <a:p>
            <a:r>
              <a:rPr lang="hr-HR" sz="1800" i="1" dirty="0" smtClean="0"/>
              <a:t>„Jeste li pomislili da sam učinila nešto krivo, ili nešto niste dobro razumjeli?”</a:t>
            </a:r>
          </a:p>
          <a:p>
            <a:r>
              <a:rPr lang="hr-HR" sz="1800" i="1" dirty="0" smtClean="0"/>
              <a:t>„Ima li bilo čega što želite drugačije napraviti u sljedećoj seansi?”</a:t>
            </a:r>
          </a:p>
          <a:p>
            <a:r>
              <a:rPr lang="hr-HR" sz="1800" i="1" dirty="0" smtClean="0"/>
              <a:t>                                                                                                             </a:t>
            </a:r>
            <a:r>
              <a:rPr lang="hr-HR" sz="1400" i="1" dirty="0" smtClean="0"/>
              <a:t>(Beck, 2011)</a:t>
            </a:r>
          </a:p>
          <a:p>
            <a:endParaRPr lang="hr-HR" sz="2000" dirty="0"/>
          </a:p>
          <a:p>
            <a:r>
              <a:rPr lang="hr-HR" sz="2000" b="1" dirty="0" smtClean="0"/>
              <a:t>Obrazac povratne informacije - pisani feedback: </a:t>
            </a:r>
            <a:r>
              <a:rPr lang="hr-HR" sz="2000" dirty="0" smtClean="0"/>
              <a:t>upućuje klijenta na važne </a:t>
            </a:r>
            <a:r>
              <a:rPr lang="hr-HR" sz="2000" b="1" dirty="0" smtClean="0"/>
              <a:t>sadržaje i procese u terapijskom odnosu</a:t>
            </a:r>
            <a:r>
              <a:rPr lang="hr-HR" sz="2000" dirty="0" smtClean="0"/>
              <a:t> te </a:t>
            </a:r>
            <a:r>
              <a:rPr lang="hr-HR" sz="2000" b="1" dirty="0" smtClean="0"/>
              <a:t>evaluira</a:t>
            </a:r>
            <a:r>
              <a:rPr lang="hr-HR" sz="2000" dirty="0" smtClean="0"/>
              <a:t> stupanj terapeutove brižnosti i kompetencije. </a:t>
            </a:r>
            <a:r>
              <a:rPr lang="hr-HR" sz="2000" b="1" dirty="0" smtClean="0"/>
              <a:t>Prednost</a:t>
            </a:r>
            <a:r>
              <a:rPr lang="hr-HR" sz="2000" dirty="0" smtClean="0"/>
              <a:t> → koncizan, iziskuje manje utrošenog vremena, veća vjerojatnost da će se klijent usuditi ostaviti negativan feedback jer je u pisanom obliku.</a:t>
            </a:r>
          </a:p>
        </p:txBody>
      </p:sp>
    </p:spTree>
    <p:extLst>
      <p:ext uri="{BB962C8B-B14F-4D97-AF65-F5344CB8AC3E}">
        <p14:creationId xmlns:p14="http://schemas.microsoft.com/office/powerpoint/2010/main" val="366485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hr-HR" sz="2400" b="1" dirty="0" smtClean="0"/>
              <a:t>3. Identifikacija </a:t>
            </a:r>
            <a:r>
              <a:rPr lang="hr-HR" sz="2400" b="1" dirty="0"/>
              <a:t>i rješavanje problema </a:t>
            </a:r>
            <a:r>
              <a:rPr lang="hr-HR" sz="2400" dirty="0"/>
              <a:t>vezanih za terapijsku </a:t>
            </a:r>
            <a:r>
              <a:rPr lang="hr-HR" sz="2400" dirty="0" smtClean="0"/>
              <a:t>suradnju</a:t>
            </a:r>
          </a:p>
          <a:p>
            <a:pPr algn="just"/>
            <a:r>
              <a:rPr lang="hr-HR" sz="2000" b="1" dirty="0" smtClean="0"/>
              <a:t>Problemi u terapijskom odnosu </a:t>
            </a:r>
            <a:r>
              <a:rPr lang="hr-HR" sz="2000" dirty="0" smtClean="0"/>
              <a:t>moraju se </a:t>
            </a:r>
            <a:r>
              <a:rPr lang="hr-HR" sz="2000" b="1" dirty="0" smtClean="0"/>
              <a:t>identificirati i konceptualizirati</a:t>
            </a:r>
            <a:r>
              <a:rPr lang="hr-HR" sz="2000" dirty="0" smtClean="0"/>
              <a:t> (Zašto je nastao?) te na osnovi konceptualizacije problema i klijenta – </a:t>
            </a:r>
            <a:r>
              <a:rPr lang="hr-HR" sz="2000" b="1" dirty="0" smtClean="0"/>
              <a:t>planirati rješenje</a:t>
            </a:r>
            <a:r>
              <a:rPr lang="hr-HR" sz="2000" dirty="0" smtClean="0"/>
              <a:t>.</a:t>
            </a:r>
          </a:p>
          <a:p>
            <a:pPr algn="just"/>
            <a:r>
              <a:rPr lang="hr-HR" sz="2000" b="1" dirty="0" smtClean="0"/>
              <a:t>Mogući problemi</a:t>
            </a:r>
            <a:r>
              <a:rPr lang="hr-HR" sz="2000" dirty="0" smtClean="0"/>
              <a:t>: preispitivanje stručnosti terapeuta i njegovih motiva, laganje i neiskrenost s terapeutom, optuživanje terapeuta za nedovoljnu brigu i predanost u terapijskom odnosu itd.</a:t>
            </a:r>
          </a:p>
          <a:p>
            <a:pPr algn="just"/>
            <a:r>
              <a:rPr lang="hr-HR" sz="2000" b="1" dirty="0" smtClean="0"/>
              <a:t>Problemi koji nisu toliko očiti</a:t>
            </a:r>
            <a:r>
              <a:rPr lang="hr-HR" sz="2000" dirty="0" smtClean="0"/>
              <a:t>: ponekad su to samo </a:t>
            </a:r>
            <a:r>
              <a:rPr lang="hr-HR" sz="2000" b="1" dirty="0" smtClean="0"/>
              <a:t>suptilni znaci </a:t>
            </a:r>
            <a:r>
              <a:rPr lang="hr-HR" sz="2000" dirty="0" smtClean="0"/>
              <a:t>koji ukazuju na </a:t>
            </a:r>
            <a:r>
              <a:rPr lang="hr-HR" sz="2000" b="1" dirty="0" smtClean="0"/>
              <a:t>mogući problem </a:t>
            </a:r>
            <a:r>
              <a:rPr lang="hr-HR" sz="2000" dirty="0" smtClean="0"/>
              <a:t>→ skretanje pogleda u stranu, oklijevanje u govoru, zamuckivanje, govor tijela (npr. neki obrambeni položaj, prekrižene ruke itd.), facijalne ekspresije, ton glasa, vokabular </a:t>
            </a:r>
            <a:r>
              <a:rPr lang="hr-HR" sz="2000" dirty="0" smtClean="0"/>
              <a:t>itd., </a:t>
            </a:r>
            <a:r>
              <a:rPr lang="hr-HR" sz="2000" dirty="0" smtClean="0"/>
              <a:t>mogu ukazivati da je klijent upravo doživio </a:t>
            </a:r>
            <a:r>
              <a:rPr lang="hr-HR" sz="2000" b="1" dirty="0" smtClean="0"/>
              <a:t>automatsku misao </a:t>
            </a:r>
            <a:r>
              <a:rPr lang="hr-HR" sz="2000" dirty="0" smtClean="0"/>
              <a:t>koja bi mogla ometati tretman → </a:t>
            </a:r>
            <a:r>
              <a:rPr lang="hr-HR" sz="2000" b="1" dirty="0" smtClean="0"/>
              <a:t>propitati</a:t>
            </a:r>
            <a:r>
              <a:rPr lang="hr-HR" sz="2000" dirty="0" smtClean="0"/>
              <a:t>!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9505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/>
            <a:r>
              <a:rPr lang="hr-HR" sz="2400" b="1" dirty="0"/>
              <a:t>3. Identifikacija i rješavanje problema </a:t>
            </a:r>
            <a:r>
              <a:rPr lang="hr-HR" sz="2400" dirty="0"/>
              <a:t>vezanih za terapijsku </a:t>
            </a:r>
            <a:r>
              <a:rPr lang="hr-HR" sz="2400" dirty="0" smtClean="0"/>
              <a:t>suradnju</a:t>
            </a:r>
          </a:p>
          <a:p>
            <a:pPr algn="just"/>
            <a:endParaRPr lang="hr-HR" sz="2400" dirty="0" smtClean="0"/>
          </a:p>
          <a:p>
            <a:pPr algn="just"/>
            <a:r>
              <a:rPr lang="hr-HR" sz="2000" b="1" dirty="0" smtClean="0"/>
              <a:t>Problemi koji nisu vezani uz terapijsku suradnju</a:t>
            </a:r>
            <a:r>
              <a:rPr lang="hr-HR" sz="2000" dirty="0" smtClean="0"/>
              <a:t> – odnose se na odražavanje klijentovih automatskih misli </a:t>
            </a:r>
            <a:r>
              <a:rPr lang="hr-HR" sz="2000" dirty="0" smtClean="0"/>
              <a:t>o </a:t>
            </a:r>
            <a:r>
              <a:rPr lang="hr-HR" sz="2000" dirty="0" smtClean="0"/>
              <a:t>njemu/njoj samoj; </a:t>
            </a:r>
            <a:r>
              <a:rPr lang="hr-HR" sz="2000" i="1" dirty="0" smtClean="0"/>
              <a:t>„Sva sam nikakva; Ne mogu ja ovo”</a:t>
            </a:r>
            <a:r>
              <a:rPr lang="hr-HR" sz="2000" dirty="0" smtClean="0"/>
              <a:t>. Potrebno je propitati </a:t>
            </a:r>
            <a:r>
              <a:rPr lang="hr-HR" sz="2000" b="1" dirty="0" smtClean="0"/>
              <a:t>stavove i vjerovanja</a:t>
            </a:r>
            <a:r>
              <a:rPr lang="hr-HR" sz="2000" dirty="0" smtClean="0"/>
              <a:t>.</a:t>
            </a:r>
          </a:p>
          <a:p>
            <a:pPr algn="just"/>
            <a:endParaRPr lang="hr-HR" sz="2000" dirty="0" smtClean="0"/>
          </a:p>
          <a:p>
            <a:pPr algn="just"/>
            <a:r>
              <a:rPr lang="hr-HR" sz="2000" b="1" dirty="0" smtClean="0"/>
              <a:t>Normalizacija problema</a:t>
            </a:r>
            <a:r>
              <a:rPr lang="hr-HR" sz="2000" dirty="0" smtClean="0"/>
              <a:t>: klijentu treba objasniti da su problemi ponekad prisutni te da to nije ništa neobično – npr. klijent izbjegava pisanje zadaće – terapeut može reći. </a:t>
            </a:r>
            <a:r>
              <a:rPr lang="hr-HR" sz="2000" i="1" dirty="0" smtClean="0"/>
              <a:t>„ Neki klijenti baš ne vole pisati zadaću jer mrze da im se na taj način naređuje, tako oni doživljavaju zadaću. </a:t>
            </a:r>
            <a:r>
              <a:rPr lang="hr-HR" sz="2000" i="1" dirty="0" smtClean="0"/>
              <a:t>Je li </a:t>
            </a:r>
            <a:r>
              <a:rPr lang="hr-HR" sz="2000" i="1" dirty="0" smtClean="0"/>
              <a:t>ju možda tako doživljavate i Vi?”</a:t>
            </a:r>
            <a:endParaRPr lang="hr-HR" sz="2000" i="1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4296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b="1" dirty="0" smtClean="0"/>
              <a:t>3. Identifikacija </a:t>
            </a:r>
            <a:r>
              <a:rPr lang="hr-HR" sz="2000" b="1" dirty="0"/>
              <a:t>i rješavanje problema </a:t>
            </a:r>
            <a:r>
              <a:rPr lang="hr-HR" sz="2000" dirty="0"/>
              <a:t>vezanih za terapijsku suradnju</a:t>
            </a:r>
          </a:p>
          <a:p>
            <a:pPr marL="114300" indent="0">
              <a:buNone/>
            </a:pPr>
            <a:endParaRPr lang="hr-HR" sz="2000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0848"/>
            <a:ext cx="7968592" cy="4392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74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b="1" dirty="0" smtClean="0"/>
              <a:t>3. Identifikacija </a:t>
            </a:r>
            <a:r>
              <a:rPr lang="hr-HR" sz="2000" b="1" dirty="0"/>
              <a:t>i rješavanje problema </a:t>
            </a:r>
            <a:r>
              <a:rPr lang="hr-HR" sz="2000" dirty="0"/>
              <a:t>vezanih za terapijsku suradnju</a:t>
            </a:r>
          </a:p>
          <a:p>
            <a:endParaRPr lang="hr-HR" sz="2000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011794"/>
            <a:ext cx="7560840" cy="466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48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algn="just"/>
            <a:r>
              <a:rPr lang="hr-HR" sz="2400" b="1" dirty="0" smtClean="0"/>
              <a:t>3. Identifikacija </a:t>
            </a:r>
            <a:r>
              <a:rPr lang="hr-HR" sz="2400" b="1" dirty="0"/>
              <a:t>i rješavanje problema </a:t>
            </a:r>
            <a:r>
              <a:rPr lang="hr-HR" sz="2400" dirty="0"/>
              <a:t>vezanih za terapijsku suradnju</a:t>
            </a:r>
          </a:p>
          <a:p>
            <a:pPr algn="just"/>
            <a:r>
              <a:rPr lang="hr-HR" b="1" dirty="0" smtClean="0"/>
              <a:t>Primjer I</a:t>
            </a:r>
            <a:r>
              <a:rPr lang="hr-HR" dirty="0" smtClean="0"/>
              <a:t>: terapeutkinja potvrđuje svoju sumnju da dječak nije uspostavio pozitivan odnos s njom te da radije ne bi bio u tretmanu.</a:t>
            </a:r>
          </a:p>
          <a:p>
            <a:pPr algn="just"/>
            <a:r>
              <a:rPr lang="hr-HR" b="1" dirty="0" smtClean="0"/>
              <a:t>Primjer II</a:t>
            </a:r>
            <a:r>
              <a:rPr lang="hr-HR" dirty="0" smtClean="0"/>
              <a:t>: terapeutkinja zamjećuje da klijentica izbjegava izravne odgovore. Shvaća da je to zato jer je ambivalentna prema svom braku. U nedostatku dobrog terapijskog odnosa, klijentica nije dozvoljavala propitkivanje mogućnosti da ipak ostane u braku – nije dozvoljavala da se terapeutkinja uopće približi srži problema i o tome diskutira.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44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hr-HR" b="1" dirty="0"/>
              <a:t>3</a:t>
            </a:r>
            <a:r>
              <a:rPr lang="hr-HR" b="1" dirty="0" smtClean="0"/>
              <a:t>.1. Konceptualizacija problema i planiranje strategije</a:t>
            </a:r>
          </a:p>
          <a:p>
            <a:pPr algn="just"/>
            <a:r>
              <a:rPr lang="hr-HR" sz="2000" b="1" u="sng" dirty="0" smtClean="0"/>
              <a:t>Identifikacijom problema </a:t>
            </a:r>
            <a:r>
              <a:rPr lang="hr-HR" sz="2000" dirty="0" smtClean="0"/>
              <a:t>procjenjujemo koliko je </a:t>
            </a:r>
            <a:r>
              <a:rPr lang="hr-HR" sz="2000" b="1" dirty="0" smtClean="0"/>
              <a:t>ozbiljan i hitan</a:t>
            </a:r>
            <a:r>
              <a:rPr lang="hr-HR" sz="2000" dirty="0" smtClean="0"/>
              <a:t>, te da li se mora </a:t>
            </a:r>
            <a:r>
              <a:rPr lang="hr-HR" sz="2000" b="1" dirty="0" smtClean="0"/>
              <a:t>odmah</a:t>
            </a:r>
            <a:r>
              <a:rPr lang="hr-HR" sz="2000" dirty="0" smtClean="0"/>
              <a:t> raditi na rješavanju ili ga se može pustiti za </a:t>
            </a:r>
            <a:r>
              <a:rPr lang="hr-HR" sz="2000" b="1" dirty="0" smtClean="0"/>
              <a:t>kasnije</a:t>
            </a:r>
            <a:r>
              <a:rPr lang="hr-HR" sz="2000" dirty="0" smtClean="0"/>
              <a:t>.</a:t>
            </a:r>
          </a:p>
          <a:p>
            <a:pPr algn="just"/>
            <a:r>
              <a:rPr lang="hr-HR" sz="2000" dirty="0" smtClean="0"/>
              <a:t>Da bi mogli osmisliti </a:t>
            </a:r>
            <a:r>
              <a:rPr lang="hr-HR" sz="2000" b="1" u="sng" dirty="0" smtClean="0"/>
              <a:t>strategiju rješavanja problema</a:t>
            </a:r>
            <a:r>
              <a:rPr lang="hr-HR" sz="2000" dirty="0" smtClean="0"/>
              <a:t>, potrebno je izvršiti njegovu </a:t>
            </a:r>
            <a:r>
              <a:rPr lang="hr-HR" sz="2000" b="1" dirty="0" smtClean="0"/>
              <a:t>konceptualizaciju</a:t>
            </a:r>
            <a:r>
              <a:rPr lang="hr-HR" sz="2000" dirty="0" smtClean="0"/>
              <a:t> → zašto se pojavio? Zbog pogreške terapeuta ili klijenta? Ili zbog kombinacije obje strane?</a:t>
            </a:r>
          </a:p>
          <a:p>
            <a:pPr algn="just"/>
            <a:r>
              <a:rPr lang="hr-HR" sz="2000" b="1" u="sng" dirty="0" smtClean="0"/>
              <a:t>Kad je terapeut pogriješio</a:t>
            </a:r>
            <a:r>
              <a:rPr lang="hr-HR" sz="2000" dirty="0" smtClean="0"/>
              <a:t>: zbog ponašanja i/ili stavova – utvrđujemo preslušavanjem audio snimke/supervizijom. Preporuka je – </a:t>
            </a:r>
            <a:r>
              <a:rPr lang="hr-HR" sz="2000" b="1" dirty="0" smtClean="0"/>
              <a:t>ispričati se klijentu zbog pogreške </a:t>
            </a:r>
            <a:r>
              <a:rPr lang="hr-HR" sz="2000" dirty="0" smtClean="0"/>
              <a:t>– važna vještina koju klijenti mogu usvojiti po modelu te ju koristiti u susretu s izazovnim problemima u svakodnevnom životu. Terapeut mora biti dobar primjer – uvjerljivost naučenog je time – veća.</a:t>
            </a:r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5599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hr-HR" b="1" dirty="0" smtClean="0"/>
              <a:t>3.1</a:t>
            </a:r>
            <a:r>
              <a:rPr lang="hr-HR" b="1" dirty="0"/>
              <a:t>. Konceptualizacija problema i planiranje strategije</a:t>
            </a:r>
          </a:p>
          <a:p>
            <a:pPr algn="just"/>
            <a:r>
              <a:rPr lang="hr-HR" sz="2000" b="1" u="sng" dirty="0" smtClean="0"/>
              <a:t>Kad je klijent pogriješio</a:t>
            </a:r>
            <a:r>
              <a:rPr lang="hr-HR" sz="2000" b="1" dirty="0" smtClean="0"/>
              <a:t>: </a:t>
            </a:r>
            <a:r>
              <a:rPr lang="hr-HR" sz="2000" dirty="0" smtClean="0"/>
              <a:t>kad klijentova disfunkcionalna vjerovanja o njemu/njoj i svijetu oko sebe, ometaju terapijsku suradnju; npr. kad klijent misli da će ga terapeut kritizirati → ako je vjerovanje ograničeno samo na terapeuta, izglednost njegove promjene je </a:t>
            </a:r>
            <a:r>
              <a:rPr lang="hr-HR" sz="2000" dirty="0" smtClean="0"/>
              <a:t>veća </a:t>
            </a:r>
            <a:r>
              <a:rPr lang="hr-HR" sz="2000" dirty="0" smtClean="0"/>
              <a:t>nego li ako je vjerovanje općenito.</a:t>
            </a:r>
          </a:p>
          <a:p>
            <a:pPr algn="just"/>
            <a:r>
              <a:rPr lang="hr-HR" sz="2000" b="1" u="sng" dirty="0" smtClean="0"/>
              <a:t>Izravno propitkivanje/testiranje vjerovanja</a:t>
            </a:r>
            <a:r>
              <a:rPr lang="hr-HR" sz="2000" b="1" dirty="0" smtClean="0"/>
              <a:t>: </a:t>
            </a:r>
            <a:r>
              <a:rPr lang="hr-HR" sz="2000" dirty="0" smtClean="0"/>
              <a:t>često je korisno no ne i adekvatno za sve klijente, u tom slučaju se radi </a:t>
            </a:r>
            <a:r>
              <a:rPr lang="hr-HR" sz="2000" b="1" dirty="0" smtClean="0"/>
              <a:t>prikriveno identificiranje i rad na vjerovanjima</a:t>
            </a:r>
            <a:r>
              <a:rPr lang="hr-HR" sz="2000" dirty="0" smtClean="0"/>
              <a:t>, npr. modifikacijom tretmana kako bi se izbjeglo aktiviranje disfunkcionalnog vjerovanja.</a:t>
            </a:r>
          </a:p>
          <a:p>
            <a:pPr algn="just"/>
            <a:r>
              <a:rPr lang="hr-HR" sz="2000" b="1" dirty="0" smtClean="0"/>
              <a:t>Primjer: </a:t>
            </a:r>
            <a:r>
              <a:rPr lang="hr-HR" sz="2000" i="1" dirty="0"/>
              <a:t>D</a:t>
            </a:r>
            <a:r>
              <a:rPr lang="hr-HR" sz="2000" i="1" dirty="0" smtClean="0"/>
              <a:t>epresivni pacijent s narcističnim poremećajem, vjerovao je kako je </a:t>
            </a:r>
            <a:r>
              <a:rPr lang="hr-HR" sz="2000" b="1" i="1" dirty="0" smtClean="0"/>
              <a:t>bazično inferioran </a:t>
            </a:r>
            <a:r>
              <a:rPr lang="hr-HR" sz="2000" i="1" dirty="0" smtClean="0"/>
              <a:t>dok su drugi </a:t>
            </a:r>
            <a:r>
              <a:rPr lang="hr-HR" sz="2000" b="1" i="1" dirty="0" smtClean="0"/>
              <a:t>superiorni</a:t>
            </a:r>
            <a:r>
              <a:rPr lang="hr-HR" sz="2000" i="1" dirty="0" smtClean="0"/>
              <a:t>, iako je prikrivao svoja vjerovanja o inferiornosti – demonstracijom </a:t>
            </a:r>
            <a:r>
              <a:rPr lang="hr-HR" sz="2000" i="1" dirty="0" smtClean="0"/>
              <a:t>su</a:t>
            </a:r>
            <a:r>
              <a:rPr lang="hr-HR" sz="2000" i="1" dirty="0" smtClean="0"/>
              <a:t>periornosti </a:t>
            </a:r>
            <a:r>
              <a:rPr lang="hr-HR" sz="2000" i="1" dirty="0" smtClean="0"/>
              <a:t>i zahtijevanjem da mu se povlađuje. Vjerovao je da će ga drugi omalovažavati – čak su i nevažni događaji u njemu izazivali bijes.</a:t>
            </a:r>
          </a:p>
          <a:p>
            <a:pPr algn="just"/>
            <a:r>
              <a:rPr lang="hr-HR" sz="2000" i="1" dirty="0" smtClean="0"/>
              <a:t>Ista vjerovanja su se </a:t>
            </a:r>
            <a:r>
              <a:rPr lang="hr-HR" sz="2000" b="1" i="1" dirty="0" smtClean="0"/>
              <a:t>aktivirala na seansi</a:t>
            </a:r>
            <a:r>
              <a:rPr lang="hr-HR" sz="2000" i="1" dirty="0" smtClean="0"/>
              <a:t>.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130998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 smtClean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7620000" cy="4772000"/>
          </a:xfrm>
          <a:noFill/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hr-HR" sz="2000" dirty="0" smtClean="0"/>
              <a:t> </a:t>
            </a:r>
            <a:r>
              <a:rPr lang="hr-HR" sz="2400" dirty="0" smtClean="0"/>
              <a:t>Bolja </a:t>
            </a:r>
            <a:r>
              <a:rPr lang="hr-HR" sz="2400" b="1" dirty="0" smtClean="0"/>
              <a:t>terapijska suradnja </a:t>
            </a:r>
            <a:r>
              <a:rPr lang="hr-HR" sz="2400" dirty="0" smtClean="0"/>
              <a:t>doprinosi </a:t>
            </a:r>
            <a:r>
              <a:rPr lang="hr-HR" sz="2400" b="1" dirty="0" smtClean="0"/>
              <a:t>učinkovitosti </a:t>
            </a:r>
            <a:r>
              <a:rPr lang="hr-HR" sz="2400" dirty="0" smtClean="0"/>
              <a:t>tretmana;</a:t>
            </a:r>
          </a:p>
          <a:p>
            <a:pPr algn="just">
              <a:lnSpc>
                <a:spcPct val="150000"/>
              </a:lnSpc>
            </a:pPr>
            <a:r>
              <a:rPr lang="hr-HR" sz="2400" b="1" dirty="0" smtClean="0"/>
              <a:t>Dio klijenata </a:t>
            </a:r>
            <a:r>
              <a:rPr lang="hr-HR" sz="2400" dirty="0" smtClean="0"/>
              <a:t>se jako oslanja na </a:t>
            </a:r>
            <a:r>
              <a:rPr lang="hr-HR" sz="2400" b="1" dirty="0" smtClean="0"/>
              <a:t>terapijski odnos</a:t>
            </a:r>
            <a:r>
              <a:rPr lang="hr-HR" sz="2400" dirty="0" smtClean="0"/>
              <a:t>, o čemu ovisi da li će uopće </a:t>
            </a:r>
            <a:r>
              <a:rPr lang="hr-HR" sz="2400" b="1" dirty="0" smtClean="0"/>
              <a:t>primjenjivati naučene vještine </a:t>
            </a:r>
            <a:r>
              <a:rPr lang="hr-HR" sz="2400" dirty="0" smtClean="0"/>
              <a:t>vezane za promjenu njihovih misli, ponašanja i emocija;</a:t>
            </a:r>
          </a:p>
          <a:p>
            <a:pPr algn="just">
              <a:lnSpc>
                <a:spcPct val="150000"/>
              </a:lnSpc>
            </a:pPr>
            <a:r>
              <a:rPr lang="hr-HR" sz="2400" b="1" dirty="0" smtClean="0"/>
              <a:t>Terapijski odnos </a:t>
            </a:r>
            <a:r>
              <a:rPr lang="hr-HR" sz="2400" dirty="0" smtClean="0"/>
              <a:t>mora biti </a:t>
            </a:r>
            <a:r>
              <a:rPr lang="hr-HR" sz="2400" b="1" dirty="0" smtClean="0"/>
              <a:t>suportivan i empatičan</a:t>
            </a:r>
            <a:r>
              <a:rPr lang="hr-HR" sz="2400" dirty="0"/>
              <a:t>;</a:t>
            </a:r>
            <a:endParaRPr lang="hr-HR" sz="2400" dirty="0" smtClean="0"/>
          </a:p>
          <a:p>
            <a:pPr algn="just">
              <a:lnSpc>
                <a:spcPct val="150000"/>
              </a:lnSpc>
            </a:pPr>
            <a:r>
              <a:rPr lang="hr-HR" sz="2400" b="1" dirty="0" smtClean="0"/>
              <a:t>Terapijski odnos </a:t>
            </a:r>
            <a:r>
              <a:rPr lang="hr-HR" sz="2400" dirty="0" smtClean="0"/>
              <a:t>je često </a:t>
            </a:r>
            <a:r>
              <a:rPr lang="hr-HR" sz="2400" b="1" dirty="0" smtClean="0"/>
              <a:t>sredstvo promjene </a:t>
            </a:r>
            <a:r>
              <a:rPr lang="hr-HR" sz="2400" dirty="0" smtClean="0"/>
              <a:t>pomoću kojeg klijenti usvajaju pozitivniji stav u pogledu sebe i drugih, vjerujući da se interpersonalni problemi </a:t>
            </a:r>
            <a:r>
              <a:rPr lang="hr-HR" sz="2400" b="1" dirty="0" smtClean="0"/>
              <a:t>ipak</a:t>
            </a:r>
            <a:r>
              <a:rPr lang="hr-HR" sz="2400" dirty="0" smtClean="0"/>
              <a:t> mogu riješiti.</a:t>
            </a:r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9140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hr-HR" b="1" dirty="0" smtClean="0"/>
              <a:t>3.1</a:t>
            </a:r>
            <a:r>
              <a:rPr lang="hr-HR" b="1" dirty="0"/>
              <a:t>. Konceptualizacija problema i planiranje strategije</a:t>
            </a:r>
          </a:p>
          <a:p>
            <a:pPr algn="just"/>
            <a:r>
              <a:rPr lang="hr-HR" sz="2000" dirty="0" smtClean="0"/>
              <a:t>(</a:t>
            </a:r>
            <a:r>
              <a:rPr lang="hr-HR" sz="2000" b="1" dirty="0" smtClean="0"/>
              <a:t>nastavak primjera</a:t>
            </a:r>
            <a:r>
              <a:rPr lang="hr-HR" sz="2000" dirty="0" smtClean="0"/>
              <a:t>) </a:t>
            </a:r>
            <a:r>
              <a:rPr lang="hr-HR" sz="2000" i="1" dirty="0" smtClean="0"/>
              <a:t>Budući da je na tretman došao po pomoć, osjećao se inferiornim. Pretpostavio je da će njegova terapeutkinja sebe smatrati superiornom a njega inferiornim. Bio je pojačano </a:t>
            </a:r>
            <a:r>
              <a:rPr lang="hr-HR" sz="2000" b="1" i="1" dirty="0" smtClean="0"/>
              <a:t>osjetljiv na podređivanje i krivo interpretirao njene namjere</a:t>
            </a:r>
            <a:r>
              <a:rPr lang="hr-HR" sz="2000" i="1" dirty="0" smtClean="0"/>
              <a:t>. Podcjenjivao ju je, zbijajući šale na njen račun, ponašao se neprimjereno zlovoljno kad bi terapeutkinja odbila ugovaranje termina izvan radnog vremena. Terapeutkinja je konceptualizirala da ako se suprostavi njegovim primjedbana u ranoj fazi tretmana, vjerojatno će </a:t>
            </a:r>
            <a:r>
              <a:rPr lang="hr-HR" sz="2000" b="1" i="1" dirty="0" smtClean="0"/>
              <a:t>aktivirati njegova vjerovanja o inferiornosti</a:t>
            </a:r>
            <a:r>
              <a:rPr lang="hr-HR" sz="2000" i="1" dirty="0" smtClean="0"/>
              <a:t>. Odabrala je ne reagirati već je </a:t>
            </a:r>
            <a:r>
              <a:rPr lang="hr-HR" sz="2000" b="1" i="1" dirty="0" smtClean="0"/>
              <a:t>modelirala</a:t>
            </a:r>
            <a:r>
              <a:rPr lang="hr-HR" sz="2000" i="1" dirty="0" smtClean="0"/>
              <a:t> svoje neobrambeno ponašanje i demonstrirala mogućnost prihvaćanja kritike i podređivanja bez slabljenja nečijeg samopoštovanja, što je </a:t>
            </a:r>
            <a:r>
              <a:rPr lang="hr-HR" sz="2000" b="1" i="1" dirty="0" smtClean="0"/>
              <a:t>umanjilo klijentov osjećaj ranjivosti</a:t>
            </a:r>
            <a:r>
              <a:rPr lang="hr-HR" sz="2000" i="1" dirty="0" smtClean="0"/>
              <a:t>, pojačalo </a:t>
            </a:r>
            <a:r>
              <a:rPr lang="hr-HR" sz="2000" b="1" i="1" dirty="0" smtClean="0"/>
              <a:t>povjerenje</a:t>
            </a:r>
            <a:r>
              <a:rPr lang="hr-HR" sz="2000" i="1" dirty="0" smtClean="0"/>
              <a:t> u terapeutkinju a samim time i </a:t>
            </a:r>
            <a:r>
              <a:rPr lang="hr-HR" sz="2000" b="1" i="1" dirty="0" smtClean="0"/>
              <a:t>terapijsku suradnju</a:t>
            </a:r>
            <a:r>
              <a:rPr lang="hr-HR" sz="2000" i="1" dirty="0" smtClean="0"/>
              <a:t>. S vremenom je počeo mijenjati svoja vjerovanja.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77440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hr-HR" b="1" dirty="0" smtClean="0"/>
              <a:t>4. Terapijska suradnja kao sredstvo postizanja terapijskih ciljeva </a:t>
            </a:r>
          </a:p>
          <a:p>
            <a:r>
              <a:rPr lang="hr-HR" sz="2000" dirty="0" smtClean="0"/>
              <a:t>Strategije za poticanje i jačanje terapijske suradnje, istovremeno se koriste i za ostvarivanje terapijskih ciljeva. </a:t>
            </a:r>
            <a:endParaRPr lang="hr-HR" sz="2000" dirty="0"/>
          </a:p>
          <a:p>
            <a:endParaRPr lang="hr-HR" sz="2000" dirty="0" smtClean="0"/>
          </a:p>
          <a:p>
            <a:r>
              <a:rPr lang="hr-HR" sz="2000" b="1" dirty="0" smtClean="0"/>
              <a:t>Strategije na tri važne razine:</a:t>
            </a:r>
          </a:p>
          <a:p>
            <a:r>
              <a:rPr lang="hr-HR" sz="2000" dirty="0" smtClean="0"/>
              <a:t>1. Osiguravanje pozitivnog terapijskog iskustva;</a:t>
            </a:r>
          </a:p>
          <a:p>
            <a:r>
              <a:rPr lang="hr-HR" sz="2000" dirty="0" smtClean="0"/>
              <a:t>2. Rad na problemima terapijske suradnje;</a:t>
            </a:r>
          </a:p>
          <a:p>
            <a:r>
              <a:rPr lang="hr-HR" sz="2000" dirty="0" smtClean="0"/>
              <a:t>3. Generalizacija onoga što je klijent naučio radeći na problemima u terapijskog suradnji i na drugim važnim odnosima u svom životu.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0913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hr-HR" b="1" dirty="0"/>
              <a:t>4. Terapijska suradnja kao sredstvo postizanja terapijskih ciljeva </a:t>
            </a:r>
            <a:endParaRPr lang="hr-HR" b="1" dirty="0" smtClean="0"/>
          </a:p>
          <a:p>
            <a:r>
              <a:rPr lang="hr-HR" sz="2000" b="1" dirty="0" smtClean="0"/>
              <a:t>4.1</a:t>
            </a:r>
            <a:r>
              <a:rPr lang="hr-HR" sz="2000" b="1" dirty="0"/>
              <a:t>. Osiguravanje pozitivnog terapijskog </a:t>
            </a:r>
            <a:r>
              <a:rPr lang="hr-HR" sz="2000" b="1" dirty="0" smtClean="0"/>
              <a:t>iskustva</a:t>
            </a:r>
            <a:r>
              <a:rPr lang="hr-HR" sz="2000" dirty="0" smtClean="0"/>
              <a:t>→ na koji način?</a:t>
            </a:r>
          </a:p>
          <a:p>
            <a:r>
              <a:rPr lang="hr-HR" sz="2000" dirty="0" smtClean="0"/>
              <a:t>Kako postići da klijent sebe i druge počne percipirati na pozitivniji način, korigirajući pritom svoja disfunkcionalna vjerovanja?</a:t>
            </a:r>
          </a:p>
          <a:p>
            <a:endParaRPr lang="hr-HR" sz="20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296710"/>
              </p:ext>
            </p:extLst>
          </p:nvPr>
        </p:nvGraphicFramePr>
        <p:xfrm>
          <a:off x="827584" y="3573016"/>
          <a:ext cx="7128792" cy="262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4396"/>
                <a:gridCol w="3564396"/>
              </a:tblGrid>
              <a:tr h="370840">
                <a:tc>
                  <a:txBody>
                    <a:bodyPr/>
                    <a:lstStyle/>
                    <a:p>
                      <a:r>
                        <a:rPr lang="hr-HR" b="1" u="sng" dirty="0" smtClean="0">
                          <a:solidFill>
                            <a:sysClr val="windowText" lastClr="000000"/>
                          </a:solidFill>
                        </a:rPr>
                        <a:t>Na sljedeće načine</a:t>
                      </a:r>
                      <a:r>
                        <a:rPr lang="hr-HR" b="0" u="sng" dirty="0" smtClean="0">
                          <a:solidFill>
                            <a:sysClr val="windowText" lastClr="000000"/>
                          </a:solidFill>
                        </a:rPr>
                        <a:t>:</a:t>
                      </a:r>
                      <a:endParaRPr lang="en-US" b="0" u="sng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800" dirty="0" smtClean="0"/>
                        <a:t>Koristeći pozitivno osnaživanje,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800" dirty="0" smtClean="0"/>
                        <a:t>Koristeći samootkrivanje,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800" dirty="0" smtClean="0"/>
                        <a:t>Smanjujući nejednakost u terapijskom odnosu,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800" dirty="0" smtClean="0"/>
                        <a:t>Ne slažući se s klijentovim</a:t>
                      </a:r>
                      <a:r>
                        <a:rPr lang="hr-HR" sz="1800" baseline="0" dirty="0" smtClean="0"/>
                        <a:t> negativnim viđenjem sebe,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800" baseline="0" dirty="0" smtClean="0"/>
                        <a:t>Nudeći realnu nadu,</a:t>
                      </a:r>
                    </a:p>
                    <a:p>
                      <a:endParaRPr lang="en-US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800" baseline="0" dirty="0" smtClean="0"/>
                        <a:t>Izravno izražavajući empatiju i brižnost,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dirty="0" smtClean="0"/>
                        <a:t>Izražavajući žaljenje zbog terapijskih ograničenja,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dirty="0" smtClean="0"/>
                        <a:t>Pomažući klijentu da uvidi terapeutov</a:t>
                      </a:r>
                      <a:r>
                        <a:rPr lang="hr-HR" baseline="0" dirty="0" smtClean="0"/>
                        <a:t> osjećaj povezanosti.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677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069160"/>
          </a:xfrm>
        </p:spPr>
        <p:txBody>
          <a:bodyPr/>
          <a:lstStyle/>
          <a:p>
            <a:r>
              <a:rPr lang="hr-HR" b="1" dirty="0" smtClean="0"/>
              <a:t>4.1. Osiguravanje pozitivnog terapijskog iskustva: </a:t>
            </a:r>
          </a:p>
          <a:p>
            <a:r>
              <a:rPr lang="hr-HR" sz="2000" b="1" u="sng" dirty="0" smtClean="0"/>
              <a:t>Korištenje pozitivnog osnaživanja </a:t>
            </a:r>
            <a:r>
              <a:rPr lang="hr-HR" sz="2000" dirty="0" smtClean="0"/>
              <a:t>– uz izravno izražavanje empatije, potrebno je osigurati pozitivno osnaživanje kad klijent počne primjereno mijenjati način razmišljanja ili ponašanja. </a:t>
            </a:r>
          </a:p>
          <a:p>
            <a:r>
              <a:rPr lang="hr-HR" sz="2000" dirty="0" smtClean="0"/>
              <a:t>Primjeri (Beck, 2011):</a:t>
            </a:r>
          </a:p>
          <a:p>
            <a:endParaRPr lang="hr-HR" sz="2000" dirty="0"/>
          </a:p>
          <a:p>
            <a:endParaRPr lang="hr-HR" sz="2000" dirty="0" smtClean="0"/>
          </a:p>
          <a:p>
            <a:endParaRPr lang="hr-HR" sz="2000" dirty="0"/>
          </a:p>
          <a:p>
            <a:endParaRPr lang="hr-HR" sz="2000" dirty="0" smtClean="0"/>
          </a:p>
          <a:p>
            <a:endParaRPr lang="hr-HR" sz="2000" dirty="0"/>
          </a:p>
          <a:p>
            <a:endParaRPr lang="hr-HR" sz="2000" dirty="0" smtClean="0"/>
          </a:p>
          <a:p>
            <a:endParaRPr lang="hr-HR" sz="2000" dirty="0"/>
          </a:p>
          <a:p>
            <a:r>
              <a:rPr lang="hr-HR" sz="2000" dirty="0" smtClean="0"/>
              <a:t>Ovakve izjave neutraliziraju klijentova vjerovanja o bespomoćnosti, nevoljenosti i bezvrijednosti.</a:t>
            </a:r>
          </a:p>
          <a:p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676" y="3356992"/>
            <a:ext cx="7380312" cy="2552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58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069160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hr-HR" b="1" dirty="0"/>
              <a:t>4.1. Osiguravanje pozitivnog terapijskog iskustva: </a:t>
            </a:r>
          </a:p>
          <a:p>
            <a:pPr algn="just"/>
            <a:r>
              <a:rPr lang="hr-HR" sz="2000" b="1" u="sng" dirty="0" smtClean="0"/>
              <a:t>Korištenje samootkrivanja</a:t>
            </a:r>
            <a:r>
              <a:rPr lang="hr-HR" sz="2000" dirty="0" smtClean="0"/>
              <a:t>: umjereno i odmjereno te pravovremeno primjenjeno, može </a:t>
            </a:r>
            <a:r>
              <a:rPr lang="hr-HR" sz="2000" b="1" dirty="0" smtClean="0"/>
              <a:t>jačati terapijsku suradnju </a:t>
            </a:r>
            <a:r>
              <a:rPr lang="hr-HR" sz="2000" dirty="0" smtClean="0"/>
              <a:t>i biti moćno </a:t>
            </a:r>
            <a:r>
              <a:rPr lang="hr-HR" sz="2000" b="1" dirty="0" smtClean="0"/>
              <a:t>sredstvo učenja. </a:t>
            </a:r>
          </a:p>
          <a:p>
            <a:pPr algn="just"/>
            <a:r>
              <a:rPr lang="hr-HR" sz="2000" b="1" dirty="0" smtClean="0"/>
              <a:t>Primjer</a:t>
            </a:r>
            <a:r>
              <a:rPr lang="hr-HR" sz="2000" dirty="0" smtClean="0"/>
              <a:t>: </a:t>
            </a:r>
            <a:r>
              <a:rPr lang="hr-HR" sz="2000" i="1" dirty="0" smtClean="0"/>
              <a:t>Klijentica je uznemirena jer joj suprug preuzima novi, još odgovorniji posao, što podrazumijeva i više izbivanja iz kuće. Terapeutkinja dijeli s njom </a:t>
            </a:r>
            <a:r>
              <a:rPr lang="hr-HR" sz="2000" b="1" i="1" dirty="0" smtClean="0"/>
              <a:t>slično iskustvo</a:t>
            </a:r>
            <a:r>
              <a:rPr lang="hr-HR" sz="2000" i="1" dirty="0" smtClean="0"/>
              <a:t>, što potiče </a:t>
            </a:r>
            <a:r>
              <a:rPr lang="hr-HR" sz="2000" b="1" i="1" dirty="0" smtClean="0"/>
              <a:t>jaču povezanst s klijenticom</a:t>
            </a:r>
            <a:r>
              <a:rPr lang="hr-HR" sz="2000" i="1" dirty="0" smtClean="0"/>
              <a:t>, shvaćajući da ona nije jedina koja je suočena ovakvim situacijama u životu te </a:t>
            </a:r>
            <a:r>
              <a:rPr lang="hr-HR" sz="2000" b="1" i="1" dirty="0" smtClean="0"/>
              <a:t>da ima izbor </a:t>
            </a:r>
            <a:r>
              <a:rPr lang="hr-HR" sz="2000" i="1" dirty="0" smtClean="0"/>
              <a:t>– mučiti se i gledati situaciju kao problem a ne kao izazov, ili ju ipak prihvatiti kao izazov.</a:t>
            </a:r>
          </a:p>
          <a:p>
            <a:pPr algn="just"/>
            <a:r>
              <a:rPr lang="hr-HR" sz="2000" b="1" u="sng" dirty="0" smtClean="0"/>
              <a:t>Postizanje ravnoteže u terapijskom odnosu</a:t>
            </a:r>
            <a:r>
              <a:rPr lang="hr-HR" sz="2000" dirty="0" smtClean="0"/>
              <a:t>: u odnosima gdje se klijent osjeća </a:t>
            </a:r>
            <a:r>
              <a:rPr lang="hr-HR" sz="2000" b="1" dirty="0" smtClean="0"/>
              <a:t>podređenim</a:t>
            </a:r>
            <a:r>
              <a:rPr lang="hr-HR" sz="2000" dirty="0" smtClean="0"/>
              <a:t>. Najčešće se radi o klijentima koji se generalno tako osjećaju prema svima, manje kompetentnim, neuspješnijim u odnosu na druge. </a:t>
            </a:r>
            <a:r>
              <a:rPr lang="hr-HR" sz="2000" dirty="0"/>
              <a:t>P</a:t>
            </a:r>
            <a:r>
              <a:rPr lang="hr-HR" sz="2000" dirty="0" smtClean="0"/>
              <a:t>rimjerice, terapeut će ga pohvaliti u svezi nekih njegovih kompetencija, tražeći da mu objasni neke pojedinosti iz domena gdje se klijent dobro snalazi, potičući osjećaj kompetencije i ravnopravnosti.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6790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069160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hr-HR" b="1" dirty="0"/>
              <a:t>4.1. Osiguravanje pozitivnog terapijskog iskustva: </a:t>
            </a:r>
          </a:p>
          <a:p>
            <a:pPr algn="just"/>
            <a:r>
              <a:rPr lang="hr-HR" sz="2000" b="1" u="sng" dirty="0" smtClean="0"/>
              <a:t>Neslaganje s klijentovim negativnim vjerovanjima: </a:t>
            </a:r>
            <a:r>
              <a:rPr lang="hr-HR" sz="2000" dirty="0" smtClean="0"/>
              <a:t>iako se takva vjerovanja temelje na iskustvima klijenata. Terapeut mora zadržati objektivnost i ne mora se slagati s njima. </a:t>
            </a:r>
          </a:p>
          <a:p>
            <a:pPr algn="just"/>
            <a:r>
              <a:rPr lang="hr-HR" sz="2000" b="1" dirty="0" smtClean="0"/>
              <a:t>Primjer: </a:t>
            </a:r>
            <a:r>
              <a:rPr lang="hr-HR" sz="2000" dirty="0" smtClean="0"/>
              <a:t>Klijentica izražava sumnju da će se ikada osjećati bolje  a njen terapeut govori da ne dijeli njeno mišljenje ali da shvaća otkud joj vjerovanja (poziva se na njena loša iskustva) te da bi i on bio obeshrabren da ih je doživio.</a:t>
            </a:r>
          </a:p>
          <a:p>
            <a:pPr algn="just"/>
            <a:r>
              <a:rPr lang="hr-HR" sz="2000" b="1" u="sng" dirty="0" smtClean="0"/>
              <a:t>Stvaranje atmosfere razumijevanja u kombinaciji s realnim optimizmom: </a:t>
            </a:r>
            <a:r>
              <a:rPr lang="hr-HR" sz="2000" dirty="0" smtClean="0"/>
              <a:t>klijenti koji su doživjeli emocionalno uskraćivanje, često trebaju više empatije i podrške. Ponekad, izravno iznošenje empatije može pogoršati klijentovo stanje, stoga se uz empatične izjave mogu pridružiti i one optimistične: „</a:t>
            </a:r>
            <a:r>
              <a:rPr lang="hr-HR" sz="2000" i="1" dirty="0" smtClean="0"/>
              <a:t>To je bilo strašno teško – i znam da vas to još boli. (</a:t>
            </a:r>
            <a:r>
              <a:rPr lang="hr-HR" sz="2000" dirty="0" smtClean="0"/>
              <a:t>pauza</a:t>
            </a:r>
            <a:r>
              <a:rPr lang="hr-HR" sz="2000" i="1" dirty="0" smtClean="0"/>
              <a:t>) Sad možda nemate puno nade, ali moram vam reći da se nadam da ćemo moći smanjiti ovu bol</a:t>
            </a:r>
            <a:r>
              <a:rPr lang="hr-HR" sz="2000" dirty="0" smtClean="0"/>
              <a:t>” (Beck, 2011, p.80)</a:t>
            </a:r>
            <a:endParaRPr lang="en-US" sz="2000" b="1" u="sng" dirty="0"/>
          </a:p>
        </p:txBody>
      </p:sp>
    </p:spTree>
    <p:extLst>
      <p:ext uri="{BB962C8B-B14F-4D97-AF65-F5344CB8AC3E}">
        <p14:creationId xmlns:p14="http://schemas.microsoft.com/office/powerpoint/2010/main" val="342995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997152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hr-HR" b="1" dirty="0"/>
              <a:t>4.1. Osiguravanje pozitivnog terapijskog iskustva: </a:t>
            </a:r>
          </a:p>
          <a:p>
            <a:pPr algn="just"/>
            <a:r>
              <a:rPr lang="hr-HR" sz="2000" b="1" u="sng" dirty="0" smtClean="0"/>
              <a:t>Izražavanje </a:t>
            </a:r>
            <a:r>
              <a:rPr lang="hr-HR" sz="2000" b="1" u="sng" dirty="0" smtClean="0"/>
              <a:t>žaljenja zbog terapijskih ograničenja: </a:t>
            </a:r>
            <a:r>
              <a:rPr lang="hr-HR" sz="2000" dirty="0" smtClean="0"/>
              <a:t>ovakve su izjave korisne terapeutu </a:t>
            </a:r>
            <a:r>
              <a:rPr lang="hr-HR" sz="2000" i="1" dirty="0" smtClean="0"/>
              <a:t>(„Voljela bih kad bih imala moć izbrisati Vašu bol”) </a:t>
            </a:r>
            <a:r>
              <a:rPr lang="hr-HR" sz="2000" dirty="0" smtClean="0"/>
              <a:t>uz nastavak s pozitivnijom izjavom tipa – </a:t>
            </a:r>
            <a:r>
              <a:rPr lang="hr-HR" sz="2000" i="1" dirty="0" smtClean="0"/>
              <a:t>„No ipak želim vidjeti što možemo učiniti kako bi Vam ju olakšali” </a:t>
            </a:r>
            <a:r>
              <a:rPr lang="hr-HR" sz="2000" dirty="0" smtClean="0"/>
              <a:t>(Beck, 2011., p.81)</a:t>
            </a:r>
          </a:p>
          <a:p>
            <a:pPr algn="just"/>
            <a:endParaRPr lang="hr-HR" sz="2000" dirty="0" smtClean="0"/>
          </a:p>
          <a:p>
            <a:pPr algn="just"/>
            <a:r>
              <a:rPr lang="hr-HR" sz="2000" b="1" u="sng" dirty="0" smtClean="0"/>
              <a:t>Pomaganje klijentima u prepoznavanju terapeutova osjećaja povezanosti: </a:t>
            </a:r>
            <a:r>
              <a:rPr lang="hr-HR" sz="2000" dirty="0" smtClean="0"/>
              <a:t> terapeuti bi trebali, ponekad, izražavati izravno ili neizravno, svoju povezanost s klijentom, primjerice: </a:t>
            </a:r>
            <a:r>
              <a:rPr lang="hr-HR" sz="2000" i="1" dirty="0" smtClean="0"/>
              <a:t>„ Razmišljao sam o Vama ovaj tjedan i palo mi je na pamet kako bi moglo pomoći ako u ovoj seansi učinimo sljedeće...”</a:t>
            </a:r>
            <a:r>
              <a:rPr lang="hr-HR" sz="2000" dirty="0" smtClean="0"/>
              <a:t> (Beck, 2011, p.81). Ovakve izjave šalju poruku da terapeut brine o klijentu i izvan seanse, da misle o njima i kad nisu skupa, da im posvećuju više vremena nego što to klijenti misle.</a:t>
            </a:r>
            <a:endParaRPr lang="en-US" sz="2000" b="1" u="sng" dirty="0"/>
          </a:p>
        </p:txBody>
      </p:sp>
    </p:spTree>
    <p:extLst>
      <p:ext uri="{BB962C8B-B14F-4D97-AF65-F5344CB8AC3E}">
        <p14:creationId xmlns:p14="http://schemas.microsoft.com/office/powerpoint/2010/main" val="356306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3291300"/>
          </a:xfrm>
        </p:spPr>
        <p:txBody>
          <a:bodyPr>
            <a:normAutofit lnSpcReduction="10000"/>
          </a:bodyPr>
          <a:lstStyle/>
          <a:p>
            <a:r>
              <a:rPr lang="hr-HR" b="1" dirty="0" smtClean="0"/>
              <a:t>4.2. i 4.3. </a:t>
            </a:r>
            <a:r>
              <a:rPr lang="hr-HR" sz="2400" b="1" dirty="0" smtClean="0"/>
              <a:t>Rad </a:t>
            </a:r>
            <a:r>
              <a:rPr lang="hr-HR" sz="2400" b="1" dirty="0"/>
              <a:t>na problemima terapijske suradnje</a:t>
            </a:r>
            <a:r>
              <a:rPr lang="hr-HR" b="1" dirty="0" smtClean="0"/>
              <a:t> i generaliziranje na odnose s ostalim ljudima</a:t>
            </a:r>
          </a:p>
          <a:p>
            <a:pPr algn="just"/>
            <a:r>
              <a:rPr lang="hr-HR" sz="2000" dirty="0" smtClean="0"/>
              <a:t>Osim što terapeut radi na </a:t>
            </a:r>
            <a:r>
              <a:rPr lang="hr-HR" sz="2000" b="1" dirty="0" smtClean="0"/>
              <a:t>vrednovanjima klijentovih vjerovanja</a:t>
            </a:r>
            <a:r>
              <a:rPr lang="hr-HR" sz="2000" dirty="0" smtClean="0"/>
              <a:t>, terapeut također </a:t>
            </a:r>
            <a:r>
              <a:rPr lang="hr-HR" sz="2000" b="1" dirty="0" smtClean="0"/>
              <a:t>podučava tehnikama rješavanja interpersonalnih problema</a:t>
            </a:r>
            <a:r>
              <a:rPr lang="hr-HR" sz="2000" dirty="0" smtClean="0"/>
              <a:t>. No ponekad, događa se, da terapeut uspije </a:t>
            </a:r>
            <a:r>
              <a:rPr lang="hr-HR" sz="2000" b="1" dirty="0" smtClean="0"/>
              <a:t>uznemiriti svojeg klijenta</a:t>
            </a:r>
            <a:r>
              <a:rPr lang="hr-HR" sz="2000" dirty="0" smtClean="0"/>
              <a:t>.</a:t>
            </a:r>
          </a:p>
          <a:p>
            <a:pPr algn="just"/>
            <a:r>
              <a:rPr lang="hr-HR" sz="2000" dirty="0" smtClean="0"/>
              <a:t>U slučaju navedenog, bilo bi korisno slijediti </a:t>
            </a:r>
            <a:r>
              <a:rPr lang="hr-HR" sz="2000" b="1" dirty="0" smtClean="0"/>
              <a:t>sljedeći oblik (primjer niže)</a:t>
            </a:r>
            <a:r>
              <a:rPr lang="hr-HR" sz="2000" dirty="0" smtClean="0"/>
              <a:t>,</a:t>
            </a:r>
            <a:r>
              <a:rPr lang="hr-HR" sz="2000" b="1" dirty="0" smtClean="0"/>
              <a:t> </a:t>
            </a:r>
            <a:r>
              <a:rPr lang="hr-HR" sz="2000" dirty="0" smtClean="0"/>
              <a:t>koji potječe iz terapijske seanse s pacijentom koji se naljutio na terapeutkinju jer je pokušavala ograničiti njegove pozive između seansi</a:t>
            </a:r>
          </a:p>
          <a:p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891500"/>
            <a:ext cx="7416824" cy="184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3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600200"/>
            <a:ext cx="7056784" cy="5291506"/>
          </a:xfrm>
        </p:spPr>
      </p:pic>
    </p:spTree>
    <p:extLst>
      <p:ext uri="{BB962C8B-B14F-4D97-AF65-F5344CB8AC3E}">
        <p14:creationId xmlns:p14="http://schemas.microsoft.com/office/powerpoint/2010/main" val="347551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hr-HR" b="1" dirty="0"/>
              <a:t>4.2. i 4.3. </a:t>
            </a:r>
            <a:r>
              <a:rPr lang="hr-HR" sz="2400" b="1" dirty="0"/>
              <a:t>Rad na problemima terapijske suradnje</a:t>
            </a:r>
            <a:r>
              <a:rPr lang="hr-HR" b="1" dirty="0"/>
              <a:t> i generaliziranje na odnose s ostalim ljudima</a:t>
            </a:r>
          </a:p>
          <a:p>
            <a:pPr algn="just"/>
            <a:r>
              <a:rPr lang="hr-HR" sz="2000" b="1" dirty="0" smtClean="0"/>
              <a:t>Kada klijenti trebaju povratnu informaciju o svojem interpersonalnom stilu?</a:t>
            </a:r>
          </a:p>
          <a:p>
            <a:pPr algn="just"/>
            <a:r>
              <a:rPr lang="hr-HR" sz="2000" dirty="0" smtClean="0"/>
              <a:t>Terapeuti mogu često steći </a:t>
            </a:r>
            <a:r>
              <a:rPr lang="hr-HR" sz="2000" b="1" dirty="0" smtClean="0"/>
              <a:t>uvid u to kako klijentova okolina reagira na klijenta</a:t>
            </a:r>
            <a:r>
              <a:rPr lang="hr-HR" sz="2000" dirty="0" smtClean="0"/>
              <a:t> i u poteškoće s kojima se susreće u kontaknu s njim – i to </a:t>
            </a:r>
            <a:r>
              <a:rPr lang="hr-HR" sz="2000" b="1" dirty="0" smtClean="0"/>
              <a:t>preko svoje vlastite reakcije prema klijentu</a:t>
            </a:r>
            <a:r>
              <a:rPr lang="hr-HR" sz="2000" dirty="0" smtClean="0"/>
              <a:t>. Ljudi koji provode više vremena u prisutstvu dotičnog klijenta, zasigurno će razviti daleko jaču reakciju na njega.</a:t>
            </a:r>
          </a:p>
          <a:p>
            <a:pPr algn="just"/>
            <a:r>
              <a:rPr lang="hr-HR" sz="2000" b="1" dirty="0" smtClean="0"/>
              <a:t>U slučaju neprilagođenog, disfunkcionalnog </a:t>
            </a:r>
            <a:r>
              <a:rPr lang="hr-HR" sz="2000" dirty="0" smtClean="0"/>
              <a:t>ili posve </a:t>
            </a:r>
            <a:r>
              <a:rPr lang="hr-HR" sz="2000" b="1" dirty="0" smtClean="0"/>
              <a:t>pogrešnog interpersonalnog stila klijenta</a:t>
            </a:r>
            <a:r>
              <a:rPr lang="hr-HR" sz="2000" dirty="0" smtClean="0"/>
              <a:t>, terapeut bi trebao sugerirati promjenu trenutnog stila i ohrabriti usvajanje novih interpersonalnih vještina, kojima će ga </a:t>
            </a:r>
            <a:r>
              <a:rPr lang="hr-HR" sz="2000" b="1" dirty="0" smtClean="0"/>
              <a:t>unaprijediti i učiniti svoj interpersonalni stil prilagodljivijim</a:t>
            </a:r>
            <a:r>
              <a:rPr lang="hr-HR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675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hr-HR" sz="3600" b="1" dirty="0" smtClean="0"/>
              <a:t>Važni aspekti </a:t>
            </a:r>
            <a:r>
              <a:rPr lang="hr-HR" sz="3600" dirty="0" smtClean="0"/>
              <a:t>terapijske suradnje:</a:t>
            </a:r>
          </a:p>
          <a:p>
            <a:pPr>
              <a:lnSpc>
                <a:spcPct val="150000"/>
              </a:lnSpc>
            </a:pPr>
            <a:r>
              <a:rPr lang="hr-HR" sz="2400" b="1" dirty="0" smtClean="0"/>
              <a:t>1. </a:t>
            </a:r>
            <a:r>
              <a:rPr lang="hr-HR" sz="2400" dirty="0" smtClean="0"/>
              <a:t>Klijentovo </a:t>
            </a:r>
            <a:r>
              <a:rPr lang="hr-HR" sz="2400" b="1" dirty="0" smtClean="0"/>
              <a:t>predviđanje</a:t>
            </a:r>
            <a:r>
              <a:rPr lang="hr-HR" sz="2400" dirty="0" smtClean="0"/>
              <a:t> o tretmanu;</a:t>
            </a:r>
          </a:p>
          <a:p>
            <a:pPr>
              <a:lnSpc>
                <a:spcPct val="150000"/>
              </a:lnSpc>
            </a:pPr>
            <a:r>
              <a:rPr lang="hr-HR" sz="2400" b="1" dirty="0" smtClean="0"/>
              <a:t>2. Osnovne strategije </a:t>
            </a:r>
            <a:r>
              <a:rPr lang="hr-HR" sz="2400" dirty="0" smtClean="0"/>
              <a:t>koje se koriste za razvijanje terapijskog odnosa;</a:t>
            </a:r>
          </a:p>
          <a:p>
            <a:pPr>
              <a:lnSpc>
                <a:spcPct val="150000"/>
              </a:lnSpc>
            </a:pPr>
            <a:r>
              <a:rPr lang="hr-HR" sz="2400" b="1" dirty="0" smtClean="0"/>
              <a:t>3. Identifikacija i rješavanje problema </a:t>
            </a:r>
            <a:r>
              <a:rPr lang="hr-HR" sz="2400" dirty="0" smtClean="0"/>
              <a:t>vezanih za terapijsku suradnju;</a:t>
            </a:r>
          </a:p>
          <a:p>
            <a:pPr>
              <a:lnSpc>
                <a:spcPct val="150000"/>
              </a:lnSpc>
            </a:pPr>
            <a:r>
              <a:rPr lang="hr-HR" sz="2400" b="1" dirty="0" smtClean="0"/>
              <a:t>4. Terapijska suradnja </a:t>
            </a:r>
            <a:r>
              <a:rPr lang="hr-HR" sz="2400" dirty="0" smtClean="0"/>
              <a:t>kao sredstvo postizanja </a:t>
            </a:r>
            <a:r>
              <a:rPr lang="hr-HR" sz="2400" b="1" dirty="0" smtClean="0"/>
              <a:t>terapijskih ciljeva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0400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hr-HR" b="1" dirty="0" smtClean="0"/>
              <a:t>Sažetak</a:t>
            </a:r>
          </a:p>
          <a:p>
            <a:pPr algn="just"/>
            <a:r>
              <a:rPr lang="hr-HR" dirty="0" smtClean="0"/>
              <a:t>Snažnom terapijskom suradnjom, povjerenjem i bliskim odnosom s terapeutom, moguće je pomoći klijentima i s izazovnijim i složenijim problemima, kojima je uz standardne principe KBT-a, posebice potreban i </a:t>
            </a:r>
            <a:r>
              <a:rPr lang="hr-HR" b="1" dirty="0" smtClean="0"/>
              <a:t>snažan terapijski odnos.</a:t>
            </a:r>
          </a:p>
          <a:p>
            <a:pPr algn="just"/>
            <a:r>
              <a:rPr lang="hr-HR" dirty="0" smtClean="0"/>
              <a:t>Rad s takvim klijentima je </a:t>
            </a:r>
            <a:r>
              <a:rPr lang="hr-HR" b="1" dirty="0" smtClean="0"/>
              <a:t>izazovan</a:t>
            </a:r>
            <a:r>
              <a:rPr lang="hr-HR" dirty="0" smtClean="0"/>
              <a:t> – iziskuje bolju </a:t>
            </a:r>
            <a:r>
              <a:rPr lang="hr-HR" b="1" dirty="0" smtClean="0"/>
              <a:t>konceptualizaciju </a:t>
            </a:r>
            <a:r>
              <a:rPr lang="hr-HR" dirty="0" smtClean="0"/>
              <a:t>klijentovih disfunkcionalnih uvjerenja te stjecanje uvida u </a:t>
            </a:r>
            <a:r>
              <a:rPr lang="hr-HR" b="1" dirty="0" smtClean="0"/>
              <a:t>posljedice</a:t>
            </a:r>
            <a:r>
              <a:rPr lang="hr-HR" dirty="0" smtClean="0"/>
              <a:t> njihovog ponašanja na druge osobe.</a:t>
            </a:r>
          </a:p>
          <a:p>
            <a:pPr algn="just"/>
            <a:r>
              <a:rPr lang="hr-HR" b="1" dirty="0" smtClean="0"/>
              <a:t>Terapijska suradnja </a:t>
            </a:r>
            <a:r>
              <a:rPr lang="hr-HR" dirty="0" smtClean="0"/>
              <a:t>može biti </a:t>
            </a:r>
            <a:r>
              <a:rPr lang="hr-HR" b="1" dirty="0" smtClean="0"/>
              <a:t>moćan alat </a:t>
            </a:r>
            <a:r>
              <a:rPr lang="hr-HR" dirty="0" smtClean="0"/>
              <a:t>u procesu klijentove </a:t>
            </a:r>
            <a:r>
              <a:rPr lang="hr-HR" b="1" dirty="0" smtClean="0"/>
              <a:t>promjene</a:t>
            </a:r>
            <a:r>
              <a:rPr lang="hr-HR" dirty="0" smtClean="0"/>
              <a:t> </a:t>
            </a:r>
            <a:r>
              <a:rPr lang="hr-HR" smtClean="0"/>
              <a:t>iskrivljenih </a:t>
            </a:r>
            <a:r>
              <a:rPr lang="hr-HR" smtClean="0"/>
              <a:t>viđenja </a:t>
            </a:r>
            <a:r>
              <a:rPr lang="hr-HR" dirty="0" smtClean="0"/>
              <a:t>sebe, drugih i samog terapeuta, te daljnji poticaj u primjeni naučenog na sebe i druge u okolini.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77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06916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hr-HR" sz="2400" dirty="0" smtClean="0"/>
              <a:t>1. </a:t>
            </a:r>
            <a:r>
              <a:rPr lang="hr-HR" sz="2400" b="1" dirty="0" smtClean="0"/>
              <a:t>Klijentovo predviđanje o tretmanu</a:t>
            </a:r>
          </a:p>
          <a:p>
            <a:pPr algn="just"/>
            <a:r>
              <a:rPr lang="hr-HR" sz="2000" dirty="0" smtClean="0"/>
              <a:t>Zašto je s nekim klijentima </a:t>
            </a:r>
            <a:r>
              <a:rPr lang="hr-HR" sz="2000" b="1" dirty="0" smtClean="0"/>
              <a:t>vrlo lako </a:t>
            </a:r>
            <a:r>
              <a:rPr lang="hr-HR" sz="2000" dirty="0" smtClean="0"/>
              <a:t>ostvariti dobar terapijski odnos dok je s nekima to isto </a:t>
            </a:r>
            <a:r>
              <a:rPr lang="hr-HR" sz="2000" b="1" dirty="0" smtClean="0"/>
              <a:t>vrlo teško</a:t>
            </a:r>
            <a:r>
              <a:rPr lang="hr-HR" sz="2000" dirty="0" smtClean="0"/>
              <a:t>?</a:t>
            </a:r>
          </a:p>
          <a:p>
            <a:pPr algn="just"/>
            <a:r>
              <a:rPr lang="hr-HR" sz="2000" b="1" dirty="0" smtClean="0"/>
              <a:t>Pozitivna predviđanja klijenta</a:t>
            </a:r>
            <a:r>
              <a:rPr lang="hr-HR" sz="2000" dirty="0" smtClean="0"/>
              <a:t>, bazirana na njegovim pozitivnim stavovima i uvjerenjima → izglednost za bolju terapijsku suradnju je - </a:t>
            </a:r>
            <a:r>
              <a:rPr lang="hr-HR" sz="2000" b="1" dirty="0" smtClean="0"/>
              <a:t>veća</a:t>
            </a:r>
            <a:r>
              <a:rPr lang="hr-HR" sz="2000" dirty="0" smtClean="0"/>
              <a:t>! </a:t>
            </a:r>
            <a:r>
              <a:rPr lang="hr-HR" sz="2000" b="1" dirty="0" smtClean="0"/>
              <a:t>Negativna predviđanja</a:t>
            </a:r>
            <a:r>
              <a:rPr lang="hr-HR" sz="2000" dirty="0"/>
              <a:t> </a:t>
            </a:r>
            <a:r>
              <a:rPr lang="hr-HR" sz="2000" b="1" dirty="0" smtClean="0"/>
              <a:t>ne pridonose </a:t>
            </a:r>
            <a:r>
              <a:rPr lang="hr-HR" sz="2000" dirty="0" smtClean="0"/>
              <a:t>ostvarivanju dobre terapijske suradnje.</a:t>
            </a:r>
          </a:p>
          <a:p>
            <a:pPr algn="just"/>
            <a:r>
              <a:rPr lang="hr-HR" sz="2000" b="1" dirty="0" smtClean="0"/>
              <a:t>Klijentima s neg.predviđanjima</a:t>
            </a:r>
            <a:r>
              <a:rPr lang="hr-HR" sz="2000" dirty="0" smtClean="0"/>
              <a:t>, potrebno je posvetiti više vremena – usprkos terapeutovoj strpljivosti i zalaganju, neki će klijenti </a:t>
            </a:r>
            <a:r>
              <a:rPr lang="hr-HR" sz="2000" b="1" dirty="0" smtClean="0"/>
              <a:t>teško steći povjerenje u terapeuta </a:t>
            </a:r>
            <a:r>
              <a:rPr lang="hr-HR" sz="2000" dirty="0" smtClean="0"/>
              <a:t>→ kao </a:t>
            </a:r>
            <a:r>
              <a:rPr lang="hr-HR" sz="2000" b="1" dirty="0" smtClean="0"/>
              <a:t>posljedica</a:t>
            </a:r>
            <a:r>
              <a:rPr lang="hr-HR" sz="2000" dirty="0" smtClean="0"/>
              <a:t>: klijentova anksioznost, ljutnja, povrijeđenost, izbjegavanje seansi, povlačenje u sebe, zatvaranje pred terapeutom, iznošenje laži i neiskrenost itd. </a:t>
            </a:r>
          </a:p>
          <a:p>
            <a:pPr algn="just"/>
            <a:r>
              <a:rPr lang="hr-HR" sz="2000" dirty="0" smtClean="0"/>
              <a:t>Takve je ishode potrebno </a:t>
            </a:r>
            <a:r>
              <a:rPr lang="hr-HR" sz="2000" b="1" dirty="0" smtClean="0"/>
              <a:t>predvidjeti, spriječiti i ublažiti.</a:t>
            </a:r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28753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hr-HR" sz="2400" dirty="0"/>
              <a:t>1. </a:t>
            </a:r>
            <a:r>
              <a:rPr lang="hr-HR" sz="2400" b="1" dirty="0"/>
              <a:t>Klijentovo predviđanje o </a:t>
            </a:r>
            <a:r>
              <a:rPr lang="hr-HR" sz="2400" b="1" dirty="0" smtClean="0"/>
              <a:t>tretmanu</a:t>
            </a:r>
          </a:p>
          <a:p>
            <a:r>
              <a:rPr lang="hr-HR" sz="2000" dirty="0" smtClean="0"/>
              <a:t>Ponekad je terapeut odgovoran za klijentova negativna predviđanja u svezi terapije → </a:t>
            </a:r>
            <a:r>
              <a:rPr lang="hr-HR" sz="2000" b="1" dirty="0" smtClean="0"/>
              <a:t>Praktična pogreška</a:t>
            </a:r>
            <a:r>
              <a:rPr lang="hr-HR" sz="2000" dirty="0" smtClean="0"/>
              <a:t>: Terapeut prečesto prekida klijenta u govoru, bez takta, grubo itd</a:t>
            </a:r>
            <a:r>
              <a:rPr lang="hr-HR" sz="2000" dirty="0" smtClean="0"/>
              <a:t>.</a:t>
            </a:r>
            <a:endParaRPr lang="hr-HR" sz="2000" dirty="0" smtClean="0"/>
          </a:p>
          <a:p>
            <a:endParaRPr lang="hr-HR" sz="2000" dirty="0"/>
          </a:p>
          <a:p>
            <a:r>
              <a:rPr lang="hr-HR" sz="2400" b="1" dirty="0" smtClean="0"/>
              <a:t>2. Osnovne strategije u razvijanju terapijskog odnosa</a:t>
            </a:r>
          </a:p>
          <a:p>
            <a:r>
              <a:rPr lang="hr-HR" sz="2000" dirty="0" smtClean="0"/>
              <a:t>Doprinose uspostavi i održavanju terapijskog odnosa</a:t>
            </a:r>
          </a:p>
          <a:p>
            <a:r>
              <a:rPr lang="hr-HR" sz="2000" dirty="0" smtClean="0"/>
              <a:t>2.1. Aktivna suradnja s klijentom;</a:t>
            </a:r>
          </a:p>
          <a:p>
            <a:r>
              <a:rPr lang="hr-HR" sz="2000" dirty="0" smtClean="0"/>
              <a:t>2.2. Pokazivanje empatije, brižnosti i razumijevanja;</a:t>
            </a:r>
          </a:p>
          <a:p>
            <a:r>
              <a:rPr lang="hr-HR" sz="2000" dirty="0" smtClean="0"/>
              <a:t>2.3. </a:t>
            </a:r>
            <a:r>
              <a:rPr lang="hr-HR" sz="2000" dirty="0" smtClean="0"/>
              <a:t>Prilagođeni </a:t>
            </a:r>
            <a:r>
              <a:rPr lang="hr-HR" sz="2000" dirty="0" smtClean="0"/>
              <a:t>terapijski stil;</a:t>
            </a:r>
          </a:p>
          <a:p>
            <a:r>
              <a:rPr lang="hr-HR" sz="2000" dirty="0" smtClean="0"/>
              <a:t>2.4. Ublažavanje uznemirenosti;</a:t>
            </a:r>
          </a:p>
          <a:p>
            <a:r>
              <a:rPr lang="hr-HR" sz="2000" dirty="0" smtClean="0"/>
              <a:t>2.5. Feedback na kraju seanse.</a:t>
            </a:r>
          </a:p>
          <a:p>
            <a:endParaRPr lang="hr-HR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78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algn="just"/>
            <a:r>
              <a:rPr lang="hr-HR" sz="2400" b="1" dirty="0"/>
              <a:t>2.1. Aktivna suradnja s </a:t>
            </a:r>
            <a:r>
              <a:rPr lang="hr-HR" sz="2400" b="1" dirty="0" smtClean="0"/>
              <a:t>klijentom</a:t>
            </a:r>
          </a:p>
          <a:p>
            <a:pPr algn="just"/>
            <a:r>
              <a:rPr lang="hr-HR" sz="2000" b="1" dirty="0" smtClean="0"/>
              <a:t>Podrazumijeva</a:t>
            </a:r>
            <a:r>
              <a:rPr lang="hr-HR" sz="2000" dirty="0" smtClean="0"/>
              <a:t> → timski rad, zajedničke odluke o terapiji, ponuđena objašnjenja za intervencije te zajedničko istraživanje valjanosti klijentovih razmišljanja.</a:t>
            </a:r>
          </a:p>
          <a:p>
            <a:pPr algn="just"/>
            <a:r>
              <a:rPr lang="hr-HR" sz="2000" b="1" dirty="0" smtClean="0"/>
              <a:t>Problem</a:t>
            </a:r>
            <a:r>
              <a:rPr lang="hr-HR" sz="2000" dirty="0" smtClean="0"/>
              <a:t> → Zbog mogućih </a:t>
            </a:r>
            <a:r>
              <a:rPr lang="hr-HR" sz="2000" b="1" dirty="0" smtClean="0"/>
              <a:t>terapeutovih pogrešaka</a:t>
            </a:r>
            <a:r>
              <a:rPr lang="hr-HR" sz="2000" dirty="0" smtClean="0"/>
              <a:t>, dolazi do </a:t>
            </a:r>
            <a:r>
              <a:rPr lang="hr-HR" sz="2000" b="1" dirty="0" smtClean="0"/>
              <a:t>prepreka u terapijskoj suradnji </a:t>
            </a:r>
            <a:r>
              <a:rPr lang="hr-HR" sz="2000" dirty="0" smtClean="0"/>
              <a:t>→ kad je terapeut preizravan, prezapovjednički nastrojen, suprostavljajući → preslušavanjem audio zapisa bitno je identificirati terapeutove pogreške i unijeti promjene.</a:t>
            </a:r>
          </a:p>
          <a:p>
            <a:pPr algn="just"/>
            <a:r>
              <a:rPr lang="hr-HR" sz="2000" b="1" dirty="0" smtClean="0"/>
              <a:t>Promjene</a:t>
            </a:r>
            <a:r>
              <a:rPr lang="hr-HR" sz="2000" dirty="0" smtClean="0"/>
              <a:t> → konsenzus o odgovarajućoj dinamici ili stilu komunikacije klijenta i terapeuta.</a:t>
            </a:r>
          </a:p>
          <a:p>
            <a:pPr algn="just"/>
            <a:r>
              <a:rPr lang="hr-HR" sz="2000" b="1" dirty="0" smtClean="0"/>
              <a:t>Primjeri: </a:t>
            </a:r>
          </a:p>
          <a:p>
            <a:pPr algn="just"/>
            <a:r>
              <a:rPr lang="hr-HR" sz="2000" dirty="0" smtClean="0"/>
              <a:t>K mrzi kad ga se prekida → dozvola K da govori bez prekidanja u prvom djelu seanse; K je pasivan i ovisan o T → ohrabrivanje K o preuzimanju aktivnije uloge u seansi.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0618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hr-HR" sz="2400" b="1" dirty="0"/>
              <a:t>2.2. Pokazivanje empatije, </a:t>
            </a:r>
            <a:r>
              <a:rPr lang="hr-HR" sz="2400" b="1" dirty="0" smtClean="0"/>
              <a:t>brižnosti, razumijevanja, optimizma, iskrenosti i kompetentnosti – ključne vještine savjetovanja</a:t>
            </a:r>
          </a:p>
          <a:p>
            <a:pPr algn="just"/>
            <a:r>
              <a:rPr lang="hr-HR" sz="2000" b="1" dirty="0" smtClean="0"/>
              <a:t>Za terapijsku suradnju </a:t>
            </a:r>
            <a:r>
              <a:rPr lang="hr-HR" sz="2000" dirty="0" smtClean="0"/>
              <a:t>bitne su gore navedene vještine;</a:t>
            </a:r>
          </a:p>
          <a:p>
            <a:pPr algn="just"/>
            <a:r>
              <a:rPr lang="hr-HR" sz="2000" b="1" dirty="0" smtClean="0"/>
              <a:t>Kako znamo da li ih imamo?</a:t>
            </a:r>
            <a:r>
              <a:rPr lang="hr-HR" sz="2000" dirty="0" smtClean="0"/>
              <a:t> Preslušavanjem audio materijala sa seansi (kolega ih može preslušati s nama);</a:t>
            </a:r>
          </a:p>
          <a:p>
            <a:pPr algn="just"/>
            <a:r>
              <a:rPr lang="hr-HR" sz="2000" dirty="0" smtClean="0"/>
              <a:t>Terapeut mora </a:t>
            </a:r>
            <a:r>
              <a:rPr lang="hr-HR" sz="2000" b="1" dirty="0" smtClean="0"/>
              <a:t>neprestano prilagođavati </a:t>
            </a:r>
            <a:r>
              <a:rPr lang="hr-HR" sz="2000" dirty="0" smtClean="0"/>
              <a:t>najbolji omjer i kombinaciju </a:t>
            </a:r>
            <a:r>
              <a:rPr lang="hr-HR" sz="2000" b="1" dirty="0" smtClean="0"/>
              <a:t>navedenih vještina </a:t>
            </a:r>
            <a:r>
              <a:rPr lang="hr-HR" sz="2000" dirty="0" smtClean="0"/>
              <a:t>u svom odnosu s klijentom, prateći klijentovo </a:t>
            </a:r>
            <a:r>
              <a:rPr lang="hr-HR" sz="2000" b="1" dirty="0" smtClean="0"/>
              <a:t>emocionalno iskustvo </a:t>
            </a:r>
            <a:r>
              <a:rPr lang="hr-HR" sz="2000" dirty="0" smtClean="0"/>
              <a:t>iz trenutka u trenutak!</a:t>
            </a:r>
          </a:p>
          <a:p>
            <a:pPr algn="just"/>
            <a:r>
              <a:rPr lang="hr-HR" sz="2000" b="1" dirty="0" smtClean="0"/>
              <a:t>Pozor </a:t>
            </a:r>
            <a:r>
              <a:rPr lang="hr-HR" sz="2000" dirty="0" smtClean="0"/>
              <a:t>→ terapeutovo otvoreno pokazivanje </a:t>
            </a:r>
            <a:r>
              <a:rPr lang="hr-HR" sz="2000" b="1" dirty="0" smtClean="0"/>
              <a:t>empatije </a:t>
            </a:r>
            <a:r>
              <a:rPr lang="hr-HR" sz="2000" dirty="0" smtClean="0"/>
              <a:t>može, ponekad, </a:t>
            </a:r>
            <a:r>
              <a:rPr lang="hr-HR" sz="2000" b="1" dirty="0" smtClean="0"/>
              <a:t>potaknuti da se K osjeća još gore </a:t>
            </a:r>
            <a:r>
              <a:rPr lang="hr-HR" sz="2000" dirty="0" smtClean="0"/>
              <a:t>– npr. K s histrioničnim crtama mogao bi plakati  jače pri empatiji, krivo ju tumačeći kao potvrdu svoje bespomoćnosti; K s paranoidnim crtama, postat će sumnjičav pri terapeutovom pozitivnom iskazu  o njemu!</a:t>
            </a:r>
          </a:p>
          <a:p>
            <a:endParaRPr lang="hr-HR" sz="2000" dirty="0" smtClean="0"/>
          </a:p>
          <a:p>
            <a:endParaRPr lang="hr-HR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4886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hr-HR" sz="2400" b="1" dirty="0"/>
              <a:t>2.2. Pokazivanje empatije, brižnosti, razumijevanja, optimizma, iskrenosti i kompetentnosti – ključne vještine </a:t>
            </a:r>
            <a:r>
              <a:rPr lang="hr-HR" sz="2400" b="1" dirty="0" smtClean="0"/>
              <a:t>savjetovanja</a:t>
            </a:r>
          </a:p>
          <a:p>
            <a:pPr algn="just"/>
            <a:r>
              <a:rPr lang="hr-HR" sz="2000" dirty="0" smtClean="0"/>
              <a:t>U većini slučajeva, klijenti reagiraju pozitivno na </a:t>
            </a:r>
            <a:r>
              <a:rPr lang="hr-HR" sz="2000" b="1" dirty="0" smtClean="0"/>
              <a:t>empatiju i optimističan stav</a:t>
            </a:r>
            <a:r>
              <a:rPr lang="hr-HR" sz="2000" dirty="0" smtClean="0"/>
              <a:t> terapeuta u svezi mogućih promjena i poboljšanja stanja klijenta – ponekad će klijenti tumačiti optimizam kao terapeutovo </a:t>
            </a:r>
            <a:r>
              <a:rPr lang="hr-HR" sz="2000" b="1" dirty="0" smtClean="0"/>
              <a:t>nerazumijevanje i površnost </a:t>
            </a:r>
            <a:r>
              <a:rPr lang="hr-HR" sz="2000" dirty="0" smtClean="0"/>
              <a:t>u shvaćanju;</a:t>
            </a:r>
          </a:p>
          <a:p>
            <a:pPr algn="just"/>
            <a:r>
              <a:rPr lang="hr-HR" sz="2000" b="1" dirty="0" smtClean="0"/>
              <a:t>Pravilno razumijevanje </a:t>
            </a:r>
            <a:r>
              <a:rPr lang="hr-HR" sz="2000" dirty="0" smtClean="0"/>
              <a:t>klijentova iskustva i sposobnost da se o tom iskustvu razgovara je – </a:t>
            </a:r>
            <a:r>
              <a:rPr lang="hr-HR" sz="2000" b="1" dirty="0" smtClean="0"/>
              <a:t>ključno! </a:t>
            </a:r>
          </a:p>
          <a:p>
            <a:pPr algn="just"/>
            <a:r>
              <a:rPr lang="hr-HR" sz="2000" dirty="0" smtClean="0"/>
              <a:t>Većina klijenata reagira pozitivno na dojam o terapeutu, da je kompetentan i povjerljiv – međutim, za neke klijente je takav stav </a:t>
            </a:r>
            <a:r>
              <a:rPr lang="hr-HR" sz="2000" b="1" dirty="0" smtClean="0"/>
              <a:t>neodgovarajuć</a:t>
            </a:r>
            <a:r>
              <a:rPr lang="hr-HR" sz="2000" dirty="0" smtClean="0"/>
              <a:t>i → npr. na klijentov pretjerani skepticizam, terapeut ostaje miran, u čemu klijent doživljava terapeuta kao superiornog, prisiljavajući ga da se osjeća „inferiornim”.</a:t>
            </a:r>
            <a:endParaRPr lang="hr-HR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57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dirty="0"/>
              <a:t>Razvijanje i korištenje terapijske suradnje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hr-HR" sz="2400" b="1" dirty="0" smtClean="0"/>
              <a:t>2.3. Prilgođeni </a:t>
            </a:r>
            <a:r>
              <a:rPr lang="hr-HR" sz="2400" b="1" dirty="0"/>
              <a:t>terapijski </a:t>
            </a:r>
            <a:r>
              <a:rPr lang="hr-HR" sz="2400" b="1" dirty="0" smtClean="0"/>
              <a:t>stil</a:t>
            </a:r>
          </a:p>
          <a:p>
            <a:pPr algn="just"/>
            <a:r>
              <a:rPr lang="hr-HR" sz="2000" b="1" dirty="0" smtClean="0"/>
              <a:t>Osobni stil </a:t>
            </a:r>
            <a:r>
              <a:rPr lang="hr-HR" sz="2000" dirty="0" smtClean="0"/>
              <a:t>terapeuta </a:t>
            </a:r>
            <a:r>
              <a:rPr lang="hr-HR" sz="2000" b="1" dirty="0" smtClean="0"/>
              <a:t>NIJE</a:t>
            </a:r>
            <a:r>
              <a:rPr lang="hr-HR" sz="2000" dirty="0" smtClean="0"/>
              <a:t> uvijek najbolji izbor → ponekad je potrebno koristiti onaj </a:t>
            </a:r>
            <a:r>
              <a:rPr lang="hr-HR" sz="2000" b="1" dirty="0" smtClean="0"/>
              <a:t>prilagođeni</a:t>
            </a:r>
            <a:r>
              <a:rPr lang="hr-HR" sz="2000" dirty="0"/>
              <a:t> </a:t>
            </a:r>
            <a:r>
              <a:rPr lang="hr-HR" sz="2000" dirty="0" smtClean="0"/>
              <a:t>klijentu.</a:t>
            </a:r>
          </a:p>
          <a:p>
            <a:pPr algn="just"/>
            <a:r>
              <a:rPr lang="hr-HR" sz="2000" b="1" dirty="0" smtClean="0"/>
              <a:t>Potreba</a:t>
            </a:r>
            <a:r>
              <a:rPr lang="hr-HR" sz="2000" dirty="0" smtClean="0"/>
              <a:t> za prilagođenim stilom, može se utvrditi supervizijom (preslušavanje audio zapisa).</a:t>
            </a:r>
          </a:p>
          <a:p>
            <a:pPr algn="just"/>
            <a:r>
              <a:rPr lang="hr-HR" sz="2000" b="1" dirty="0" smtClean="0"/>
              <a:t>Klijenti s otporom </a:t>
            </a:r>
            <a:r>
              <a:rPr lang="hr-HR" sz="2000" dirty="0" smtClean="0"/>
              <a:t>su oni koji najčešće trebaju </a:t>
            </a:r>
            <a:r>
              <a:rPr lang="hr-HR" sz="2000" b="1" dirty="0" smtClean="0"/>
              <a:t>prilagođeni stil </a:t>
            </a:r>
            <a:r>
              <a:rPr lang="hr-HR" sz="2000" dirty="0" smtClean="0"/>
              <a:t>→ npr. K s narcističkim crtama traži stil pun poštovanja; K s izbjegavajućim crtama, stjecat će povjerenje u T ako ga ovaj ne forsira s otkrivanjem kompromitirajućeg sadržaja, itd.)</a:t>
            </a:r>
          </a:p>
          <a:p>
            <a:pPr algn="just"/>
            <a:r>
              <a:rPr lang="hr-HR" b="1" dirty="0" smtClean="0"/>
              <a:t>Samootkrivanje: </a:t>
            </a:r>
            <a:r>
              <a:rPr lang="hr-HR" sz="2000" dirty="0" smtClean="0"/>
              <a:t>najčešće je efektno, no treba biti odmjereno i pravovremeno! Za neke klijente, ono </a:t>
            </a:r>
            <a:r>
              <a:rPr lang="hr-HR" sz="2000" b="1" dirty="0" smtClean="0"/>
              <a:t>IPAK</a:t>
            </a:r>
            <a:r>
              <a:rPr lang="hr-HR" sz="2000" dirty="0" smtClean="0"/>
              <a:t> neće biti dobar izbor – npr. nekim klijentima je samootkrivanje terapeuta čudno, ne ulijeva povjerenje.</a:t>
            </a:r>
          </a:p>
          <a:p>
            <a:pPr algn="just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0944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1271</TotalTime>
  <Words>3035</Words>
  <Application>Microsoft Office PowerPoint</Application>
  <PresentationFormat>On-screen Show (4:3)</PresentationFormat>
  <Paragraphs>173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Adjacency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  <vt:lpstr>Razvijanje i korištenje terapijske suradnje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Razvijanje i korištenje terapijske suradnje</dc:title>
  <dc:creator>Paola</dc:creator>
  <cp:lastModifiedBy>Dragana</cp:lastModifiedBy>
  <cp:revision>60</cp:revision>
  <dcterms:created xsi:type="dcterms:W3CDTF">2018-01-06T13:29:19Z</dcterms:created>
  <dcterms:modified xsi:type="dcterms:W3CDTF">2018-01-10T06:49:13Z</dcterms:modified>
</cp:coreProperties>
</file>