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73" r:id="rId5"/>
    <p:sldId id="261" r:id="rId6"/>
    <p:sldId id="263" r:id="rId7"/>
    <p:sldId id="264" r:id="rId8"/>
    <p:sldId id="266" r:id="rId9"/>
    <p:sldId id="267" r:id="rId10"/>
    <p:sldId id="268" r:id="rId11"/>
    <p:sldId id="271" r:id="rId12"/>
    <p:sldId id="275" r:id="rId13"/>
    <p:sldId id="276" r:id="rId14"/>
    <p:sldId id="277" r:id="rId15"/>
    <p:sldId id="278" r:id="rId1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474" autoAdjust="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23.3.2016.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2536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23.3.2016.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0415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23.3.2016.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1512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23.3.2016.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24614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23.3.2016.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0060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23.3.2016.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632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23.3.2016.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0847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23.3.2016.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4814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23.3.2016.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6209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23.3.2016.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17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23.3.2016.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2079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D3F2D-6DDC-4123-8003-F8FBE85C9DA6}" type="datetimeFigureOut">
              <a:rPr lang="hr-HR" smtClean="0"/>
              <a:t>23.3.2016.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4385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019" y="1772816"/>
            <a:ext cx="7583397" cy="4536504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hr-HR" dirty="0" smtClean="0"/>
              <a:t>STRUKTURA PRVE TERAPIJSKE SEANSE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6406480"/>
            <a:ext cx="7848872" cy="622920"/>
          </a:xfrm>
        </p:spPr>
        <p:txBody>
          <a:bodyPr>
            <a:normAutofit fontScale="92500"/>
          </a:bodyPr>
          <a:lstStyle/>
          <a:p>
            <a:pPr algn="l"/>
            <a:r>
              <a:rPr lang="hr-HR" sz="2000" dirty="0" smtClean="0"/>
              <a:t>Marina Protuđer                                                                        Rijeka, 2.04.2016.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64171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Educiranje </a:t>
            </a:r>
            <a:r>
              <a:rPr lang="hr-HR" dirty="0" smtClean="0"/>
              <a:t>pacijenta o kognitivnom modelu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hr-HR" sz="2400" dirty="0" smtClean="0"/>
          </a:p>
          <a:p>
            <a:r>
              <a:rPr lang="hr-HR" sz="2400" dirty="0" smtClean="0"/>
              <a:t>Vrlo važan cilj kognitivne terapije je naučiti pacijenta da postane svoj vlastiti kognitivni terapeut</a:t>
            </a:r>
          </a:p>
          <a:p>
            <a:pPr marL="0" indent="0">
              <a:buNone/>
            </a:pPr>
            <a:endParaRPr lang="hr-HR" sz="2400" dirty="0" smtClean="0"/>
          </a:p>
          <a:p>
            <a:r>
              <a:rPr lang="hr-HR" sz="2400" dirty="0" smtClean="0"/>
              <a:t>U početku terapeut provjerava i ako treba ispravlja što pacijent već zna o ovoj vrsti terapije</a:t>
            </a:r>
          </a:p>
          <a:p>
            <a:pPr marL="0" indent="0">
              <a:buNone/>
            </a:pPr>
            <a:endParaRPr lang="hr-HR" sz="2400" dirty="0" smtClean="0"/>
          </a:p>
          <a:p>
            <a:r>
              <a:rPr lang="hr-HR" sz="2400" dirty="0" smtClean="0"/>
              <a:t>Terapeut objašnjava kognitivni model na vlastitim primjerima pacijenta (situacija-misao-emocija)</a:t>
            </a:r>
          </a:p>
          <a:p>
            <a:endParaRPr lang="hr-HR" sz="2400" dirty="0" smtClean="0"/>
          </a:p>
          <a:p>
            <a:r>
              <a:rPr lang="hr-HR" sz="2400" dirty="0" smtClean="0"/>
              <a:t>Svoja objašnjenja pokušava iznijeti jednostavnim rečenicama i stalno provjerava je li pacijent razumio</a:t>
            </a:r>
          </a:p>
        </p:txBody>
      </p:sp>
    </p:spTree>
    <p:extLst>
      <p:ext uri="{BB962C8B-B14F-4D97-AF65-F5344CB8AC3E}">
        <p14:creationId xmlns:p14="http://schemas.microsoft.com/office/powerpoint/2010/main" val="88354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Očekivanja </a:t>
            </a:r>
            <a:r>
              <a:rPr lang="hr-HR" dirty="0" smtClean="0"/>
              <a:t>od terapije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„Demistifikacija terapijskog procesa”- terapeut naglašava da je ova vrsta terapije metodična i racionalna, pacijent se osjeća bolje jer razumije sebe bolje, jer rješava probleme i jer uči postupke koje može na sebi primjeniti</a:t>
            </a:r>
          </a:p>
          <a:p>
            <a:pPr marL="0" indent="0">
              <a:buNone/>
            </a:pPr>
            <a:endParaRPr lang="hr-HR" sz="2400" dirty="0" smtClean="0"/>
          </a:p>
          <a:p>
            <a:r>
              <a:rPr lang="hr-HR" sz="2400" dirty="0" smtClean="0"/>
              <a:t>Terapeut doznaje koja su očekivanja pacijenta od terapije i nastoji objasniti pacijentu njegovu odgovornost i važnost aktivnog sudjelovanja za napredak u terapiji </a:t>
            </a:r>
          </a:p>
          <a:p>
            <a:endParaRPr lang="hr-HR" sz="2400" dirty="0" smtClean="0"/>
          </a:p>
          <a:p>
            <a:r>
              <a:rPr lang="hr-HR" sz="2400" dirty="0" smtClean="0"/>
              <a:t>Poželjno je da terapeut na inicijalnoj seansi da informacije </a:t>
            </a:r>
            <a:r>
              <a:rPr lang="hr-HR" sz="2400" dirty="0"/>
              <a:t>o učestalosti i trajanju </a:t>
            </a:r>
            <a:r>
              <a:rPr lang="hr-HR" sz="2400" dirty="0" smtClean="0"/>
              <a:t>terapije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2814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Educiranje </a:t>
            </a:r>
            <a:r>
              <a:rPr lang="hr-HR" dirty="0"/>
              <a:t>pacijenta o njegovom poremećaju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  <a:p>
            <a:r>
              <a:rPr lang="hr-HR" sz="2400" dirty="0" smtClean="0"/>
              <a:t>Većina pacijenata želi znati svoju dijagnozu, žele potvrdu da nisu „ludi” i da je njihov terapeut već i do sada pomagao ljudima sa sličnim problemima</a:t>
            </a:r>
          </a:p>
          <a:p>
            <a:endParaRPr lang="hr-HR" sz="2400" dirty="0" smtClean="0"/>
          </a:p>
          <a:p>
            <a:r>
              <a:rPr lang="hr-HR" sz="2400" dirty="0" smtClean="0"/>
              <a:t>Poželjno je izbjegavati davanje dijagnoza o poremećaju ličnosti</a:t>
            </a:r>
            <a:endParaRPr lang="hr-HR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492896"/>
            <a:ext cx="2664296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3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Sažetak </a:t>
            </a:r>
            <a:r>
              <a:rPr lang="hr-HR" dirty="0"/>
              <a:t>i zadavanje domaće zadaće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sz="2400" dirty="0" smtClean="0"/>
          </a:p>
          <a:p>
            <a:r>
              <a:rPr lang="hr-HR" sz="2400" dirty="0" smtClean="0"/>
              <a:t>Na kraju svake seanse terapeut rezimira i naglašava sve važne točke na seansi; kako </a:t>
            </a:r>
            <a:r>
              <a:rPr lang="hr-HR" sz="2400" dirty="0"/>
              <a:t>terapija odmiče terapeut ohrabruje pacijenta da on sam </a:t>
            </a:r>
            <a:r>
              <a:rPr lang="hr-HR" sz="2400" dirty="0" smtClean="0"/>
              <a:t>to čini</a:t>
            </a:r>
          </a:p>
          <a:p>
            <a:pPr marL="0" indent="0">
              <a:buNone/>
            </a:pPr>
            <a:endParaRPr lang="hr-HR" sz="2400" dirty="0" smtClean="0"/>
          </a:p>
          <a:p>
            <a:r>
              <a:rPr lang="hr-HR" sz="2400" dirty="0" smtClean="0"/>
              <a:t>Zaključak također uključuje pregled onoga što je pacijent pristao napraviti za domaću zadaću</a:t>
            </a:r>
          </a:p>
          <a:p>
            <a:endParaRPr lang="hr-HR" sz="2400" dirty="0" smtClean="0"/>
          </a:p>
          <a:p>
            <a:r>
              <a:rPr lang="hr-HR" sz="2400" dirty="0" smtClean="0"/>
              <a:t>Terapeut pomaže i daje potporu pacijentu u rješavanju domaće zadaće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45696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Povratna informacija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sz="2400" dirty="0" smtClean="0"/>
              <a:t>Pitajući za povratnu informaciju, terapeut prenosi poruku da mu je stalo do pacijentova mišljenja</a:t>
            </a:r>
          </a:p>
          <a:p>
            <a:endParaRPr lang="hr-HR" sz="2400" dirty="0" smtClean="0"/>
          </a:p>
          <a:p>
            <a:r>
              <a:rPr lang="hr-HR" sz="2400" dirty="0" smtClean="0"/>
              <a:t>To također daje pacijentu mogućnost da izrazi, a terapeutu da razriješi bilo kakve nesporazume </a:t>
            </a:r>
          </a:p>
          <a:p>
            <a:endParaRPr lang="hr-HR" sz="2400" dirty="0" smtClean="0"/>
          </a:p>
          <a:p>
            <a:r>
              <a:rPr lang="hr-HR" sz="2400" dirty="0" smtClean="0"/>
              <a:t>Osim verbalne povratne informacije, terapeut može od pacijenta tražiti ispunjavanje pismenog izvješća s terapije</a:t>
            </a:r>
          </a:p>
          <a:p>
            <a:endParaRPr lang="hr-HR" sz="2400" dirty="0"/>
          </a:p>
          <a:p>
            <a:r>
              <a:rPr lang="hr-HR" sz="2400" dirty="0" smtClean="0"/>
              <a:t>Ovdje terapeut prepoznaje potrebu jačanja terapijskog saveza</a:t>
            </a:r>
            <a:endParaRPr lang="hr-HR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tx1"/>
          </a:solidFill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hr-HR" sz="2300" dirty="0" smtClean="0">
                <a:solidFill>
                  <a:schemeClr val="bg1"/>
                </a:solidFill>
              </a:rPr>
              <a:t>IZVJEŠĆE S TERAPIJE</a:t>
            </a:r>
          </a:p>
          <a:p>
            <a:pPr marL="0" indent="0" algn="ctr">
              <a:buNone/>
            </a:pPr>
            <a:endParaRPr lang="hr-HR" sz="1800" dirty="0">
              <a:solidFill>
                <a:schemeClr val="bg1"/>
              </a:solidFill>
            </a:endParaRPr>
          </a:p>
          <a:p>
            <a:pPr>
              <a:buAutoNum type="arabicPeriod"/>
            </a:pPr>
            <a:r>
              <a:rPr lang="hr-HR" sz="2100" dirty="0" smtClean="0">
                <a:solidFill>
                  <a:schemeClr val="bg1"/>
                </a:solidFill>
              </a:rPr>
              <a:t>Što ste danas radili, a važno je zapamtiti?</a:t>
            </a:r>
          </a:p>
          <a:p>
            <a:pPr>
              <a:buAutoNum type="arabicPeriod"/>
            </a:pPr>
            <a:endParaRPr lang="hr-HR" sz="2100" dirty="0" smtClean="0">
              <a:solidFill>
                <a:schemeClr val="bg1"/>
              </a:solidFill>
            </a:endParaRPr>
          </a:p>
          <a:p>
            <a:pPr>
              <a:buAutoNum type="arabicPeriod"/>
            </a:pPr>
            <a:endParaRPr lang="hr-HR" sz="2100" dirty="0" smtClean="0">
              <a:solidFill>
                <a:schemeClr val="bg1"/>
              </a:solidFill>
            </a:endParaRPr>
          </a:p>
          <a:p>
            <a:pPr>
              <a:buAutoNum type="arabicPeriod"/>
            </a:pPr>
            <a:r>
              <a:rPr lang="hr-HR" sz="2100" dirty="0" smtClean="0">
                <a:solidFill>
                  <a:schemeClr val="bg1"/>
                </a:solidFill>
              </a:rPr>
              <a:t>Koliko ste danas vjerovali svom terapeutu?</a:t>
            </a:r>
          </a:p>
          <a:p>
            <a:pPr>
              <a:buAutoNum type="arabicPeriod"/>
            </a:pPr>
            <a:endParaRPr lang="hr-HR" sz="2100" dirty="0" smtClean="0">
              <a:solidFill>
                <a:schemeClr val="bg1"/>
              </a:solidFill>
            </a:endParaRPr>
          </a:p>
          <a:p>
            <a:pPr>
              <a:buAutoNum type="arabicPeriod"/>
            </a:pPr>
            <a:endParaRPr lang="hr-HR" sz="2100" dirty="0" smtClean="0">
              <a:solidFill>
                <a:schemeClr val="bg1"/>
              </a:solidFill>
            </a:endParaRPr>
          </a:p>
          <a:p>
            <a:pPr>
              <a:buAutoNum type="arabicPeriod"/>
            </a:pPr>
            <a:r>
              <a:rPr lang="hr-HR" sz="2100" dirty="0" smtClean="0">
                <a:solidFill>
                  <a:schemeClr val="bg1"/>
                </a:solidFill>
              </a:rPr>
              <a:t>Je li bilo nečega što vam je na današnjoj terapiji zasmetalo? Ako jest, što?</a:t>
            </a:r>
          </a:p>
          <a:p>
            <a:pPr>
              <a:buAutoNum type="arabicPeriod"/>
            </a:pPr>
            <a:endParaRPr lang="hr-HR" sz="2100" dirty="0" smtClean="0">
              <a:solidFill>
                <a:schemeClr val="bg1"/>
              </a:solidFill>
            </a:endParaRPr>
          </a:p>
          <a:p>
            <a:pPr>
              <a:buAutoNum type="arabicPeriod"/>
            </a:pPr>
            <a:endParaRPr lang="hr-HR" sz="2100" dirty="0" smtClean="0">
              <a:solidFill>
                <a:schemeClr val="bg1"/>
              </a:solidFill>
            </a:endParaRPr>
          </a:p>
          <a:p>
            <a:pPr>
              <a:buAutoNum type="arabicPeriod"/>
            </a:pPr>
            <a:r>
              <a:rPr lang="hr-HR" sz="2100" dirty="0" smtClean="0">
                <a:solidFill>
                  <a:schemeClr val="bg1"/>
                </a:solidFill>
              </a:rPr>
              <a:t>Koliko ste od domaće zadaće za današnju terapiju napravili? Koliko je vjerojatno da ćete napraviti sljedeće zadaće?</a:t>
            </a:r>
          </a:p>
          <a:p>
            <a:pPr>
              <a:buAutoNum type="arabicPeriod"/>
            </a:pPr>
            <a:endParaRPr lang="hr-HR" sz="2100" dirty="0" smtClean="0">
              <a:solidFill>
                <a:schemeClr val="bg1"/>
              </a:solidFill>
            </a:endParaRPr>
          </a:p>
          <a:p>
            <a:pPr>
              <a:buAutoNum type="arabicPeriod"/>
            </a:pPr>
            <a:endParaRPr lang="hr-HR" sz="2100" dirty="0" smtClean="0">
              <a:solidFill>
                <a:schemeClr val="bg1"/>
              </a:solidFill>
            </a:endParaRPr>
          </a:p>
          <a:p>
            <a:pPr>
              <a:buAutoNum type="arabicPeriod"/>
            </a:pPr>
            <a:r>
              <a:rPr lang="hr-HR" sz="2100" dirty="0" smtClean="0">
                <a:solidFill>
                  <a:schemeClr val="bg1"/>
                </a:solidFill>
              </a:rPr>
              <a:t>O čemu biste  željeli razgovarati na sljedećoj seansi?</a:t>
            </a:r>
            <a:endParaRPr lang="hr-HR" sz="2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51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sz="2400" dirty="0" smtClean="0"/>
          </a:p>
          <a:p>
            <a:endParaRPr lang="hr-HR" sz="2400" dirty="0"/>
          </a:p>
          <a:p>
            <a:r>
              <a:rPr lang="hr-HR" sz="2400" dirty="0" smtClean="0"/>
              <a:t>Beck, J. (2011.). Kognitivna terapija. Jastrebarsko: Naklada Slap.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60707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Ciljevi i struktura inicijalne seanse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dirty="0" smtClean="0"/>
              <a:t>Uspostavljanje povjerenja i suradnje</a:t>
            </a:r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Upoznavanje pacijenta s kognitivnom terapijom</a:t>
            </a:r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Educiranje pacijenta o </a:t>
            </a:r>
            <a:r>
              <a:rPr lang="hr-HR" dirty="0" smtClean="0"/>
              <a:t>njegovom </a:t>
            </a:r>
            <a:r>
              <a:rPr lang="hr-HR" dirty="0" smtClean="0"/>
              <a:t>poremećaju, o kognitivnom modelu, terapijskom procesu</a:t>
            </a:r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Normaliziranje </a:t>
            </a:r>
            <a:r>
              <a:rPr lang="hr-HR" dirty="0" smtClean="0"/>
              <a:t>pacijentovih </a:t>
            </a:r>
            <a:r>
              <a:rPr lang="hr-HR" dirty="0" smtClean="0"/>
              <a:t>teškoća i ulijevanje nade</a:t>
            </a:r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Otkrivanje ( i po potrebi ispravljanje) pacijentovih očekivanja od terapije</a:t>
            </a:r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Prikupljanje dodatnih informacija </a:t>
            </a:r>
            <a:r>
              <a:rPr lang="hr-HR" dirty="0" smtClean="0"/>
              <a:t>o pacijentovim teškoćama</a:t>
            </a:r>
          </a:p>
          <a:p>
            <a:pPr marL="514350" indent="-514350">
              <a:buFont typeface="+mj-lt"/>
              <a:buAutoNum type="arabicPeriod"/>
            </a:pPr>
            <a:endParaRPr lang="hr-HR" dirty="0"/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Upotreba tih informacija radi </a:t>
            </a:r>
            <a:r>
              <a:rPr lang="hr-HR" dirty="0" smtClean="0"/>
              <a:t>sastavljanja liste ciljeva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2373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Preporučljiva </a:t>
            </a:r>
            <a:r>
              <a:rPr lang="hr-HR" dirty="0"/>
              <a:t>struktura inicijalne seanse 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Sastavljanje dnevnog reda ( i osiguravanje objašnjenja za takav postupak)</a:t>
            </a:r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Provjera raspoloženja, uključujući i rezultate objektivnog mjerenja</a:t>
            </a:r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Kratki pregled inicijalnih problema i sređivanje podataka</a:t>
            </a:r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Identificiranje problema i postavljanje ciljeva</a:t>
            </a:r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Educiranje pacijenta o kognitivnom modelu</a:t>
            </a:r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166973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Preporučljiva struktura inicijalne seanse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hr-HR" sz="2500" dirty="0" smtClean="0"/>
          </a:p>
          <a:p>
            <a:pPr marL="0" indent="0">
              <a:buNone/>
            </a:pPr>
            <a:r>
              <a:rPr lang="hr-HR" sz="2500" dirty="0" smtClean="0"/>
              <a:t>6. Otkrivanje </a:t>
            </a:r>
            <a:r>
              <a:rPr lang="hr-HR" sz="2500" dirty="0"/>
              <a:t>pacijentovih očekivanja od terapije </a:t>
            </a:r>
          </a:p>
          <a:p>
            <a:pPr marL="0" indent="0">
              <a:buNone/>
            </a:pPr>
            <a:endParaRPr lang="hr-HR" sz="2500" dirty="0" smtClean="0"/>
          </a:p>
          <a:p>
            <a:pPr marL="0" indent="0">
              <a:buNone/>
            </a:pPr>
            <a:r>
              <a:rPr lang="hr-HR" sz="2500" dirty="0" smtClean="0"/>
              <a:t>7. Educiranje </a:t>
            </a:r>
            <a:r>
              <a:rPr lang="hr-HR" sz="2500" dirty="0"/>
              <a:t>pacijenta o njegovom poremećaju</a:t>
            </a:r>
          </a:p>
          <a:p>
            <a:pPr marL="0" indent="0">
              <a:buNone/>
            </a:pPr>
            <a:endParaRPr lang="hr-HR" sz="2500" dirty="0" smtClean="0"/>
          </a:p>
          <a:p>
            <a:pPr marL="0" indent="0">
              <a:buNone/>
            </a:pPr>
            <a:r>
              <a:rPr lang="hr-HR" sz="2500" dirty="0" smtClean="0"/>
              <a:t>8. Zadavanje </a:t>
            </a:r>
            <a:r>
              <a:rPr lang="hr-HR" sz="2500" dirty="0"/>
              <a:t>domaće zadaće</a:t>
            </a:r>
          </a:p>
          <a:p>
            <a:pPr marL="0" indent="0">
              <a:buNone/>
            </a:pPr>
            <a:endParaRPr lang="hr-HR" sz="2500" dirty="0" smtClean="0"/>
          </a:p>
          <a:p>
            <a:pPr marL="0" indent="0">
              <a:buNone/>
            </a:pPr>
            <a:r>
              <a:rPr lang="hr-HR" sz="2500" dirty="0" smtClean="0"/>
              <a:t>9. Osiguravanje sažetka</a:t>
            </a:r>
          </a:p>
          <a:p>
            <a:pPr marL="0" indent="0">
              <a:buNone/>
            </a:pPr>
            <a:endParaRPr lang="hr-HR" sz="2500" dirty="0" smtClean="0"/>
          </a:p>
          <a:p>
            <a:pPr marL="0" indent="0">
              <a:buNone/>
            </a:pPr>
            <a:r>
              <a:rPr lang="hr-HR" sz="2500" dirty="0" smtClean="0"/>
              <a:t>10. Povratna </a:t>
            </a:r>
            <a:r>
              <a:rPr lang="hr-HR" sz="2500" dirty="0"/>
              <a:t>informacija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7193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sz="2700" dirty="0" smtClean="0"/>
          </a:p>
          <a:p>
            <a:endParaRPr lang="hr-HR" sz="2400" dirty="0" smtClean="0"/>
          </a:p>
          <a:p>
            <a:r>
              <a:rPr lang="hr-HR" sz="2400" dirty="0" smtClean="0"/>
              <a:t>U slučaju da pacijent zbog svojih psihičkih problema ima propisanu medikamentnu terapiju ili ako se radi o zlouporabi droge ili alkohola, terapeut će i to staviti kao temu na dnevni red</a:t>
            </a:r>
          </a:p>
          <a:p>
            <a:endParaRPr lang="hr-HR" sz="2400" dirty="0" smtClean="0"/>
          </a:p>
          <a:p>
            <a:endParaRPr lang="hr-HR" sz="2400" dirty="0" smtClean="0"/>
          </a:p>
          <a:p>
            <a:r>
              <a:rPr lang="hr-HR" sz="2400" dirty="0" smtClean="0"/>
              <a:t>Ciljevi i struktura početne seanse mijenjaju se u slučaju da pacijent ima suicidalne namjere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556792"/>
            <a:ext cx="2223247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861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Sastavljanje </a:t>
            </a:r>
            <a:r>
              <a:rPr lang="hr-HR" dirty="0" smtClean="0"/>
              <a:t>dnevnog reda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 smtClean="0"/>
              <a:t>Svaka  seansa počinje sastavljanjem dnevnog reda kako bi se osiguralo vrijeme za sve što je planirano</a:t>
            </a:r>
          </a:p>
          <a:p>
            <a:pPr marL="0" indent="0">
              <a:buNone/>
            </a:pPr>
            <a:r>
              <a:rPr lang="hr-HR" sz="2600" dirty="0"/>
              <a:t> </a:t>
            </a:r>
            <a:r>
              <a:rPr lang="hr-HR" sz="2600" i="1" dirty="0" smtClean="0"/>
              <a:t>T: „</a:t>
            </a:r>
            <a:r>
              <a:rPr lang="hr-HR" sz="2600" i="1" dirty="0"/>
              <a:t> Htio bih predložiti neke točke, a zatim ću vas pitati želite li nešto dodati. Je li to u redu</a:t>
            </a:r>
            <a:r>
              <a:rPr lang="hr-HR" sz="2600" i="1" dirty="0" smtClean="0"/>
              <a:t>?”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 smtClean="0"/>
              <a:t>Upoznavanje s kognitivno- bihevioralnom terapijom</a:t>
            </a:r>
          </a:p>
          <a:p>
            <a:pPr marL="0" indent="0">
              <a:buNone/>
            </a:pPr>
            <a:r>
              <a:rPr lang="hr-HR" sz="2600" i="1" dirty="0"/>
              <a:t>T: „ </a:t>
            </a:r>
            <a:r>
              <a:rPr lang="hr-HR" sz="2600" i="1" dirty="0" smtClean="0"/>
              <a:t>Želio bih  </a:t>
            </a:r>
            <a:r>
              <a:rPr lang="hr-HR" sz="2600" i="1" dirty="0"/>
              <a:t>znati što već znate o kognitivnoj terapiji, a ja ću vam objasniti kako će naša </a:t>
            </a:r>
            <a:r>
              <a:rPr lang="hr-HR" sz="2600" i="1" dirty="0" smtClean="0"/>
              <a:t> terapija ići.</a:t>
            </a:r>
          </a:p>
          <a:p>
            <a:pPr marL="0" indent="0">
              <a:buNone/>
            </a:pPr>
            <a:endParaRPr lang="hr-HR" i="1" dirty="0"/>
          </a:p>
          <a:p>
            <a:r>
              <a:rPr lang="hr-HR" dirty="0" smtClean="0"/>
              <a:t>Domaća zadaća- točke dnevnog reda za iduću seansu</a:t>
            </a:r>
          </a:p>
          <a:p>
            <a:endParaRPr lang="hr-HR" dirty="0"/>
          </a:p>
          <a:p>
            <a:r>
              <a:rPr lang="hr-HR" dirty="0" smtClean="0"/>
              <a:t>Sažimanje i povratna informacija</a:t>
            </a:r>
          </a:p>
          <a:p>
            <a:endParaRPr lang="hr-HR" dirty="0" smtClean="0"/>
          </a:p>
          <a:p>
            <a:r>
              <a:rPr lang="hr-HR" dirty="0" smtClean="0"/>
              <a:t>Zapisivanje (terapeut; pacijent)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355" y="4598243"/>
            <a:ext cx="2143125" cy="21431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707088" y="5852120"/>
            <a:ext cx="457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2924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Provjera </a:t>
            </a:r>
            <a:r>
              <a:rPr lang="hr-HR" dirty="0" smtClean="0"/>
              <a:t>raspoloženja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S</a:t>
            </a:r>
            <a:r>
              <a:rPr lang="hr-HR" sz="2400" dirty="0" smtClean="0"/>
              <a:t>ubjektivno pacijentovo izvješće</a:t>
            </a:r>
          </a:p>
          <a:p>
            <a:endParaRPr lang="hr-HR" sz="2400" dirty="0" smtClean="0"/>
          </a:p>
          <a:p>
            <a:r>
              <a:rPr lang="hr-HR" sz="2400" dirty="0" smtClean="0"/>
              <a:t>Objektivni upitnici:</a:t>
            </a:r>
          </a:p>
          <a:p>
            <a:pPr marL="0" indent="0">
              <a:buNone/>
            </a:pPr>
            <a:r>
              <a:rPr lang="hr-HR" sz="2400" dirty="0" smtClean="0"/>
              <a:t>-    </a:t>
            </a:r>
            <a:r>
              <a:rPr lang="hr-HR" sz="1800" dirty="0" smtClean="0"/>
              <a:t>Beckova skala depresije</a:t>
            </a:r>
          </a:p>
          <a:p>
            <a:pPr>
              <a:buFontTx/>
              <a:buChar char="-"/>
            </a:pPr>
            <a:r>
              <a:rPr lang="hr-HR" sz="1800" dirty="0" smtClean="0"/>
              <a:t>Beckova skala anksioznosti</a:t>
            </a:r>
          </a:p>
          <a:p>
            <a:pPr>
              <a:buFontTx/>
              <a:buChar char="-"/>
            </a:pPr>
            <a:r>
              <a:rPr lang="hr-HR" sz="1800" dirty="0" smtClean="0"/>
              <a:t>Beckova skale beznađa</a:t>
            </a:r>
          </a:p>
          <a:p>
            <a:endParaRPr lang="hr-HR" sz="1800" dirty="0" smtClean="0"/>
          </a:p>
          <a:p>
            <a:r>
              <a:rPr lang="hr-HR" sz="2400" dirty="0" smtClean="0"/>
              <a:t>U slučaju da su objektivni testovi neraspoloživi, terapeut može podučiti pacijenta kako procjenjivati vlastito raspoloženje na skalama od 0-100.</a:t>
            </a:r>
            <a:endParaRPr lang="hr-HR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8908" y="1844824"/>
            <a:ext cx="2095500" cy="218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83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Pregled </a:t>
            </a:r>
            <a:r>
              <a:rPr lang="hr-HR" dirty="0" smtClean="0"/>
              <a:t>iznijetih problema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sz="2400" dirty="0" smtClean="0"/>
          </a:p>
          <a:p>
            <a:r>
              <a:rPr lang="hr-HR" sz="2400" dirty="0" smtClean="0"/>
              <a:t>Terapeut se osvrće na pacijentovo iznošenje problema, pita ga za najnovije podatke</a:t>
            </a:r>
          </a:p>
          <a:p>
            <a:endParaRPr lang="hr-HR" sz="2400" dirty="0" smtClean="0"/>
          </a:p>
          <a:p>
            <a:r>
              <a:rPr lang="hr-HR" sz="2400" dirty="0" smtClean="0"/>
              <a:t>Određuje postoji li rizik za suicid i postoji li značajna promjena u odnosu na početnu procjenu</a:t>
            </a:r>
          </a:p>
          <a:p>
            <a:endParaRPr lang="hr-HR" sz="2400" dirty="0" smtClean="0"/>
          </a:p>
          <a:p>
            <a:r>
              <a:rPr lang="hr-HR" sz="2400" dirty="0" smtClean="0"/>
              <a:t>Skreće pozornost na identificiranje specifičnih problema </a:t>
            </a:r>
          </a:p>
        </p:txBody>
      </p:sp>
    </p:spTree>
    <p:extLst>
      <p:ext uri="{BB962C8B-B14F-4D97-AF65-F5344CB8AC3E}">
        <p14:creationId xmlns:p14="http://schemas.microsoft.com/office/powerpoint/2010/main" val="72084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Identificiranje </a:t>
            </a:r>
            <a:r>
              <a:rPr lang="hr-HR" dirty="0"/>
              <a:t>problema i određivanje ciljeva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hr-HR" dirty="0" smtClean="0"/>
          </a:p>
          <a:p>
            <a:r>
              <a:rPr lang="hr-HR" dirty="0" smtClean="0"/>
              <a:t>Terapeut pomaže</a:t>
            </a:r>
            <a:r>
              <a:rPr lang="hr-HR" dirty="0"/>
              <a:t> </a:t>
            </a:r>
            <a:r>
              <a:rPr lang="hr-HR" dirty="0" smtClean="0"/>
              <a:t>oblikovati </a:t>
            </a:r>
            <a:r>
              <a:rPr lang="hr-HR" dirty="0"/>
              <a:t>probleme </a:t>
            </a:r>
            <a:r>
              <a:rPr lang="hr-HR" dirty="0" smtClean="0"/>
              <a:t>u </a:t>
            </a:r>
            <a:r>
              <a:rPr lang="hr-HR" dirty="0"/>
              <a:t>ciljeve na kojima će se na terapiji raditi</a:t>
            </a:r>
          </a:p>
          <a:p>
            <a:endParaRPr lang="hr-HR" dirty="0" smtClean="0"/>
          </a:p>
          <a:p>
            <a:r>
              <a:rPr lang="hr-HR" dirty="0" smtClean="0"/>
              <a:t>U ranoj fazi terapije, terapeut više angažira pacijenta u pisanju. Na svakoj seansi potiče pacijenta na bilježenje važnih detalja na papiru tako da oboje mogu imati zapis</a:t>
            </a:r>
          </a:p>
          <a:p>
            <a:endParaRPr lang="hr-HR" dirty="0" smtClean="0"/>
          </a:p>
          <a:p>
            <a:r>
              <a:rPr lang="hr-HR" dirty="0" smtClean="0"/>
              <a:t>Također vodi pacijenta da općenite ciljeve poput „Želio bih biti sretniji, osjećati se bolje” odredi u bihevioralnim </a:t>
            </a:r>
            <a:r>
              <a:rPr lang="hr-HR" dirty="0" smtClean="0"/>
              <a:t>terminima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Kako diskusija o ciljevima ne bi dominirala seansom, terapeut zadaje pacijentu domaću zadaću u kojoj će doraditi listu</a:t>
            </a:r>
          </a:p>
          <a:p>
            <a:endParaRPr lang="hr-HR" dirty="0" smtClean="0"/>
          </a:p>
          <a:p>
            <a:r>
              <a:rPr lang="hr-HR" dirty="0" smtClean="0"/>
              <a:t>Konačno, prije nastavka rezimira o čemu su dosad razgovarali na seansi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3401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802</Words>
  <Application>Microsoft Office PowerPoint</Application>
  <PresentationFormat>On-screen Show (4:3)</PresentationFormat>
  <Paragraphs>140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STRUKTURA PRVE TERAPIJSKE SEANSE</vt:lpstr>
      <vt:lpstr>Ciljevi i struktura inicijalne seanse</vt:lpstr>
      <vt:lpstr> Preporučljiva struktura inicijalne seanse  </vt:lpstr>
      <vt:lpstr>Preporučljiva struktura inicijalne seanse</vt:lpstr>
      <vt:lpstr>PowerPoint Presentation</vt:lpstr>
      <vt:lpstr>Sastavljanje dnevnog reda</vt:lpstr>
      <vt:lpstr>Provjera raspoloženja</vt:lpstr>
      <vt:lpstr>Pregled iznijetih problema</vt:lpstr>
      <vt:lpstr>Identificiranje problema i određivanje ciljeva</vt:lpstr>
      <vt:lpstr>Educiranje pacijenta o kognitivnom modelu</vt:lpstr>
      <vt:lpstr> Očekivanja od terapije</vt:lpstr>
      <vt:lpstr> Educiranje pacijenta o njegovom poremećaju </vt:lpstr>
      <vt:lpstr> Sažetak i zadavanje domaće zadaće </vt:lpstr>
      <vt:lpstr>Povratna informacija</vt:lpstr>
      <vt:lpstr>Literatura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PRVE TERAPIJSKE SEANSE</dc:title>
  <dc:creator>Marina</dc:creator>
  <cp:lastModifiedBy>Marina</cp:lastModifiedBy>
  <cp:revision>55</cp:revision>
  <dcterms:created xsi:type="dcterms:W3CDTF">2016-03-18T04:54:43Z</dcterms:created>
  <dcterms:modified xsi:type="dcterms:W3CDTF">2016-03-23T17:36:40Z</dcterms:modified>
</cp:coreProperties>
</file>