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77" r:id="rId4"/>
    <p:sldId id="266" r:id="rId5"/>
    <p:sldId id="279" r:id="rId6"/>
    <p:sldId id="261" r:id="rId7"/>
    <p:sldId id="267" r:id="rId8"/>
    <p:sldId id="268" r:id="rId9"/>
    <p:sldId id="271" r:id="rId10"/>
    <p:sldId id="264" r:id="rId11"/>
    <p:sldId id="270" r:id="rId12"/>
    <p:sldId id="265" r:id="rId13"/>
    <p:sldId id="280" r:id="rId14"/>
    <p:sldId id="257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vanka Živčić Bećirević" initials="IŽB" lastIdx="5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80" d="100"/>
          <a:sy n="80" d="100"/>
        </p:scale>
        <p:origin x="-1584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2287908-154A-4BE1-8DBA-DF5848E60C13}" type="datetimeFigureOut">
              <a:rPr lang="en-GB" smtClean="0"/>
              <a:t>31/01/2015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87908-154A-4BE1-8DBA-DF5848E60C13}" type="datetimeFigureOut">
              <a:rPr lang="en-GB" smtClean="0"/>
              <a:t>31/01/2015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87908-154A-4BE1-8DBA-DF5848E60C13}" type="datetimeFigureOut">
              <a:rPr lang="en-GB" smtClean="0"/>
              <a:t>31/01/2015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87908-154A-4BE1-8DBA-DF5848E60C13}" type="datetimeFigureOut">
              <a:rPr lang="en-GB" smtClean="0"/>
              <a:t>31/01/2015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87908-154A-4BE1-8DBA-DF5848E60C13}" type="datetimeFigureOut">
              <a:rPr lang="en-GB" smtClean="0"/>
              <a:t>31/01/2015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87908-154A-4BE1-8DBA-DF5848E60C13}" type="datetimeFigureOut">
              <a:rPr lang="en-GB" smtClean="0"/>
              <a:t>31/01/2015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287908-154A-4BE1-8DBA-DF5848E60C13}" type="datetimeFigureOut">
              <a:rPr lang="en-GB" smtClean="0"/>
              <a:t>31/01/2015</a:t>
            </a:fld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2287908-154A-4BE1-8DBA-DF5848E60C13}" type="datetimeFigureOut">
              <a:rPr lang="en-GB" smtClean="0"/>
              <a:t>31/01/2015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87908-154A-4BE1-8DBA-DF5848E60C13}" type="datetimeFigureOut">
              <a:rPr lang="en-GB" smtClean="0"/>
              <a:t>31/01/2015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87908-154A-4BE1-8DBA-DF5848E60C13}" type="datetimeFigureOut">
              <a:rPr lang="en-GB" smtClean="0"/>
              <a:t>31/01/2015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87908-154A-4BE1-8DBA-DF5848E60C13}" type="datetimeFigureOut">
              <a:rPr lang="en-GB" smtClean="0"/>
              <a:t>31/01/2015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2287908-154A-4BE1-8DBA-DF5848E60C13}" type="datetimeFigureOut">
              <a:rPr lang="en-GB" smtClean="0"/>
              <a:t>31/01/2015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66CF5D0-57AA-4BF9-B5C8-11E0DD9F6134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boundless.com/psychology/textbooks/boundless-psychology-textbook/learning-7/operant-conditioning-47/thorndike-s-law-of-effect-196-12731/images/thorndike-s-puzzle-box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Tehnike</a:t>
            </a:r>
            <a:r>
              <a:rPr lang="en-GB" dirty="0" smtClean="0"/>
              <a:t> </a:t>
            </a:r>
            <a:r>
              <a:rPr lang="en-GB" dirty="0" err="1" smtClean="0"/>
              <a:t>instrumentalnog</a:t>
            </a:r>
            <a:r>
              <a:rPr lang="en-GB" dirty="0" smtClean="0"/>
              <a:t> </a:t>
            </a:r>
            <a:r>
              <a:rPr lang="en-GB" dirty="0" err="1" smtClean="0"/>
              <a:t>uvjetovanja</a:t>
            </a:r>
            <a:endParaRPr lang="en-GB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971600" y="4077072"/>
            <a:ext cx="3889236" cy="2069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57155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/>
          <a:lstStyle/>
          <a:p>
            <a:r>
              <a:rPr lang="en-GB" dirty="0" err="1" smtClean="0"/>
              <a:t>Kazna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>
            <a:normAutofit fontScale="77500" lnSpcReduction="20000"/>
          </a:bodyPr>
          <a:lstStyle/>
          <a:p>
            <a:r>
              <a:rPr lang="en-GB" b="1" dirty="0" err="1" smtClean="0">
                <a:latin typeface="+mj-lt"/>
              </a:rPr>
              <a:t>smanjuje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vjerojatnost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pojavljivanja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putem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primjene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averzivnog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događaja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ili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uklanjanja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pozitivnog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događaja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nakon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pojave</a:t>
            </a:r>
            <a:r>
              <a:rPr lang="en-GB" dirty="0" smtClean="0">
                <a:latin typeface="+mj-lt"/>
              </a:rPr>
              <a:t> tog </a:t>
            </a:r>
            <a:r>
              <a:rPr lang="en-GB" dirty="0" err="1" smtClean="0">
                <a:latin typeface="+mj-lt"/>
              </a:rPr>
              <a:t>ponašanja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dvije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vrste</a:t>
            </a:r>
            <a:r>
              <a:rPr lang="en-GB" dirty="0" smtClean="0">
                <a:latin typeface="+mj-lt"/>
              </a:rPr>
              <a:t>:</a:t>
            </a: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kazna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primjenom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–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zadavanjem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nekog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neugodnog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događaja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(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. mama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vikne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i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lupi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dijete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po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stražnjici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nakon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što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ono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dira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utičnicu</a:t>
            </a:r>
            <a:r>
              <a:rPr lang="en-GB" sz="230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411480" lvl="1" indent="0">
              <a:buNone/>
            </a:pPr>
            <a:endParaRPr lang="en-GB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kazna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uklanjanjem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 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–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uklanjanjem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pozitivnog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potkrepljivača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(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nakon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što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udari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sestru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dječak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izgubi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privilegiju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gledanja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televizije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)</a:t>
            </a:r>
            <a:endParaRPr lang="en-GB" dirty="0" smtClean="0">
              <a:solidFill>
                <a:schemeClr val="tx1"/>
              </a:solidFill>
              <a:latin typeface="+mj-lt"/>
            </a:endParaRPr>
          </a:p>
          <a:p>
            <a:pPr lvl="2"/>
            <a:r>
              <a:rPr lang="en-GB" b="1" dirty="0" smtClean="0">
                <a:solidFill>
                  <a:schemeClr val="tx1"/>
                </a:solidFill>
                <a:latin typeface="+mj-lt"/>
              </a:rPr>
              <a:t>time-out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–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uklanjanje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svih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pozitivnih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potkrepljivača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određeno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vrijeme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nakon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što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dijete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grubo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ometa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drugu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djecu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u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igri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odgojiteljica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ga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5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minuta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izdvoji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u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kut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prostorije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lvl="2"/>
            <a:r>
              <a:rPr lang="en-GB" b="1" dirty="0" err="1">
                <a:solidFill>
                  <a:schemeClr val="tx1"/>
                </a:solidFill>
                <a:latin typeface="+mj-lt"/>
              </a:rPr>
              <a:t>p</a:t>
            </a: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laćanje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globe 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–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oduzimanje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pozitivnog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potkrepljivača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kada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djevojčica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odbije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pomoći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majci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oprati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posuđe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izgubi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15 od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dozvoljenih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60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minuta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igranja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igrice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taj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dan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)</a:t>
            </a:r>
            <a:endParaRPr lang="en-GB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98591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/>
          <a:lstStyle/>
          <a:p>
            <a:r>
              <a:rPr lang="en-GB" dirty="0" err="1" smtClean="0"/>
              <a:t>Pravila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primjenu</a:t>
            </a:r>
            <a:r>
              <a:rPr lang="en-GB" dirty="0" smtClean="0"/>
              <a:t> </a:t>
            </a:r>
            <a:r>
              <a:rPr lang="en-GB" dirty="0" err="1" smtClean="0"/>
              <a:t>kazne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435280" cy="5040560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1200"/>
              </a:spcBef>
            </a:pPr>
            <a:r>
              <a:rPr lang="en-GB" dirty="0" err="1" smtClean="0">
                <a:latin typeface="+mj-lt"/>
              </a:rPr>
              <a:t>osigurati</a:t>
            </a:r>
            <a:r>
              <a:rPr lang="en-GB" dirty="0" smtClean="0">
                <a:latin typeface="+mj-lt"/>
              </a:rPr>
              <a:t> da se </a:t>
            </a:r>
            <a:r>
              <a:rPr lang="en-GB" dirty="0" err="1" smtClean="0">
                <a:latin typeface="+mj-lt"/>
              </a:rPr>
              <a:t>averzivna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stimulacija</a:t>
            </a:r>
            <a:r>
              <a:rPr lang="en-GB" dirty="0" smtClean="0">
                <a:latin typeface="+mj-lt"/>
              </a:rPr>
              <a:t> ne </a:t>
            </a:r>
            <a:r>
              <a:rPr lang="en-GB" dirty="0" err="1" smtClean="0">
                <a:latin typeface="+mj-lt"/>
              </a:rPr>
              <a:t>može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izbjeći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k</a:t>
            </a:r>
            <a:r>
              <a:rPr lang="en-GB" dirty="0" err="1" smtClean="0">
                <a:latin typeface="+mj-lt"/>
              </a:rPr>
              <a:t>aznu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koristiti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dosljedno</a:t>
            </a:r>
            <a:r>
              <a:rPr lang="en-GB" dirty="0" smtClean="0">
                <a:latin typeface="+mj-lt"/>
              </a:rPr>
              <a:t> – </a:t>
            </a:r>
            <a:r>
              <a:rPr lang="en-GB" dirty="0" err="1" smtClean="0">
                <a:latin typeface="+mj-lt"/>
              </a:rPr>
              <a:t>svaki</a:t>
            </a:r>
            <a:r>
              <a:rPr lang="en-GB" dirty="0" smtClean="0">
                <a:latin typeface="+mj-lt"/>
              </a:rPr>
              <a:t> put </a:t>
            </a:r>
            <a:r>
              <a:rPr lang="en-GB" dirty="0" err="1" smtClean="0">
                <a:latin typeface="+mj-lt"/>
              </a:rPr>
              <a:t>nakon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pojave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nepoželjnog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p</a:t>
            </a:r>
            <a:r>
              <a:rPr lang="en-GB" dirty="0" err="1" smtClean="0">
                <a:latin typeface="+mj-lt"/>
              </a:rPr>
              <a:t>rimijeniti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kaznu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odmah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nakon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pojave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nepoželjnog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po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mogućnosti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prije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nego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što</a:t>
            </a:r>
            <a:r>
              <a:rPr lang="en-GB" dirty="0" smtClean="0">
                <a:latin typeface="+mj-lt"/>
              </a:rPr>
              <a:t> je </a:t>
            </a:r>
            <a:r>
              <a:rPr lang="en-GB" dirty="0" err="1" smtClean="0">
                <a:latin typeface="+mj-lt"/>
              </a:rPr>
              <a:t>dovršeno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k</a:t>
            </a:r>
            <a:r>
              <a:rPr lang="en-GB" dirty="0" err="1" smtClean="0">
                <a:latin typeface="+mj-lt"/>
              </a:rPr>
              <a:t>ažnjavajući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podražaj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odmah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primijeniti</a:t>
            </a:r>
            <a:r>
              <a:rPr lang="en-GB" dirty="0" smtClean="0">
                <a:latin typeface="+mj-lt"/>
              </a:rPr>
              <a:t> u </a:t>
            </a:r>
            <a:r>
              <a:rPr lang="en-GB" dirty="0" err="1" smtClean="0">
                <a:latin typeface="+mj-lt"/>
              </a:rPr>
              <a:t>predviđenom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intenzitetu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umjesto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postupnog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pojačavanja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intenziteta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i</a:t>
            </a:r>
            <a:r>
              <a:rPr lang="en-GB" dirty="0" err="1" smtClean="0">
                <a:latin typeface="+mj-lt"/>
              </a:rPr>
              <a:t>zbjegavati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produženo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vrijeme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kažnjavanja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i</a:t>
            </a:r>
            <a:r>
              <a:rPr lang="en-GB" dirty="0" err="1" smtClean="0">
                <a:latin typeface="+mj-lt"/>
              </a:rPr>
              <a:t>zbjeći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asociranje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kažnjavajućeg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podražaja</a:t>
            </a:r>
            <a:r>
              <a:rPr lang="en-GB" dirty="0" smtClean="0">
                <a:latin typeface="+mj-lt"/>
              </a:rPr>
              <a:t> s </a:t>
            </a:r>
            <a:r>
              <a:rPr lang="en-GB" dirty="0" err="1" smtClean="0">
                <a:latin typeface="+mj-lt"/>
              </a:rPr>
              <a:t>nagrađujućim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podražajem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s</a:t>
            </a:r>
            <a:r>
              <a:rPr lang="en-GB" dirty="0" err="1" smtClean="0">
                <a:latin typeface="+mj-lt"/>
              </a:rPr>
              <a:t>manjiti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mogućnost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pozitivnog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potkrepljivanja</a:t>
            </a:r>
            <a:r>
              <a:rPr lang="en-GB" dirty="0" smtClean="0">
                <a:latin typeface="+mj-lt"/>
              </a:rPr>
              <a:t> od </a:t>
            </a:r>
            <a:r>
              <a:rPr lang="en-GB" dirty="0" err="1" smtClean="0">
                <a:latin typeface="+mj-lt"/>
              </a:rPr>
              <a:t>strane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drugih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koje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kažnjava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s</a:t>
            </a:r>
            <a:r>
              <a:rPr lang="en-GB" dirty="0" err="1" smtClean="0">
                <a:latin typeface="+mj-lt"/>
              </a:rPr>
              <a:t>manjiti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stupanj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motivacije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javljanje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neprimjerenog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o</a:t>
            </a:r>
            <a:r>
              <a:rPr lang="en-GB" dirty="0" err="1" smtClean="0">
                <a:latin typeface="+mj-lt"/>
              </a:rPr>
              <a:t>mogućiti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alternativni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odgovor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koji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pozitivno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potkrepljuje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ili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ako</a:t>
            </a:r>
            <a:r>
              <a:rPr lang="en-GB" dirty="0" smtClean="0">
                <a:latin typeface="+mj-lt"/>
              </a:rPr>
              <a:t> to </a:t>
            </a:r>
            <a:r>
              <a:rPr lang="en-GB" dirty="0" err="1" smtClean="0">
                <a:latin typeface="+mj-lt"/>
              </a:rPr>
              <a:t>nije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moguće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omogućiti</a:t>
            </a:r>
            <a:r>
              <a:rPr lang="en-GB" dirty="0" smtClean="0">
                <a:latin typeface="+mj-lt"/>
              </a:rPr>
              <a:t> da se </a:t>
            </a:r>
            <a:r>
              <a:rPr lang="en-GB" dirty="0" err="1" smtClean="0">
                <a:latin typeface="+mj-lt"/>
              </a:rPr>
              <a:t>nepoželjno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nekažnjeno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očituje</a:t>
            </a:r>
            <a:r>
              <a:rPr lang="en-GB" dirty="0" smtClean="0">
                <a:latin typeface="+mj-lt"/>
              </a:rPr>
              <a:t> u </a:t>
            </a:r>
            <a:r>
              <a:rPr lang="en-GB" dirty="0" err="1" smtClean="0">
                <a:latin typeface="+mj-lt"/>
              </a:rPr>
              <a:t>nekoj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drugoj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situaciji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gdje</a:t>
            </a:r>
            <a:r>
              <a:rPr lang="en-GB" dirty="0" smtClean="0">
                <a:latin typeface="+mj-lt"/>
              </a:rPr>
              <a:t> je </a:t>
            </a:r>
            <a:r>
              <a:rPr lang="en-GB" dirty="0" err="1" smtClean="0">
                <a:latin typeface="+mj-lt"/>
              </a:rPr>
              <a:t>prihvatljivije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 smtClean="0">
                <a:latin typeface="+mj-lt"/>
              </a:rPr>
              <a:t>objasniti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zašto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neko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kažnjava</a:t>
            </a:r>
            <a:endParaRPr lang="en-GB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7136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/>
          <a:lstStyle/>
          <a:p>
            <a:r>
              <a:rPr lang="en-GB" dirty="0" err="1" smtClean="0"/>
              <a:t>Gašenje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57704"/>
          </a:xfrm>
        </p:spPr>
        <p:txBody>
          <a:bodyPr>
            <a:noAutofit/>
          </a:bodyPr>
          <a:lstStyle/>
          <a:p>
            <a:r>
              <a:rPr lang="en-GB" sz="2400" dirty="0" err="1">
                <a:latin typeface="+mj-lt"/>
              </a:rPr>
              <a:t>s</a:t>
            </a:r>
            <a:r>
              <a:rPr lang="en-GB" sz="2400" dirty="0" err="1" smtClean="0">
                <a:latin typeface="+mj-lt"/>
              </a:rPr>
              <a:t>manjivanje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frekvencije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ponašanja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koja</a:t>
            </a:r>
            <a:r>
              <a:rPr lang="en-GB" sz="2400" dirty="0" smtClean="0">
                <a:latin typeface="+mj-lt"/>
              </a:rPr>
              <a:t> se </a:t>
            </a:r>
            <a:r>
              <a:rPr lang="en-GB" sz="2400" dirty="0" err="1" smtClean="0">
                <a:latin typeface="+mj-lt"/>
              </a:rPr>
              <a:t>prestanu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potkrepljivati</a:t>
            </a:r>
            <a:endParaRPr lang="en-GB" sz="2400" dirty="0" smtClean="0">
              <a:latin typeface="+mj-lt"/>
            </a:endParaRPr>
          </a:p>
          <a:p>
            <a:r>
              <a:rPr lang="en-GB" sz="2400" dirty="0" err="1" smtClean="0">
                <a:latin typeface="+mj-lt"/>
              </a:rPr>
              <a:t>npr</a:t>
            </a:r>
            <a:r>
              <a:rPr lang="en-GB" sz="2400" dirty="0" smtClean="0">
                <a:latin typeface="+mj-lt"/>
              </a:rPr>
              <a:t>. </a:t>
            </a:r>
          </a:p>
          <a:p>
            <a:pPr lvl="1"/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želeći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da mu mama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kupi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igračku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dijete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će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vjerojatno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prestati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s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ispadima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bijesa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u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dućanu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ako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mama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prestane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popuštati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i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počne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ignorirati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njegovo</a:t>
            </a:r>
            <a:r>
              <a:rPr lang="en-GB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j-lt"/>
              </a:rPr>
              <a:t>ponašanje</a:t>
            </a:r>
            <a:endParaRPr lang="en-GB" sz="2000" dirty="0" smtClean="0">
              <a:solidFill>
                <a:schemeClr val="tx1"/>
              </a:solidFill>
              <a:latin typeface="+mj-lt"/>
            </a:endParaRPr>
          </a:p>
          <a:p>
            <a:endParaRPr lang="en-GB" sz="1800" dirty="0">
              <a:latin typeface="+mj-lt"/>
            </a:endParaRPr>
          </a:p>
          <a:p>
            <a:r>
              <a:rPr lang="en-GB" sz="2400" dirty="0" err="1">
                <a:latin typeface="+mj-lt"/>
              </a:rPr>
              <a:t>gašenjem</a:t>
            </a:r>
            <a:r>
              <a:rPr lang="en-GB" sz="2400" dirty="0">
                <a:latin typeface="+mj-lt"/>
              </a:rPr>
              <a:t> se </a:t>
            </a:r>
            <a:r>
              <a:rPr lang="en-GB" sz="2400" dirty="0" err="1">
                <a:latin typeface="+mj-lt"/>
              </a:rPr>
              <a:t>ciljno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ponašanje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može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reducirati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ili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potpuno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eliminirati</a:t>
            </a:r>
            <a:endParaRPr lang="en-GB" sz="2400" dirty="0" smtClean="0">
              <a:latin typeface="+mj-lt"/>
            </a:endParaRPr>
          </a:p>
          <a:p>
            <a:pPr marL="0" indent="0">
              <a:buNone/>
            </a:pPr>
            <a:endParaRPr lang="en-GB" sz="1800" dirty="0" smtClean="0">
              <a:latin typeface="+mj-lt"/>
            </a:endParaRPr>
          </a:p>
          <a:p>
            <a:r>
              <a:rPr lang="en-GB" sz="2400" dirty="0" smtClean="0">
                <a:latin typeface="+mj-lt"/>
              </a:rPr>
              <a:t>POZOR! – </a:t>
            </a:r>
            <a:r>
              <a:rPr lang="en-GB" sz="2400" dirty="0" err="1" smtClean="0">
                <a:latin typeface="+mj-lt"/>
              </a:rPr>
              <a:t>moguće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pojačanje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nepoželjnog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ponašanja</a:t>
            </a:r>
            <a:r>
              <a:rPr lang="en-GB" sz="2400" dirty="0" smtClean="0">
                <a:latin typeface="+mj-lt"/>
              </a:rPr>
              <a:t> u </a:t>
            </a:r>
            <a:r>
              <a:rPr lang="en-GB" sz="2400" dirty="0" err="1" smtClean="0">
                <a:latin typeface="+mj-lt"/>
              </a:rPr>
              <a:t>prvoj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fazi</a:t>
            </a:r>
            <a:r>
              <a:rPr lang="en-GB" sz="2400" dirty="0" smtClean="0">
                <a:latin typeface="+mj-lt"/>
              </a:rPr>
              <a:t> </a:t>
            </a: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155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66800"/>
          </a:xfrm>
        </p:spPr>
        <p:txBody>
          <a:bodyPr>
            <a:noAutofit/>
          </a:bodyPr>
          <a:lstStyle/>
          <a:p>
            <a:r>
              <a:rPr lang="en-GB" sz="3200" dirty="0" err="1" smtClean="0"/>
              <a:t>Tehnike</a:t>
            </a:r>
            <a:r>
              <a:rPr lang="en-GB" sz="3200" dirty="0" smtClean="0"/>
              <a:t> </a:t>
            </a:r>
            <a:r>
              <a:rPr lang="en-GB" sz="3200" dirty="0" err="1" smtClean="0"/>
              <a:t>za</a:t>
            </a:r>
            <a:r>
              <a:rPr lang="en-GB" sz="3200" dirty="0" smtClean="0"/>
              <a:t> </a:t>
            </a:r>
            <a:r>
              <a:rPr lang="en-GB" sz="3200" dirty="0" err="1" smtClean="0"/>
              <a:t>izgradnju</a:t>
            </a:r>
            <a:r>
              <a:rPr lang="en-GB" sz="3200" dirty="0" smtClean="0"/>
              <a:t> </a:t>
            </a:r>
            <a:r>
              <a:rPr lang="en-GB" sz="3200" dirty="0" err="1" smtClean="0"/>
              <a:t>poželjnog</a:t>
            </a:r>
            <a:r>
              <a:rPr lang="en-GB" sz="3200" dirty="0" smtClean="0"/>
              <a:t> </a:t>
            </a:r>
            <a:r>
              <a:rPr lang="en-GB" sz="3200" dirty="0" err="1" smtClean="0"/>
              <a:t>ponašanja</a:t>
            </a:r>
            <a:r>
              <a:rPr lang="en-GB" sz="3200" dirty="0" smtClean="0"/>
              <a:t> </a:t>
            </a:r>
            <a:r>
              <a:rPr lang="en-GB" sz="3200" dirty="0" err="1" smtClean="0"/>
              <a:t>utemeljene</a:t>
            </a:r>
            <a:r>
              <a:rPr lang="en-GB" sz="3200" dirty="0" smtClean="0"/>
              <a:t> </a:t>
            </a:r>
            <a:r>
              <a:rPr lang="en-GB" sz="3200" dirty="0" err="1" smtClean="0"/>
              <a:t>na</a:t>
            </a:r>
            <a:r>
              <a:rPr lang="en-GB" sz="3200" dirty="0" smtClean="0"/>
              <a:t> </a:t>
            </a:r>
            <a:r>
              <a:rPr lang="en-GB" sz="3200" dirty="0" err="1" smtClean="0"/>
              <a:t>principima</a:t>
            </a:r>
            <a:r>
              <a:rPr lang="en-GB" sz="3200" dirty="0" smtClean="0"/>
              <a:t> </a:t>
            </a:r>
            <a:r>
              <a:rPr lang="en-GB" sz="3200" dirty="0" err="1" smtClean="0"/>
              <a:t>instrumentalnog</a:t>
            </a:r>
            <a:r>
              <a:rPr lang="en-GB" sz="3200" dirty="0" smtClean="0"/>
              <a:t> </a:t>
            </a:r>
            <a:r>
              <a:rPr lang="en-GB" sz="3200" dirty="0" err="1" smtClean="0"/>
              <a:t>uvjetovanja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GB" dirty="0" err="1" smtClean="0">
                <a:latin typeface="+mj-lt"/>
              </a:rPr>
              <a:t>najpoznatije</a:t>
            </a:r>
            <a:r>
              <a:rPr lang="en-GB" dirty="0" smtClean="0">
                <a:latin typeface="+mj-lt"/>
              </a:rPr>
              <a:t>:</a:t>
            </a:r>
          </a:p>
          <a:p>
            <a:pPr lvl="1">
              <a:spcBef>
                <a:spcPts val="2400"/>
              </a:spcBef>
            </a:pP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ekonomija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žetona</a:t>
            </a:r>
            <a:endParaRPr lang="en-GB" b="1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2400"/>
              </a:spcBef>
            </a:pP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oblikovanje</a:t>
            </a:r>
            <a:endParaRPr lang="en-GB" b="1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2400"/>
              </a:spcBef>
            </a:pP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ulančavanje</a:t>
            </a:r>
            <a:endParaRPr lang="en-GB" b="1" dirty="0" smtClean="0">
              <a:solidFill>
                <a:schemeClr val="tx1"/>
              </a:solidFill>
              <a:latin typeface="+mj-lt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30516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66800"/>
          </a:xfrm>
        </p:spPr>
        <p:txBody>
          <a:bodyPr/>
          <a:lstStyle/>
          <a:p>
            <a:r>
              <a:rPr lang="en-GB" dirty="0" err="1" smtClean="0"/>
              <a:t>Ekonomija</a:t>
            </a:r>
            <a:r>
              <a:rPr lang="en-GB" dirty="0" smtClean="0"/>
              <a:t> </a:t>
            </a:r>
            <a:r>
              <a:rPr lang="en-GB" dirty="0" err="1" smtClean="0"/>
              <a:t>žetona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52528"/>
          </a:xfrm>
        </p:spPr>
        <p:txBody>
          <a:bodyPr>
            <a:normAutofit fontScale="70000" lnSpcReduction="20000"/>
          </a:bodyPr>
          <a:lstStyle/>
          <a:p>
            <a:r>
              <a:rPr lang="en-GB" dirty="0" err="1">
                <a:latin typeface="+mj-lt"/>
              </a:rPr>
              <a:t>s</a:t>
            </a:r>
            <a:r>
              <a:rPr lang="en-GB" dirty="0" err="1" smtClean="0">
                <a:latin typeface="+mj-lt"/>
              </a:rPr>
              <a:t>ustav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baziran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upotrebi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žetona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pri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čemu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funkcioniraju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isti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način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kao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novac</a:t>
            </a:r>
            <a:r>
              <a:rPr lang="en-GB" dirty="0">
                <a:latin typeface="+mj-lt"/>
              </a:rPr>
              <a:t> </a:t>
            </a:r>
            <a:r>
              <a:rPr lang="en-GB" dirty="0" smtClean="0">
                <a:latin typeface="+mj-lt"/>
              </a:rPr>
              <a:t>u </a:t>
            </a:r>
            <a:r>
              <a:rPr lang="en-GB" dirty="0" err="1" smtClean="0">
                <a:latin typeface="+mj-lt"/>
              </a:rPr>
              <a:t>ekonomiji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kao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mogu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poslužiti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žetoni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kovanice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kartice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zvjezdice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točkice</a:t>
            </a:r>
            <a:r>
              <a:rPr lang="en-GB" dirty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kvačice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</a:t>
            </a:r>
            <a:r>
              <a:rPr lang="en-GB" dirty="0" smtClean="0">
                <a:latin typeface="+mj-lt"/>
              </a:rPr>
              <a:t> sl.</a:t>
            </a: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žetoni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zarađuju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izvođenjem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poželjnih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zatim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mogu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zamijeniti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niz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drugih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potkrepljivača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kao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što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su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hrana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aktivnosti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privilegije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</a:t>
            </a:r>
            <a:r>
              <a:rPr lang="en-GB" dirty="0" smtClean="0">
                <a:latin typeface="+mj-lt"/>
              </a:rPr>
              <a:t> sl.</a:t>
            </a: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žetoni</a:t>
            </a:r>
            <a:r>
              <a:rPr lang="en-GB" dirty="0" smtClean="0">
                <a:latin typeface="+mj-lt"/>
              </a:rPr>
              <a:t> – </a:t>
            </a:r>
            <a:r>
              <a:rPr lang="en-GB" b="1" dirty="0" err="1" smtClean="0">
                <a:latin typeface="+mj-lt"/>
              </a:rPr>
              <a:t>generalizirani</a:t>
            </a:r>
            <a:r>
              <a:rPr lang="en-GB" b="1" dirty="0" smtClean="0">
                <a:latin typeface="+mj-lt"/>
              </a:rPr>
              <a:t> </a:t>
            </a:r>
            <a:r>
              <a:rPr lang="en-GB" b="1" dirty="0" err="1" smtClean="0">
                <a:latin typeface="+mj-lt"/>
              </a:rPr>
              <a:t>uvjetovani</a:t>
            </a:r>
            <a:r>
              <a:rPr lang="en-GB" b="1" dirty="0" smtClean="0">
                <a:latin typeface="+mj-lt"/>
              </a:rPr>
              <a:t> </a:t>
            </a:r>
            <a:r>
              <a:rPr lang="en-GB" b="1" dirty="0" err="1" smtClean="0">
                <a:latin typeface="+mj-lt"/>
              </a:rPr>
              <a:t>potkrepljivači</a:t>
            </a:r>
            <a:endParaRPr lang="en-GB" b="1" dirty="0" smtClean="0">
              <a:latin typeface="+mj-lt"/>
            </a:endParaRPr>
          </a:p>
          <a:p>
            <a:pPr marL="0" indent="0">
              <a:buNone/>
            </a:pPr>
            <a:endParaRPr lang="en-GB" dirty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potkrepljivači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koje</a:t>
            </a:r>
            <a:r>
              <a:rPr lang="en-GB" dirty="0" smtClean="0">
                <a:latin typeface="+mj-lt"/>
              </a:rPr>
              <a:t> je </a:t>
            </a:r>
            <a:r>
              <a:rPr lang="en-GB" dirty="0" err="1" smtClean="0">
                <a:latin typeface="+mj-lt"/>
              </a:rPr>
              <a:t>moguće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zamijeniti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žetone</a:t>
            </a:r>
            <a:r>
              <a:rPr lang="en-GB" dirty="0" smtClean="0">
                <a:latin typeface="+mj-lt"/>
              </a:rPr>
              <a:t> – </a:t>
            </a:r>
            <a:r>
              <a:rPr lang="en-GB" b="1" dirty="0" err="1" smtClean="0">
                <a:latin typeface="+mj-lt"/>
              </a:rPr>
              <a:t>podupirući</a:t>
            </a:r>
            <a:r>
              <a:rPr lang="en-GB" b="1" dirty="0" smtClean="0">
                <a:latin typeface="+mj-lt"/>
              </a:rPr>
              <a:t> </a:t>
            </a:r>
            <a:r>
              <a:rPr lang="en-GB" b="1" dirty="0" err="1" smtClean="0">
                <a:latin typeface="+mj-lt"/>
              </a:rPr>
              <a:t>potkrepljivači</a:t>
            </a:r>
            <a:endParaRPr lang="en-GB" b="1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>
                <a:latin typeface="+mj-lt"/>
              </a:rPr>
              <a:t>p</a:t>
            </a:r>
            <a:r>
              <a:rPr lang="en-GB" dirty="0" err="1" smtClean="0">
                <a:latin typeface="+mj-lt"/>
              </a:rPr>
              <a:t>ostoji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mogućnost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plaćanja</a:t>
            </a:r>
            <a:r>
              <a:rPr lang="en-GB" dirty="0" smtClean="0">
                <a:latin typeface="+mj-lt"/>
              </a:rPr>
              <a:t> globe – </a:t>
            </a:r>
            <a:r>
              <a:rPr lang="en-GB" dirty="0" err="1" smtClean="0">
                <a:latin typeface="+mj-lt"/>
              </a:rPr>
              <a:t>oduzimanja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nepoželjno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ponašanje</a:t>
            </a:r>
            <a:endParaRPr lang="en-GB" dirty="0" smtClean="0">
              <a:latin typeface="+mj-lt"/>
            </a:endParaRPr>
          </a:p>
          <a:p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43133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>
            <a:normAutofit/>
          </a:bodyPr>
          <a:lstStyle/>
          <a:p>
            <a:r>
              <a:rPr lang="en-GB" dirty="0" err="1" smtClean="0"/>
              <a:t>Pravila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primjenu</a:t>
            </a:r>
            <a:r>
              <a:rPr lang="en-GB" dirty="0" smtClean="0"/>
              <a:t> </a:t>
            </a:r>
            <a:r>
              <a:rPr lang="en-GB" dirty="0" err="1" smtClean="0"/>
              <a:t>žetoniranja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err="1">
                <a:latin typeface="+mj-lt"/>
              </a:rPr>
              <a:t>s</a:t>
            </a:r>
            <a:r>
              <a:rPr lang="en-GB" dirty="0" err="1" smtClean="0">
                <a:latin typeface="+mj-lt"/>
              </a:rPr>
              <a:t>pecificirati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ciljna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koja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mogu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dobiti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žetoni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definirati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broj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koje</a:t>
            </a:r>
            <a:r>
              <a:rPr lang="en-GB" dirty="0" smtClean="0">
                <a:latin typeface="+mj-lt"/>
              </a:rPr>
              <a:t> je </a:t>
            </a:r>
            <a:r>
              <a:rPr lang="en-GB" dirty="0" err="1" smtClean="0">
                <a:latin typeface="+mj-lt"/>
              </a:rPr>
              <a:t>moguće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dobiti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izvođenje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pojedinog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ciljnog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>
                <a:latin typeface="+mj-lt"/>
              </a:rPr>
              <a:t>o</a:t>
            </a:r>
            <a:r>
              <a:rPr lang="en-GB" dirty="0" err="1" smtClean="0">
                <a:latin typeface="+mj-lt"/>
              </a:rPr>
              <a:t>drediti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podupiruće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potkrepljivače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>
                <a:latin typeface="+mj-lt"/>
              </a:rPr>
              <a:t>o</a:t>
            </a:r>
            <a:r>
              <a:rPr lang="en-GB" dirty="0" err="1" smtClean="0">
                <a:latin typeface="+mj-lt"/>
              </a:rPr>
              <a:t>drediti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koliko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žetona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može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zamijeniti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pojedini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podupirući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potkrepljivač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>
                <a:latin typeface="+mj-lt"/>
              </a:rPr>
              <a:t>o</a:t>
            </a:r>
            <a:r>
              <a:rPr lang="en-GB" dirty="0" err="1" smtClean="0">
                <a:latin typeface="+mj-lt"/>
              </a:rPr>
              <a:t>drediti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nepoželjna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će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kažnjavati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oduzimanjem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određenog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broja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žetona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odrediti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tko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će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biti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odgovoran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razmjenu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koliko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često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će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razmjena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odvijati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tko</a:t>
            </a:r>
            <a:r>
              <a:rPr lang="en-GB" dirty="0" smtClean="0">
                <a:latin typeface="+mj-lt"/>
              </a:rPr>
              <a:t> “</a:t>
            </a:r>
            <a:r>
              <a:rPr lang="en-GB" dirty="0" err="1" smtClean="0">
                <a:latin typeface="+mj-lt"/>
              </a:rPr>
              <a:t>čuva</a:t>
            </a:r>
            <a:r>
              <a:rPr lang="en-GB" dirty="0" smtClean="0">
                <a:latin typeface="+mj-lt"/>
              </a:rPr>
              <a:t>” </a:t>
            </a:r>
            <a:r>
              <a:rPr lang="en-GB" dirty="0" err="1" smtClean="0">
                <a:latin typeface="+mj-lt"/>
              </a:rPr>
              <a:t>žetone</a:t>
            </a:r>
            <a:endParaRPr lang="en-GB" dirty="0" smtClean="0">
              <a:latin typeface="+mj-lt"/>
            </a:endParaRPr>
          </a:p>
          <a:p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73616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r>
              <a:rPr lang="en-GB" dirty="0" err="1"/>
              <a:t>P</a:t>
            </a:r>
            <a:r>
              <a:rPr lang="en-GB" dirty="0" err="1" smtClean="0"/>
              <a:t>rednosti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nedostaci</a:t>
            </a:r>
            <a:r>
              <a:rPr lang="en-GB" dirty="0" smtClean="0"/>
              <a:t> </a:t>
            </a:r>
            <a:r>
              <a:rPr lang="en-GB" dirty="0" err="1" smtClean="0"/>
              <a:t>žetoniranja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063" y="1700808"/>
            <a:ext cx="4042792" cy="4997152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GB" dirty="0" smtClean="0">
                <a:latin typeface="+mj-lt"/>
              </a:rPr>
              <a:t>PREDNOSTI</a:t>
            </a: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ž</a:t>
            </a:r>
            <a:r>
              <a:rPr lang="en-GB" dirty="0" err="1" smtClean="0">
                <a:latin typeface="+mj-lt"/>
              </a:rPr>
              <a:t>etoni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su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moćni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potkrepljivači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p</a:t>
            </a:r>
            <a:r>
              <a:rPr lang="en-GB" dirty="0" err="1" smtClean="0">
                <a:latin typeface="+mj-lt"/>
              </a:rPr>
              <a:t>remošćuju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vremenski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jaz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između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ciljnog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pozitivnog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potkrepljenja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m</a:t>
            </a:r>
            <a:r>
              <a:rPr lang="en-GB" dirty="0" err="1" smtClean="0">
                <a:latin typeface="+mj-lt"/>
              </a:rPr>
              <a:t>anje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podložni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pojavi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zasićenja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nego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drugi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potkrepljivači</a:t>
            </a:r>
            <a:endParaRPr lang="en-GB" dirty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p</a:t>
            </a:r>
            <a:r>
              <a:rPr lang="en-GB" dirty="0" err="1" smtClean="0">
                <a:latin typeface="+mj-lt"/>
              </a:rPr>
              <a:t>rimjena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žetona</a:t>
            </a:r>
            <a:r>
              <a:rPr lang="en-GB" dirty="0" smtClean="0">
                <a:latin typeface="+mj-lt"/>
              </a:rPr>
              <a:t> ne </a:t>
            </a:r>
            <a:r>
              <a:rPr lang="en-GB" dirty="0" err="1" smtClean="0">
                <a:latin typeface="+mj-lt"/>
              </a:rPr>
              <a:t>ometa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ciljno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ponašanje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m</a:t>
            </a:r>
            <a:r>
              <a:rPr lang="en-GB" dirty="0" err="1" smtClean="0">
                <a:latin typeface="+mj-lt"/>
              </a:rPr>
              <a:t>oguća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stalna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primjena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istog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uvjetovanog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potkrepljivača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kod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pojedinaca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koji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preferiraju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različite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pozitivne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potkrepljivače</a:t>
            </a:r>
            <a:endParaRPr lang="en-GB" dirty="0" smtClean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latin typeface="+mj-lt"/>
              </a:rPr>
              <a:t>j</a:t>
            </a:r>
            <a:r>
              <a:rPr lang="en-GB" dirty="0" err="1" smtClean="0">
                <a:latin typeface="+mj-lt"/>
              </a:rPr>
              <a:t>ednostavno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korištenje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</a:t>
            </a:r>
            <a:r>
              <a:rPr lang="en-GB" dirty="0" smtClean="0">
                <a:latin typeface="+mj-lt"/>
              </a:rPr>
              <a:t> u </a:t>
            </a:r>
            <a:r>
              <a:rPr lang="en-GB" dirty="0" err="1" smtClean="0">
                <a:latin typeface="+mj-lt"/>
              </a:rPr>
              <a:t>grupnom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radu</a:t>
            </a:r>
            <a:endParaRPr lang="en-GB" dirty="0" smtClean="0">
              <a:latin typeface="+mj-lt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88024" y="1628800"/>
            <a:ext cx="389877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 smtClean="0">
                <a:latin typeface="+mj-lt"/>
              </a:rPr>
              <a:t>NEDOSTACI</a:t>
            </a:r>
          </a:p>
          <a:p>
            <a:r>
              <a:rPr lang="en-GB" sz="1800" dirty="0" err="1" smtClean="0">
                <a:latin typeface="+mj-lt"/>
              </a:rPr>
              <a:t>nakon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povlačenja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žetona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moguće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teškoće</a:t>
            </a:r>
            <a:r>
              <a:rPr lang="en-GB" sz="1800" dirty="0" smtClean="0">
                <a:latin typeface="+mj-lt"/>
              </a:rPr>
              <a:t> s </a:t>
            </a:r>
            <a:r>
              <a:rPr lang="en-GB" sz="1800" dirty="0" err="1" smtClean="0">
                <a:latin typeface="+mj-lt"/>
              </a:rPr>
              <a:t>održavanjem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ciljnog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ponašanja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i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transferom</a:t>
            </a:r>
            <a:r>
              <a:rPr lang="en-GB" sz="1800" dirty="0" smtClean="0">
                <a:latin typeface="+mj-lt"/>
              </a:rPr>
              <a:t> u </a:t>
            </a:r>
            <a:r>
              <a:rPr lang="en-GB" sz="1800" dirty="0" err="1" smtClean="0">
                <a:latin typeface="+mj-lt"/>
              </a:rPr>
              <a:t>prirodne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situacije</a:t>
            </a:r>
            <a:endParaRPr lang="en-GB" sz="1800" dirty="0" smtClean="0">
              <a:latin typeface="+mj-lt"/>
            </a:endParaRPr>
          </a:p>
          <a:p>
            <a:pPr marL="0" indent="0">
              <a:buNone/>
            </a:pPr>
            <a:endParaRPr lang="en-GB" sz="1800" dirty="0" smtClean="0">
              <a:latin typeface="+mj-lt"/>
            </a:endParaRPr>
          </a:p>
          <a:p>
            <a:r>
              <a:rPr lang="en-GB" sz="1800" dirty="0" err="1">
                <a:latin typeface="+mj-lt"/>
              </a:rPr>
              <a:t>a</a:t>
            </a:r>
            <a:r>
              <a:rPr lang="en-GB" sz="1800" dirty="0" err="1" smtClean="0">
                <a:latin typeface="+mj-lt"/>
              </a:rPr>
              <a:t>ko</a:t>
            </a:r>
            <a:r>
              <a:rPr lang="en-GB" sz="1800" dirty="0" smtClean="0">
                <a:latin typeface="+mj-lt"/>
              </a:rPr>
              <a:t> se </a:t>
            </a:r>
            <a:r>
              <a:rPr lang="en-GB" sz="1800" dirty="0" err="1" smtClean="0">
                <a:latin typeface="+mj-lt"/>
              </a:rPr>
              <a:t>postupak</a:t>
            </a:r>
            <a:r>
              <a:rPr lang="en-GB" sz="1800" dirty="0" smtClean="0">
                <a:latin typeface="+mj-lt"/>
              </a:rPr>
              <a:t> ne </a:t>
            </a:r>
            <a:r>
              <a:rPr lang="en-GB" sz="1800" dirty="0" err="1" smtClean="0">
                <a:latin typeface="+mj-lt"/>
              </a:rPr>
              <a:t>provodi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dovoljno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pažljivo</a:t>
            </a:r>
            <a:r>
              <a:rPr lang="en-GB" sz="1800" dirty="0" smtClean="0">
                <a:latin typeface="+mj-lt"/>
              </a:rPr>
              <a:t>, </a:t>
            </a:r>
            <a:r>
              <a:rPr lang="en-GB" sz="1800" dirty="0" err="1" smtClean="0">
                <a:latin typeface="+mj-lt"/>
              </a:rPr>
              <a:t>žetoni</a:t>
            </a:r>
            <a:r>
              <a:rPr lang="en-GB" sz="1800" dirty="0" smtClean="0">
                <a:latin typeface="+mj-lt"/>
              </a:rPr>
              <a:t> se </a:t>
            </a:r>
            <a:r>
              <a:rPr lang="en-GB" sz="1800" dirty="0" err="1" smtClean="0">
                <a:latin typeface="+mj-lt"/>
              </a:rPr>
              <a:t>mogu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steći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na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nedozvoljene</a:t>
            </a:r>
            <a:r>
              <a:rPr lang="en-GB" sz="1800" dirty="0" smtClean="0">
                <a:latin typeface="+mj-lt"/>
              </a:rPr>
              <a:t> </a:t>
            </a:r>
            <a:r>
              <a:rPr lang="en-GB" sz="1800" dirty="0" err="1" smtClean="0">
                <a:latin typeface="+mj-lt"/>
              </a:rPr>
              <a:t>načine</a:t>
            </a:r>
            <a:endParaRPr lang="en-GB" sz="1800" dirty="0" smtClean="0">
              <a:latin typeface="+mj-lt"/>
            </a:endParaRPr>
          </a:p>
          <a:p>
            <a:endParaRPr lang="en-GB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3907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/>
          <a:lstStyle/>
          <a:p>
            <a:r>
              <a:rPr lang="en-GB" dirty="0" err="1" smtClean="0"/>
              <a:t>Oblikovanje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752528"/>
          </a:xfrm>
        </p:spPr>
        <p:txBody>
          <a:bodyPr>
            <a:normAutofit fontScale="77500" lnSpcReduction="20000"/>
          </a:bodyPr>
          <a:lstStyle/>
          <a:p>
            <a:r>
              <a:rPr lang="en-GB" dirty="0" err="1" smtClean="0">
                <a:latin typeface="+mj-lt"/>
              </a:rPr>
              <a:t>postizanje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ciljnog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način</a:t>
            </a:r>
            <a:r>
              <a:rPr lang="en-GB" dirty="0" smtClean="0">
                <a:latin typeface="+mj-lt"/>
              </a:rPr>
              <a:t> da se </a:t>
            </a:r>
            <a:r>
              <a:rPr lang="en-GB" dirty="0" err="1" smtClean="0">
                <a:latin typeface="+mj-lt"/>
              </a:rPr>
              <a:t>potkrepljuju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aproksimacije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ili</a:t>
            </a:r>
            <a:r>
              <a:rPr lang="en-GB" dirty="0" smtClean="0">
                <a:latin typeface="+mj-lt"/>
              </a:rPr>
              <a:t> mali </a:t>
            </a:r>
            <a:r>
              <a:rPr lang="en-GB" dirty="0" err="1" smtClean="0">
                <a:latin typeface="+mj-lt"/>
              </a:rPr>
              <a:t>koraci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prema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ciljnom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ponašanju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umjesto</a:t>
            </a:r>
            <a:r>
              <a:rPr lang="en-GB" dirty="0" smtClean="0">
                <a:latin typeface="+mj-lt"/>
              </a:rPr>
              <a:t> da se </a:t>
            </a:r>
            <a:r>
              <a:rPr lang="en-GB" dirty="0" err="1" smtClean="0">
                <a:latin typeface="+mj-lt"/>
              </a:rPr>
              <a:t>potkrepljuje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samo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ciljno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ponašanje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čim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javi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složeniji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oblik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jednostavniji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oblik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prestane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potkrepljivati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>
                <a:latin typeface="+mj-lt"/>
              </a:rPr>
              <a:t>n</a:t>
            </a:r>
            <a:r>
              <a:rPr lang="en-GB" dirty="0" err="1" smtClean="0">
                <a:latin typeface="+mj-lt"/>
              </a:rPr>
              <a:t>pr</a:t>
            </a:r>
            <a:r>
              <a:rPr lang="en-GB" dirty="0" smtClean="0">
                <a:latin typeface="+mj-lt"/>
              </a:rPr>
              <a:t>. </a:t>
            </a:r>
          </a:p>
          <a:p>
            <a:pPr lvl="1"/>
            <a:r>
              <a:rPr lang="en-GB" dirty="0" err="1" smtClean="0">
                <a:solidFill>
                  <a:schemeClr val="tx1"/>
                </a:solidFill>
                <a:latin typeface="+mj-lt"/>
              </a:rPr>
              <a:t>učenje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govora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–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ponašanja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koja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su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slična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ciljnome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izgovaranje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glasova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ili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slogova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) se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potkrepljuju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a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ona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koja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ne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vode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ciljnom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ponašanju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vrištanje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plakanje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) se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ignoriraju</a:t>
            </a:r>
            <a:endParaRPr lang="en-GB" dirty="0" smtClean="0">
              <a:solidFill>
                <a:schemeClr val="tx1"/>
              </a:solidFill>
              <a:latin typeface="+mj-lt"/>
            </a:endParaRPr>
          </a:p>
          <a:p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osobito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korisno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kada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poželjno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ponašanje</a:t>
            </a:r>
            <a:r>
              <a:rPr lang="en-GB" dirty="0" smtClean="0">
                <a:latin typeface="+mj-lt"/>
              </a:rPr>
              <a:t> ne </a:t>
            </a:r>
            <a:r>
              <a:rPr lang="en-GB" dirty="0" err="1" smtClean="0">
                <a:latin typeface="+mj-lt"/>
              </a:rPr>
              <a:t>može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razviti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potkrepljivanjem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jer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spontano</a:t>
            </a:r>
            <a:r>
              <a:rPr lang="en-GB" dirty="0" smtClean="0">
                <a:latin typeface="+mj-lt"/>
              </a:rPr>
              <a:t> ne </a:t>
            </a:r>
            <a:r>
              <a:rPr lang="en-GB" dirty="0" err="1" smtClean="0">
                <a:latin typeface="+mj-lt"/>
              </a:rPr>
              <a:t>pojavljuje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dovoljno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često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ili</a:t>
            </a:r>
            <a:r>
              <a:rPr lang="en-GB" dirty="0" smtClean="0">
                <a:latin typeface="+mj-lt"/>
              </a:rPr>
              <a:t> se </a:t>
            </a:r>
            <a:r>
              <a:rPr lang="en-GB" dirty="0" err="1" smtClean="0">
                <a:latin typeface="+mj-lt"/>
              </a:rPr>
              <a:t>spontano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uopće</a:t>
            </a:r>
            <a:r>
              <a:rPr lang="en-GB" dirty="0" smtClean="0">
                <a:latin typeface="+mj-lt"/>
              </a:rPr>
              <a:t> ne </a:t>
            </a:r>
            <a:r>
              <a:rPr lang="en-GB" dirty="0" err="1" smtClean="0">
                <a:latin typeface="+mj-lt"/>
              </a:rPr>
              <a:t>pojavljuje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r>
              <a:rPr lang="en-GB" dirty="0" smtClean="0">
                <a:latin typeface="+mj-lt"/>
              </a:rPr>
              <a:t> 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68187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66800"/>
          </a:xfrm>
        </p:spPr>
        <p:txBody>
          <a:bodyPr/>
          <a:lstStyle/>
          <a:p>
            <a:r>
              <a:rPr lang="en-GB" dirty="0" err="1" smtClean="0"/>
              <a:t>Ulančavanje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57704"/>
          </a:xfrm>
        </p:spPr>
        <p:txBody>
          <a:bodyPr>
            <a:normAutofit/>
          </a:bodyPr>
          <a:lstStyle/>
          <a:p>
            <a:r>
              <a:rPr lang="en-GB" sz="2200" dirty="0" err="1" smtClean="0">
                <a:latin typeface="+mj-lt"/>
              </a:rPr>
              <a:t>ponašanje</a:t>
            </a:r>
            <a:r>
              <a:rPr lang="en-GB" sz="2200" dirty="0" smtClean="0">
                <a:latin typeface="+mj-lt"/>
              </a:rPr>
              <a:t> se </a:t>
            </a:r>
            <a:r>
              <a:rPr lang="en-GB" sz="2200" dirty="0" err="1" smtClean="0">
                <a:latin typeface="+mj-lt"/>
              </a:rPr>
              <a:t>podijeli</a:t>
            </a:r>
            <a:r>
              <a:rPr lang="en-GB" sz="2200" dirty="0" smtClean="0">
                <a:latin typeface="+mj-lt"/>
              </a:rPr>
              <a:t> u </a:t>
            </a:r>
            <a:r>
              <a:rPr lang="en-GB" sz="2200" dirty="0" err="1" smtClean="0">
                <a:latin typeface="+mj-lt"/>
              </a:rPr>
              <a:t>sekvence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odgovora</a:t>
            </a:r>
            <a:r>
              <a:rPr lang="en-GB" sz="2200" dirty="0" smtClean="0">
                <a:latin typeface="+mj-lt"/>
              </a:rPr>
              <a:t> (lance) </a:t>
            </a:r>
            <a:r>
              <a:rPr lang="en-GB" sz="2200" dirty="0" err="1" smtClean="0">
                <a:latin typeface="+mj-lt"/>
              </a:rPr>
              <a:t>koje</a:t>
            </a:r>
            <a:r>
              <a:rPr lang="en-GB" sz="2200" dirty="0" smtClean="0">
                <a:latin typeface="+mj-lt"/>
              </a:rPr>
              <a:t> se </a:t>
            </a:r>
            <a:r>
              <a:rPr lang="en-GB" sz="2200" dirty="0" err="1" smtClean="0">
                <a:latin typeface="+mj-lt"/>
              </a:rPr>
              <a:t>uče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prema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određenom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redoslijedu</a:t>
            </a:r>
            <a:r>
              <a:rPr lang="en-GB" sz="2200" dirty="0" smtClean="0">
                <a:latin typeface="+mj-lt"/>
              </a:rPr>
              <a:t> (</a:t>
            </a:r>
            <a:r>
              <a:rPr lang="en-GB" sz="2200" dirty="0" err="1" smtClean="0">
                <a:latin typeface="+mj-lt"/>
              </a:rPr>
              <a:t>unaprijed</a:t>
            </a:r>
            <a:r>
              <a:rPr lang="en-GB" sz="2200" dirty="0" smtClean="0">
                <a:latin typeface="+mj-lt"/>
              </a:rPr>
              <a:t>, </a:t>
            </a:r>
            <a:r>
              <a:rPr lang="en-GB" sz="2200" dirty="0" err="1" smtClean="0">
                <a:latin typeface="+mj-lt"/>
              </a:rPr>
              <a:t>unatrag</a:t>
            </a:r>
            <a:r>
              <a:rPr lang="en-GB" sz="2200" dirty="0" smtClean="0">
                <a:latin typeface="+mj-lt"/>
              </a:rPr>
              <a:t>)</a:t>
            </a:r>
          </a:p>
          <a:p>
            <a:pPr marL="0" indent="0">
              <a:buNone/>
            </a:pPr>
            <a:endParaRPr lang="en-GB" sz="2200" dirty="0" smtClean="0">
              <a:latin typeface="+mj-lt"/>
            </a:endParaRPr>
          </a:p>
          <a:p>
            <a:r>
              <a:rPr lang="en-GB" sz="2200" dirty="0" err="1" smtClean="0">
                <a:latin typeface="+mj-lt"/>
              </a:rPr>
              <a:t>češće</a:t>
            </a:r>
            <a:r>
              <a:rPr lang="en-GB" sz="2200" dirty="0" smtClean="0">
                <a:latin typeface="+mj-lt"/>
              </a:rPr>
              <a:t> se </a:t>
            </a:r>
            <a:r>
              <a:rPr lang="en-GB" sz="2200" dirty="0" err="1" smtClean="0">
                <a:latin typeface="+mj-lt"/>
              </a:rPr>
              <a:t>koristi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ulančavanje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unatrag</a:t>
            </a:r>
            <a:endParaRPr lang="en-GB" sz="2200" dirty="0" smtClean="0">
              <a:latin typeface="+mj-lt"/>
            </a:endParaRPr>
          </a:p>
          <a:p>
            <a:pPr marL="0" indent="0">
              <a:buNone/>
            </a:pPr>
            <a:endParaRPr lang="en-GB" sz="2200" dirty="0" smtClean="0">
              <a:latin typeface="+mj-lt"/>
            </a:endParaRPr>
          </a:p>
          <a:p>
            <a:r>
              <a:rPr lang="en-GB" sz="2200" dirty="0" err="1" smtClean="0">
                <a:latin typeface="+mj-lt"/>
              </a:rPr>
              <a:t>svaka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reakcija</a:t>
            </a:r>
            <a:r>
              <a:rPr lang="en-GB" sz="2200" dirty="0" smtClean="0">
                <a:latin typeface="+mj-lt"/>
              </a:rPr>
              <a:t> u </a:t>
            </a:r>
            <a:r>
              <a:rPr lang="en-GB" sz="2200" dirty="0" err="1" smtClean="0">
                <a:latin typeface="+mj-lt"/>
              </a:rPr>
              <a:t>lancu</a:t>
            </a:r>
            <a:r>
              <a:rPr lang="en-GB" sz="2200" dirty="0" smtClean="0">
                <a:latin typeface="+mj-lt"/>
              </a:rPr>
              <a:t> ne </a:t>
            </a:r>
            <a:r>
              <a:rPr lang="en-GB" sz="2200" dirty="0" err="1" smtClean="0">
                <a:latin typeface="+mj-lt"/>
              </a:rPr>
              <a:t>mora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biti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potkrijepljena</a:t>
            </a:r>
            <a:r>
              <a:rPr lang="en-GB" sz="2200" dirty="0" smtClean="0">
                <a:latin typeface="+mj-lt"/>
              </a:rPr>
              <a:t>, </a:t>
            </a:r>
            <a:r>
              <a:rPr lang="en-GB" sz="2200" dirty="0" err="1" smtClean="0">
                <a:latin typeface="+mj-lt"/>
              </a:rPr>
              <a:t>važno</a:t>
            </a:r>
            <a:r>
              <a:rPr lang="en-GB" sz="2200" dirty="0" smtClean="0">
                <a:latin typeface="+mj-lt"/>
              </a:rPr>
              <a:t> je </a:t>
            </a:r>
            <a:r>
              <a:rPr lang="en-GB" sz="2200" dirty="0" err="1" smtClean="0">
                <a:latin typeface="+mj-lt"/>
              </a:rPr>
              <a:t>samo</a:t>
            </a:r>
            <a:r>
              <a:rPr lang="en-GB" sz="2200" dirty="0" smtClean="0">
                <a:latin typeface="+mj-lt"/>
              </a:rPr>
              <a:t> da se </a:t>
            </a:r>
            <a:r>
              <a:rPr lang="en-GB" sz="2200" dirty="0" err="1" smtClean="0">
                <a:latin typeface="+mj-lt"/>
              </a:rPr>
              <a:t>potkrijepi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zadnja</a:t>
            </a:r>
            <a:r>
              <a:rPr lang="en-GB" sz="2200" dirty="0">
                <a:latin typeface="+mj-lt"/>
              </a:rPr>
              <a:t> </a:t>
            </a:r>
            <a:r>
              <a:rPr lang="en-GB" sz="2200" dirty="0" smtClean="0">
                <a:latin typeface="+mj-lt"/>
              </a:rPr>
              <a:t>– </a:t>
            </a:r>
            <a:r>
              <a:rPr lang="en-GB" sz="2200" dirty="0" err="1" smtClean="0">
                <a:latin typeface="+mj-lt"/>
              </a:rPr>
              <a:t>svaki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događaj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koji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neposredno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prethodi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potkrepljenju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postaje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signal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za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potkrepljenje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,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tj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.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diskriminativni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podražaj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, a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uparivanjem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diskriminativnog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podražaja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i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potkrepljivača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dolazi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do toga da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i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diskriminativni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podražaj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poprima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potkrepljujuća</a:t>
            </a:r>
            <a:r>
              <a:rPr lang="en-GB" sz="2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2200" dirty="0" err="1" smtClean="0">
                <a:latin typeface="+mj-lt"/>
                <a:sym typeface="Wingdings" panose="05000000000000000000" pitchFamily="2" charset="2"/>
              </a:rPr>
              <a:t>svojstva</a:t>
            </a:r>
            <a:endParaRPr lang="en-GB" sz="2200" dirty="0" smtClean="0">
              <a:latin typeface="+mj-lt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7930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GB" dirty="0" err="1" smtClean="0"/>
              <a:t>Instrumentalno</a:t>
            </a:r>
            <a:r>
              <a:rPr lang="en-GB" dirty="0" smtClean="0"/>
              <a:t> </a:t>
            </a:r>
            <a:r>
              <a:rPr lang="en-GB" dirty="0" err="1" smtClean="0"/>
              <a:t>uvjetovanje</a:t>
            </a:r>
            <a:r>
              <a:rPr lang="en-GB" dirty="0" smtClean="0"/>
              <a:t> – “</a:t>
            </a:r>
            <a:r>
              <a:rPr lang="en-GB" dirty="0" err="1"/>
              <a:t>u</a:t>
            </a:r>
            <a:r>
              <a:rPr lang="en-GB" dirty="0" err="1" smtClean="0"/>
              <a:t>čenje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posljedicama</a:t>
            </a:r>
            <a:r>
              <a:rPr lang="en-GB" dirty="0" smtClean="0"/>
              <a:t>”</a:t>
            </a: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2708920"/>
            <a:ext cx="4042792" cy="30243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200" dirty="0" smtClean="0">
                <a:latin typeface="+mj-lt"/>
              </a:rPr>
              <a:t>KLASIČNO UVJETOVANJE</a:t>
            </a:r>
          </a:p>
          <a:p>
            <a:r>
              <a:rPr lang="en-GB" sz="2200" dirty="0" err="1" smtClean="0">
                <a:latin typeface="+mj-lt"/>
              </a:rPr>
              <a:t>pasivno</a:t>
            </a:r>
            <a:r>
              <a:rPr lang="en-GB" sz="2200" dirty="0" smtClean="0">
                <a:latin typeface="+mj-lt"/>
              </a:rPr>
              <a:t>, </a:t>
            </a:r>
            <a:r>
              <a:rPr lang="en-GB" sz="2200" dirty="0" err="1" smtClean="0">
                <a:latin typeface="+mj-lt"/>
              </a:rPr>
              <a:t>refleksno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odgovaranje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na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vanjske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podražaje</a:t>
            </a:r>
            <a:endParaRPr lang="en-GB" sz="2200" dirty="0" smtClean="0">
              <a:latin typeface="+mj-lt"/>
            </a:endParaRPr>
          </a:p>
          <a:p>
            <a:endParaRPr lang="en-GB" sz="2200" dirty="0" smtClean="0">
              <a:latin typeface="+mj-lt"/>
            </a:endParaRPr>
          </a:p>
          <a:p>
            <a:r>
              <a:rPr lang="en-GB" sz="2200" dirty="0" err="1" smtClean="0">
                <a:latin typeface="+mj-lt"/>
              </a:rPr>
              <a:t>glavni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rezultat</a:t>
            </a:r>
            <a:r>
              <a:rPr lang="en-GB" sz="2200" dirty="0" smtClean="0">
                <a:latin typeface="+mj-lt"/>
              </a:rPr>
              <a:t> je </a:t>
            </a:r>
            <a:r>
              <a:rPr lang="en-GB" sz="2200" dirty="0" err="1" smtClean="0">
                <a:latin typeface="+mj-lt"/>
              </a:rPr>
              <a:t>promjena</a:t>
            </a:r>
            <a:r>
              <a:rPr lang="en-GB" sz="2200" dirty="0" smtClean="0">
                <a:latin typeface="+mj-lt"/>
              </a:rPr>
              <a:t> u </a:t>
            </a:r>
            <a:r>
              <a:rPr lang="en-GB" sz="2200" dirty="0" err="1" smtClean="0">
                <a:latin typeface="+mj-lt"/>
              </a:rPr>
              <a:t>sposobnosti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podražaja</a:t>
            </a:r>
            <a:r>
              <a:rPr lang="en-GB" sz="2200" dirty="0" smtClean="0">
                <a:latin typeface="+mj-lt"/>
              </a:rPr>
              <a:t> da </a:t>
            </a:r>
            <a:r>
              <a:rPr lang="en-GB" sz="2200" dirty="0" err="1" smtClean="0">
                <a:latin typeface="+mj-lt"/>
              </a:rPr>
              <a:t>potakne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refleksni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odgovor</a:t>
            </a:r>
            <a:endParaRPr lang="en-GB" sz="2200" dirty="0" smtClean="0">
              <a:latin typeface="+mj-lt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438328" y="2708920"/>
            <a:ext cx="4392488" cy="31848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200" dirty="0" smtClean="0">
                <a:latin typeface="+mj-lt"/>
              </a:rPr>
              <a:t>INSTRUMENTALNO UVJETOVANJE</a:t>
            </a:r>
          </a:p>
          <a:p>
            <a:r>
              <a:rPr lang="en-GB" sz="2200" dirty="0" err="1" smtClean="0">
                <a:latin typeface="+mj-lt"/>
              </a:rPr>
              <a:t>ponašanjem</a:t>
            </a:r>
            <a:r>
              <a:rPr lang="en-GB" sz="2200" dirty="0" smtClean="0">
                <a:latin typeface="+mj-lt"/>
              </a:rPr>
              <a:t> se </a:t>
            </a:r>
            <a:r>
              <a:rPr lang="en-GB" sz="2200" dirty="0" err="1" smtClean="0">
                <a:latin typeface="+mj-lt"/>
              </a:rPr>
              <a:t>aktivno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djeluje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na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okolinu</a:t>
            </a:r>
            <a:endParaRPr lang="en-GB" sz="2200" dirty="0" smtClean="0">
              <a:latin typeface="+mj-lt"/>
            </a:endParaRPr>
          </a:p>
          <a:p>
            <a:endParaRPr lang="en-GB" sz="2200" dirty="0" smtClean="0">
              <a:latin typeface="+mj-lt"/>
            </a:endParaRPr>
          </a:p>
          <a:p>
            <a:r>
              <a:rPr lang="en-GB" sz="2200" dirty="0" err="1" smtClean="0">
                <a:latin typeface="+mj-lt"/>
              </a:rPr>
              <a:t>glavni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rezultat</a:t>
            </a:r>
            <a:r>
              <a:rPr lang="en-GB" sz="2200" dirty="0" smtClean="0">
                <a:latin typeface="+mj-lt"/>
              </a:rPr>
              <a:t> je </a:t>
            </a:r>
            <a:r>
              <a:rPr lang="en-GB" sz="2200" dirty="0" err="1" smtClean="0">
                <a:latin typeface="+mj-lt"/>
              </a:rPr>
              <a:t>promjena</a:t>
            </a:r>
            <a:r>
              <a:rPr lang="en-GB" sz="2200" dirty="0" smtClean="0">
                <a:latin typeface="+mj-lt"/>
              </a:rPr>
              <a:t> u </a:t>
            </a:r>
            <a:r>
              <a:rPr lang="en-GB" sz="2200" dirty="0" err="1" smtClean="0">
                <a:latin typeface="+mj-lt"/>
              </a:rPr>
              <a:t>frekvenciji</a:t>
            </a:r>
            <a:r>
              <a:rPr lang="en-GB" sz="2200" dirty="0" smtClean="0">
                <a:latin typeface="+mj-lt"/>
              </a:rPr>
              <a:t>, </a:t>
            </a:r>
            <a:r>
              <a:rPr lang="en-GB" sz="2200" dirty="0" err="1" smtClean="0">
                <a:latin typeface="+mj-lt"/>
              </a:rPr>
              <a:t>intenzitetu</a:t>
            </a:r>
            <a:r>
              <a:rPr lang="en-GB" sz="2200" dirty="0" smtClean="0">
                <a:latin typeface="+mj-lt"/>
              </a:rPr>
              <a:t>, </a:t>
            </a:r>
            <a:r>
              <a:rPr lang="en-GB" sz="2200" dirty="0" err="1" smtClean="0">
                <a:latin typeface="+mj-lt"/>
              </a:rPr>
              <a:t>brzini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ili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magnitudi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emitiranog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 err="1" smtClean="0">
                <a:latin typeface="+mj-lt"/>
              </a:rPr>
              <a:t>odgovora</a:t>
            </a:r>
            <a:endParaRPr lang="en-GB" sz="22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81189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GB" dirty="0" err="1" smtClean="0"/>
              <a:t>Otkriće</a:t>
            </a:r>
            <a:r>
              <a:rPr lang="en-GB" dirty="0" smtClean="0"/>
              <a:t> </a:t>
            </a:r>
            <a:r>
              <a:rPr lang="en-GB" dirty="0" err="1" smtClean="0"/>
              <a:t>instrumentalnog</a:t>
            </a:r>
            <a:r>
              <a:rPr lang="en-GB" dirty="0" smtClean="0"/>
              <a:t> </a:t>
            </a:r>
            <a:r>
              <a:rPr lang="en-GB" dirty="0" err="1" smtClean="0"/>
              <a:t>uvjetovanja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4330824" cy="4680520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>
                <a:latin typeface="+mj-lt"/>
              </a:rPr>
              <a:t>E. L. Thorndike – </a:t>
            </a:r>
            <a:r>
              <a:rPr lang="en-GB" b="1" dirty="0" err="1" smtClean="0">
                <a:latin typeface="+mj-lt"/>
              </a:rPr>
              <a:t>zakon</a:t>
            </a:r>
            <a:r>
              <a:rPr lang="en-GB" b="1" dirty="0" smtClean="0">
                <a:latin typeface="+mj-lt"/>
              </a:rPr>
              <a:t> </a:t>
            </a:r>
            <a:r>
              <a:rPr lang="en-GB" b="1" dirty="0" err="1" smtClean="0">
                <a:latin typeface="+mj-lt"/>
              </a:rPr>
              <a:t>efekta</a:t>
            </a:r>
            <a:r>
              <a:rPr lang="en-GB" dirty="0">
                <a:latin typeface="+mj-lt"/>
              </a:rPr>
              <a:t>: </a:t>
            </a:r>
            <a:r>
              <a:rPr lang="en-GB" dirty="0" err="1">
                <a:latin typeface="+mj-lt"/>
              </a:rPr>
              <a:t>ako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ponašanje</a:t>
            </a:r>
            <a:r>
              <a:rPr lang="en-GB" dirty="0">
                <a:latin typeface="+mj-lt"/>
              </a:rPr>
              <a:t> prate </a:t>
            </a:r>
            <a:r>
              <a:rPr lang="en-GB" dirty="0" err="1">
                <a:latin typeface="+mj-lt"/>
              </a:rPr>
              <a:t>pozitivne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posljedice</a:t>
            </a:r>
            <a:r>
              <a:rPr lang="en-GB" dirty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povećava</a:t>
            </a:r>
            <a:r>
              <a:rPr lang="en-GB" dirty="0" smtClean="0">
                <a:latin typeface="+mj-lt"/>
              </a:rPr>
              <a:t> </a:t>
            </a:r>
            <a:r>
              <a:rPr lang="en-GB" dirty="0">
                <a:latin typeface="+mj-lt"/>
              </a:rPr>
              <a:t>se </a:t>
            </a:r>
            <a:r>
              <a:rPr lang="en-GB" dirty="0" err="1">
                <a:latin typeface="+mj-lt"/>
              </a:rPr>
              <a:t>vjerojatnost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njegovog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ponovnog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javljanja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odnosno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smanjuje</a:t>
            </a:r>
            <a:r>
              <a:rPr lang="en-GB" dirty="0">
                <a:latin typeface="+mj-lt"/>
              </a:rPr>
              <a:t> se </a:t>
            </a:r>
            <a:r>
              <a:rPr lang="en-GB" dirty="0" err="1">
                <a:latin typeface="+mj-lt"/>
              </a:rPr>
              <a:t>ako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ga</a:t>
            </a:r>
            <a:r>
              <a:rPr lang="en-GB" dirty="0">
                <a:latin typeface="+mj-lt"/>
              </a:rPr>
              <a:t> prate </a:t>
            </a:r>
            <a:r>
              <a:rPr lang="en-GB" dirty="0" err="1">
                <a:latin typeface="+mj-lt"/>
              </a:rPr>
              <a:t>negativne</a:t>
            </a:r>
            <a:r>
              <a:rPr lang="en-GB" dirty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posljedice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smtClean="0">
                <a:latin typeface="+mj-lt"/>
              </a:rPr>
              <a:t>B. F. Skinner – </a:t>
            </a:r>
            <a:r>
              <a:rPr lang="en-GB" b="1" dirty="0" err="1" smtClean="0">
                <a:latin typeface="+mj-lt"/>
              </a:rPr>
              <a:t>instrumentalno</a:t>
            </a:r>
            <a:r>
              <a:rPr lang="en-GB" b="1" dirty="0" smtClean="0">
                <a:latin typeface="+mj-lt"/>
              </a:rPr>
              <a:t> </a:t>
            </a:r>
            <a:r>
              <a:rPr lang="en-GB" b="1" dirty="0" err="1" smtClean="0">
                <a:latin typeface="+mj-lt"/>
              </a:rPr>
              <a:t>uvjetovanje</a:t>
            </a:r>
            <a:r>
              <a:rPr lang="en-GB" dirty="0">
                <a:latin typeface="+mj-lt"/>
              </a:rPr>
              <a:t>: </a:t>
            </a:r>
            <a:r>
              <a:rPr lang="en-GB" dirty="0" err="1">
                <a:latin typeface="+mj-lt"/>
              </a:rPr>
              <a:t>proces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učenja</a:t>
            </a:r>
            <a:r>
              <a:rPr lang="en-GB" dirty="0">
                <a:latin typeface="+mj-lt"/>
              </a:rPr>
              <a:t> u </a:t>
            </a:r>
            <a:r>
              <a:rPr lang="en-GB" dirty="0" err="1">
                <a:latin typeface="+mj-lt"/>
              </a:rPr>
              <a:t>kojem</a:t>
            </a:r>
            <a:r>
              <a:rPr lang="en-GB" dirty="0">
                <a:latin typeface="+mj-lt"/>
              </a:rPr>
              <a:t> se </a:t>
            </a:r>
            <a:r>
              <a:rPr lang="en-GB" dirty="0" err="1">
                <a:latin typeface="+mj-lt"/>
              </a:rPr>
              <a:t>mijenja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vjerojatnost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pojavljivanja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nekog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ponašanja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osnovi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posljedica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koje</a:t>
            </a:r>
            <a:r>
              <a:rPr lang="en-GB" dirty="0">
                <a:latin typeface="+mj-lt"/>
              </a:rPr>
              <a:t> to </a:t>
            </a:r>
            <a:r>
              <a:rPr lang="en-GB" dirty="0" err="1">
                <a:latin typeface="+mj-lt"/>
              </a:rPr>
              <a:t>ponašanje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ima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organizam</a:t>
            </a:r>
            <a:endParaRPr lang="en-GB" dirty="0" smtClean="0">
              <a:latin typeface="+mj-lt"/>
            </a:endParaRPr>
          </a:p>
          <a:p>
            <a:endParaRPr lang="en-GB" dirty="0" smtClean="0">
              <a:latin typeface="+mj-lt"/>
            </a:endParaRPr>
          </a:p>
        </p:txBody>
      </p:sp>
      <p:pic>
        <p:nvPicPr>
          <p:cNvPr id="4" name="Picture 3" descr="Thorndike's Puzzle Box">
            <a:hlinkClick r:id="rId2"/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1" t="5405" r="3956" b="3227"/>
          <a:stretch/>
        </p:blipFill>
        <p:spPr bwMode="auto">
          <a:xfrm>
            <a:off x="5079073" y="1772816"/>
            <a:ext cx="3182587" cy="2039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Skinner Box illustration operant conditioni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067393"/>
            <a:ext cx="3717404" cy="22530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2792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GB" dirty="0" err="1" smtClean="0"/>
              <a:t>Temeljni</a:t>
            </a:r>
            <a:r>
              <a:rPr lang="en-GB" dirty="0" smtClean="0"/>
              <a:t> </a:t>
            </a:r>
            <a:r>
              <a:rPr lang="en-GB" dirty="0" err="1" smtClean="0"/>
              <a:t>principi</a:t>
            </a:r>
            <a:r>
              <a:rPr lang="en-GB" dirty="0" smtClean="0"/>
              <a:t> </a:t>
            </a:r>
            <a:r>
              <a:rPr lang="en-GB" dirty="0" err="1" smtClean="0"/>
              <a:t>instrumentalnog</a:t>
            </a:r>
            <a:r>
              <a:rPr lang="en-GB" dirty="0" smtClean="0"/>
              <a:t> </a:t>
            </a:r>
            <a:r>
              <a:rPr lang="en-GB" dirty="0" err="1" smtClean="0"/>
              <a:t>uvjetovanja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032448"/>
          </a:xfrm>
        </p:spPr>
        <p:txBody>
          <a:bodyPr>
            <a:normAutofit fontScale="92500"/>
          </a:bodyPr>
          <a:lstStyle/>
          <a:p>
            <a:r>
              <a:rPr lang="en-GB" sz="2400" dirty="0" err="1">
                <a:latin typeface="+mj-lt"/>
              </a:rPr>
              <a:t>o</a:t>
            </a:r>
            <a:r>
              <a:rPr lang="en-GB" sz="2400" dirty="0" err="1" smtClean="0">
                <a:latin typeface="+mj-lt"/>
              </a:rPr>
              <a:t>pisuju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odnos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između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ponašanja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i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okolinskih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događaja</a:t>
            </a:r>
            <a:r>
              <a:rPr lang="en-GB" sz="2400" dirty="0" smtClean="0">
                <a:latin typeface="+mj-lt"/>
              </a:rPr>
              <a:t> (</a:t>
            </a:r>
            <a:r>
              <a:rPr lang="en-GB" sz="2400" dirty="0" err="1" smtClean="0">
                <a:latin typeface="+mj-lt"/>
              </a:rPr>
              <a:t>antecedenata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i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konzekvenata</a:t>
            </a:r>
            <a:r>
              <a:rPr lang="en-GB" sz="2400" dirty="0" smtClean="0">
                <a:latin typeface="+mj-lt"/>
              </a:rPr>
              <a:t>) </a:t>
            </a:r>
            <a:r>
              <a:rPr lang="en-GB" sz="2400" dirty="0" err="1" smtClean="0">
                <a:latin typeface="+mj-lt"/>
              </a:rPr>
              <a:t>koji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utječu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na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ponašanje</a:t>
            </a:r>
            <a:endParaRPr lang="en-GB" sz="2400" dirty="0" smtClean="0">
              <a:latin typeface="+mj-lt"/>
            </a:endParaRPr>
          </a:p>
          <a:p>
            <a:endParaRPr lang="en-GB" sz="2400" dirty="0" smtClean="0">
              <a:latin typeface="+mj-lt"/>
            </a:endParaRPr>
          </a:p>
          <a:p>
            <a:r>
              <a:rPr lang="en-GB" sz="2400" dirty="0" smtClean="0">
                <a:latin typeface="+mj-lt"/>
              </a:rPr>
              <a:t>u </a:t>
            </a:r>
            <a:r>
              <a:rPr lang="en-GB" sz="2400" dirty="0" err="1" smtClean="0">
                <a:latin typeface="+mj-lt"/>
              </a:rPr>
              <a:t>većini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programa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za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modifikaciju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ponašanja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naglasak</a:t>
            </a:r>
            <a:r>
              <a:rPr lang="en-GB" sz="2400" dirty="0" smtClean="0">
                <a:latin typeface="+mj-lt"/>
              </a:rPr>
              <a:t> se </a:t>
            </a:r>
            <a:r>
              <a:rPr lang="en-GB" sz="2400" dirty="0" err="1" smtClean="0">
                <a:latin typeface="+mj-lt"/>
              </a:rPr>
              <a:t>stavlja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na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b="1" dirty="0" err="1" smtClean="0">
                <a:latin typeface="+mj-lt"/>
              </a:rPr>
              <a:t>posljedice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koje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slijede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nakon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ponašanja</a:t>
            </a:r>
            <a:endParaRPr lang="en-GB" sz="2400" dirty="0" smtClean="0">
              <a:latin typeface="+mj-lt"/>
            </a:endParaRPr>
          </a:p>
          <a:p>
            <a:pPr marL="0" indent="0">
              <a:buNone/>
            </a:pPr>
            <a:endParaRPr lang="en-GB" sz="2400" dirty="0" smtClean="0">
              <a:latin typeface="+mj-lt"/>
            </a:endParaRPr>
          </a:p>
          <a:p>
            <a:r>
              <a:rPr lang="en-GB" sz="2400" dirty="0" err="1" smtClean="0">
                <a:latin typeface="+mj-lt"/>
              </a:rPr>
              <a:t>glavni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principi</a:t>
            </a:r>
            <a:r>
              <a:rPr lang="en-GB" sz="2400" dirty="0" smtClean="0">
                <a:latin typeface="+mj-lt"/>
              </a:rPr>
              <a:t>: </a:t>
            </a: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potkrepljenje</a:t>
            </a:r>
            <a:endParaRPr lang="en-GB" b="1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kazna</a:t>
            </a:r>
            <a:endParaRPr lang="en-GB" b="1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gašenje</a:t>
            </a:r>
            <a:endParaRPr lang="en-GB" b="1" dirty="0" smtClean="0">
              <a:solidFill>
                <a:schemeClr val="tx1"/>
              </a:solidFill>
              <a:latin typeface="+mj-lt"/>
            </a:endParaRPr>
          </a:p>
          <a:p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58397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8"/>
          <p:cNvSpPr txBox="1">
            <a:spLocks noChangeArrowheads="1"/>
          </p:cNvSpPr>
          <p:nvPr/>
        </p:nvSpPr>
        <p:spPr bwMode="auto">
          <a:xfrm rot="-5400000">
            <a:off x="-23812" y="3366368"/>
            <a:ext cx="16208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hr-HR" altLang="en-US" b="1"/>
              <a:t>potkrepljenje</a:t>
            </a:r>
          </a:p>
        </p:txBody>
      </p:sp>
      <p:sp>
        <p:nvSpPr>
          <p:cNvPr id="23555" name="TextBox 10"/>
          <p:cNvSpPr txBox="1">
            <a:spLocks noChangeArrowheads="1"/>
          </p:cNvSpPr>
          <p:nvPr/>
        </p:nvSpPr>
        <p:spPr bwMode="auto">
          <a:xfrm>
            <a:off x="1249363" y="3172693"/>
            <a:ext cx="9413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hr-HR" altLang="en-US" i="1"/>
              <a:t>zadano</a:t>
            </a:r>
          </a:p>
        </p:txBody>
      </p:sp>
      <p:sp>
        <p:nvSpPr>
          <p:cNvPr id="23556" name="TextBox 11"/>
          <p:cNvSpPr txBox="1">
            <a:spLocks noChangeArrowheads="1"/>
          </p:cNvSpPr>
          <p:nvPr/>
        </p:nvSpPr>
        <p:spPr bwMode="auto">
          <a:xfrm>
            <a:off x="1104900" y="4180755"/>
            <a:ext cx="1223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hr-HR" altLang="en-US" i="1"/>
              <a:t>uklonjeno</a:t>
            </a:r>
          </a:p>
        </p:txBody>
      </p:sp>
      <p:sp>
        <p:nvSpPr>
          <p:cNvPr id="18" name="Up Arrow 17"/>
          <p:cNvSpPr/>
          <p:nvPr/>
        </p:nvSpPr>
        <p:spPr>
          <a:xfrm>
            <a:off x="2473102" y="941015"/>
            <a:ext cx="2808312" cy="4248472"/>
          </a:xfrm>
          <a:prstGeom prst="upArrow">
            <a:avLst/>
          </a:prstGeom>
          <a:solidFill>
            <a:srgbClr val="FFCC00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23561" name="TextBox 8"/>
          <p:cNvSpPr txBox="1">
            <a:spLocks noChangeArrowheads="1"/>
          </p:cNvSpPr>
          <p:nvPr/>
        </p:nvSpPr>
        <p:spPr bwMode="auto">
          <a:xfrm>
            <a:off x="3192463" y="1301030"/>
            <a:ext cx="13652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r-HR" altLang="en-US"/>
              <a:t>povećava</a:t>
            </a:r>
          </a:p>
          <a:p>
            <a:pPr algn="ctr" eaLnBrk="1" hangingPunct="1"/>
            <a:r>
              <a:rPr lang="hr-HR" altLang="en-US"/>
              <a:t>vjerojatnost</a:t>
            </a:r>
          </a:p>
          <a:p>
            <a:pPr algn="ctr" eaLnBrk="1" hangingPunct="1"/>
            <a:r>
              <a:rPr lang="hr-HR" altLang="en-US"/>
              <a:t>ponašanja</a:t>
            </a:r>
          </a:p>
        </p:txBody>
      </p:sp>
      <p:sp>
        <p:nvSpPr>
          <p:cNvPr id="22" name="Up Arrow 21"/>
          <p:cNvSpPr/>
          <p:nvPr/>
        </p:nvSpPr>
        <p:spPr>
          <a:xfrm rot="10800000">
            <a:off x="5209406" y="2021135"/>
            <a:ext cx="2808312" cy="4248472"/>
          </a:xfrm>
          <a:prstGeom prst="upArrow">
            <a:avLst/>
          </a:prstGeom>
          <a:solidFill>
            <a:srgbClr val="FFCC00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23565" name="TextBox 8"/>
          <p:cNvSpPr txBox="1">
            <a:spLocks noChangeArrowheads="1"/>
          </p:cNvSpPr>
          <p:nvPr/>
        </p:nvSpPr>
        <p:spPr bwMode="auto">
          <a:xfrm>
            <a:off x="5929313" y="4830043"/>
            <a:ext cx="136525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r-HR" altLang="en-US"/>
              <a:t>smanjuje</a:t>
            </a:r>
          </a:p>
          <a:p>
            <a:pPr algn="ctr" eaLnBrk="1" hangingPunct="1"/>
            <a:r>
              <a:rPr lang="hr-HR" altLang="en-US"/>
              <a:t>vjerojatnost</a:t>
            </a:r>
          </a:p>
          <a:p>
            <a:pPr algn="ctr" eaLnBrk="1" hangingPunct="1"/>
            <a:r>
              <a:rPr lang="hr-HR" altLang="en-US"/>
              <a:t>ponašanja</a:t>
            </a:r>
          </a:p>
        </p:txBody>
      </p:sp>
      <p:sp>
        <p:nvSpPr>
          <p:cNvPr id="24" name="Cross 23"/>
          <p:cNvSpPr/>
          <p:nvPr/>
        </p:nvSpPr>
        <p:spPr>
          <a:xfrm>
            <a:off x="1392982" y="2669207"/>
            <a:ext cx="576064" cy="554360"/>
          </a:xfrm>
          <a:prstGeom prst="pl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25" name="Rectangle 24"/>
          <p:cNvSpPr/>
          <p:nvPr/>
        </p:nvSpPr>
        <p:spPr>
          <a:xfrm>
            <a:off x="1320974" y="3893343"/>
            <a:ext cx="720080" cy="36004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26" name="Rounded Rectangle 25"/>
          <p:cNvSpPr/>
          <p:nvPr/>
        </p:nvSpPr>
        <p:spPr>
          <a:xfrm>
            <a:off x="2761134" y="2453183"/>
            <a:ext cx="2232248" cy="100811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r-HR" sz="1600" b="1" dirty="0">
                <a:latin typeface="Arial" pitchFamily="34" charset="0"/>
                <a:cs typeface="Arial" pitchFamily="34" charset="0"/>
              </a:rPr>
              <a:t>POZITIVNO</a:t>
            </a:r>
          </a:p>
          <a:p>
            <a:pPr algn="ctr">
              <a:defRPr/>
            </a:pPr>
            <a:r>
              <a:rPr lang="hr-HR" sz="1600" b="1" dirty="0">
                <a:latin typeface="Arial" pitchFamily="34" charset="0"/>
                <a:cs typeface="Arial" pitchFamily="34" charset="0"/>
              </a:rPr>
              <a:t>POTKREPLJENJE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497438" y="2453183"/>
            <a:ext cx="2160240" cy="100811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r-HR" sz="1600" b="1" dirty="0">
                <a:latin typeface="Arial" pitchFamily="34" charset="0"/>
                <a:cs typeface="Arial" pitchFamily="34" charset="0"/>
              </a:rPr>
              <a:t>KAZNA</a:t>
            </a:r>
          </a:p>
          <a:p>
            <a:pPr algn="ctr">
              <a:defRPr/>
            </a:pPr>
            <a:r>
              <a:rPr lang="hr-HR" sz="1600" b="1" dirty="0">
                <a:latin typeface="Arial" pitchFamily="34" charset="0"/>
                <a:cs typeface="Arial" pitchFamily="34" charset="0"/>
              </a:rPr>
              <a:t>PRIMJENOM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2761134" y="3605311"/>
            <a:ext cx="2232248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r-HR" sz="1600" b="1" dirty="0">
                <a:latin typeface="Arial" pitchFamily="34" charset="0"/>
                <a:cs typeface="Arial" pitchFamily="34" charset="0"/>
              </a:rPr>
              <a:t>NEGATIVNO</a:t>
            </a:r>
          </a:p>
          <a:p>
            <a:pPr algn="ctr">
              <a:defRPr/>
            </a:pPr>
            <a:r>
              <a:rPr lang="hr-HR" sz="1600" b="1" dirty="0">
                <a:latin typeface="Arial" pitchFamily="34" charset="0"/>
                <a:cs typeface="Arial" pitchFamily="34" charset="0"/>
              </a:rPr>
              <a:t>POTKREPLJENJE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5497438" y="3605311"/>
            <a:ext cx="2232248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r-HR" sz="1600" b="1" dirty="0">
                <a:latin typeface="Arial" pitchFamily="34" charset="0"/>
                <a:cs typeface="Arial" pitchFamily="34" charset="0"/>
              </a:rPr>
              <a:t>KAZNA UKLANJANJEM</a:t>
            </a:r>
          </a:p>
        </p:txBody>
      </p:sp>
    </p:spTree>
    <p:extLst>
      <p:ext uri="{BB962C8B-B14F-4D97-AF65-F5344CB8AC3E}">
        <p14:creationId xmlns:p14="http://schemas.microsoft.com/office/powerpoint/2010/main" val="113278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66800"/>
          </a:xfrm>
        </p:spPr>
        <p:txBody>
          <a:bodyPr>
            <a:normAutofit/>
          </a:bodyPr>
          <a:lstStyle/>
          <a:p>
            <a:r>
              <a:rPr lang="en-GB" dirty="0" err="1" smtClean="0"/>
              <a:t>Potkrepljenje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13688"/>
          </a:xfrm>
        </p:spPr>
        <p:txBody>
          <a:bodyPr>
            <a:normAutofit fontScale="70000" lnSpcReduction="20000"/>
          </a:bodyPr>
          <a:lstStyle/>
          <a:p>
            <a:r>
              <a:rPr lang="en-GB" dirty="0" err="1" smtClean="0">
                <a:latin typeface="+mj-lt"/>
              </a:rPr>
              <a:t>događaj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čija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pojava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nakon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ponašanja</a:t>
            </a:r>
            <a:r>
              <a:rPr lang="en-GB" dirty="0">
                <a:latin typeface="+mj-lt"/>
              </a:rPr>
              <a:t> </a:t>
            </a:r>
            <a:r>
              <a:rPr lang="en-GB" b="1" dirty="0" err="1" smtClean="0">
                <a:latin typeface="+mj-lt"/>
              </a:rPr>
              <a:t>povećava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vjerojatnost</a:t>
            </a:r>
            <a:r>
              <a:rPr lang="en-GB" dirty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ponavljanja</a:t>
            </a:r>
            <a:r>
              <a:rPr lang="en-GB" dirty="0" smtClean="0">
                <a:latin typeface="+mj-lt"/>
              </a:rPr>
              <a:t> tog </a:t>
            </a:r>
            <a:r>
              <a:rPr lang="en-GB" dirty="0" err="1" smtClean="0">
                <a:latin typeface="+mj-lt"/>
              </a:rPr>
              <a:t>ponašanja</a:t>
            </a:r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potkrepljivači</a:t>
            </a:r>
            <a:r>
              <a:rPr lang="en-GB" dirty="0" smtClean="0">
                <a:latin typeface="+mj-lt"/>
              </a:rPr>
              <a:t>:</a:t>
            </a: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primarni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bezuvjetni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) 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–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njihovu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potkrepljivačku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ulogu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ne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treba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učiti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hrana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voda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maženje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glasan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zvuk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bol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sekundarni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uvjetovani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) 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–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ranije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neutralni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događaji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koji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su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potkrepljivačku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vrijednost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stekli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kroz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učenje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tj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uparivanjem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s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događajima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koji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su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već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otprije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potkrepljujući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novac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pohvala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ocjene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lvl="2"/>
            <a:r>
              <a:rPr lang="en-GB" b="1" i="1" dirty="0" err="1" smtClean="0">
                <a:solidFill>
                  <a:schemeClr val="tx1"/>
                </a:solidFill>
                <a:latin typeface="+mj-lt"/>
              </a:rPr>
              <a:t>generalizirani</a:t>
            </a:r>
            <a:r>
              <a:rPr lang="en-GB" b="1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b="1" i="1" dirty="0" err="1" smtClean="0">
                <a:solidFill>
                  <a:schemeClr val="tx1"/>
                </a:solidFill>
                <a:latin typeface="+mj-lt"/>
              </a:rPr>
              <a:t>uvjetovani</a:t>
            </a:r>
            <a:r>
              <a:rPr lang="en-GB" b="1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b="1" i="1" dirty="0" err="1" smtClean="0">
                <a:solidFill>
                  <a:schemeClr val="tx1"/>
                </a:solidFill>
                <a:latin typeface="+mj-lt"/>
              </a:rPr>
              <a:t>potkrepljivači</a:t>
            </a:r>
            <a:r>
              <a:rPr lang="en-GB" b="1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–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kroz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uvjetovanje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višeg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reda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postali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upareni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s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većim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brojem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drugih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potkrepljivača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novac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</a:rPr>
              <a:t>pažnja</a:t>
            </a:r>
            <a:r>
              <a:rPr lang="en-GB" i="1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457200" lvl="1" indent="0">
              <a:buNone/>
            </a:pPr>
            <a:endParaRPr lang="en-GB" dirty="0" smtClean="0">
              <a:solidFill>
                <a:schemeClr val="tx1"/>
              </a:solidFill>
              <a:latin typeface="+mj-lt"/>
            </a:endParaRPr>
          </a:p>
          <a:p>
            <a:r>
              <a:rPr lang="en-GB" dirty="0" err="1" smtClean="0">
                <a:latin typeface="+mj-lt"/>
              </a:rPr>
              <a:t>dvije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vrste</a:t>
            </a:r>
            <a:r>
              <a:rPr lang="en-GB" dirty="0" smtClean="0">
                <a:latin typeface="+mj-lt"/>
              </a:rPr>
              <a:t>:</a:t>
            </a:r>
          </a:p>
          <a:p>
            <a:pPr lvl="1"/>
            <a:r>
              <a:rPr lang="en-GB" b="1" dirty="0" err="1">
                <a:solidFill>
                  <a:schemeClr val="tx1"/>
                </a:solidFill>
                <a:latin typeface="+mj-lt"/>
              </a:rPr>
              <a:t>p</a:t>
            </a: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ozitivno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potkrepljenje</a:t>
            </a:r>
            <a:endParaRPr lang="en-GB" b="1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negativno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potkrepljenje</a:t>
            </a:r>
            <a:endParaRPr lang="en-GB" b="1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2467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/>
          <a:lstStyle/>
          <a:p>
            <a:r>
              <a:rPr lang="en-GB" dirty="0" err="1" smtClean="0"/>
              <a:t>Pozitivno</a:t>
            </a:r>
            <a:r>
              <a:rPr lang="en-GB" dirty="0" smtClean="0"/>
              <a:t> </a:t>
            </a:r>
            <a:r>
              <a:rPr lang="en-GB" dirty="0" err="1" smtClean="0"/>
              <a:t>potkrepljenje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24536"/>
          </a:xfrm>
        </p:spPr>
        <p:txBody>
          <a:bodyPr>
            <a:normAutofit fontScale="62500" lnSpcReduction="20000"/>
          </a:bodyPr>
          <a:lstStyle/>
          <a:p>
            <a:r>
              <a:rPr lang="en-GB" sz="3200" dirty="0" err="1">
                <a:latin typeface="+mj-lt"/>
              </a:rPr>
              <a:t>p</a:t>
            </a:r>
            <a:r>
              <a:rPr lang="en-GB" sz="3200" dirty="0" err="1" smtClean="0">
                <a:latin typeface="+mj-lt"/>
              </a:rPr>
              <a:t>ovećana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vjerojatnost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pojavljivanja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ponašanja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koje</a:t>
            </a:r>
            <a:r>
              <a:rPr lang="en-GB" sz="3200" dirty="0" smtClean="0">
                <a:latin typeface="+mj-lt"/>
              </a:rPr>
              <a:t> je </a:t>
            </a:r>
            <a:r>
              <a:rPr lang="en-GB" sz="3200" dirty="0" err="1" smtClean="0">
                <a:latin typeface="+mj-lt"/>
              </a:rPr>
              <a:t>popraćeno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pozitivnim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posljedicama</a:t>
            </a:r>
            <a:endParaRPr lang="en-GB" sz="3200" dirty="0" smtClean="0">
              <a:latin typeface="+mj-lt"/>
            </a:endParaRPr>
          </a:p>
          <a:p>
            <a:r>
              <a:rPr lang="en-GB" sz="2600" dirty="0" err="1">
                <a:latin typeface="+mj-lt"/>
              </a:rPr>
              <a:t>npr</a:t>
            </a:r>
            <a:r>
              <a:rPr lang="en-GB" sz="2600" dirty="0">
                <a:latin typeface="+mj-lt"/>
              </a:rPr>
              <a:t>. </a:t>
            </a:r>
            <a:endParaRPr lang="en-GB" sz="2600" dirty="0" smtClean="0">
              <a:latin typeface="+mj-lt"/>
            </a:endParaRPr>
          </a:p>
          <a:p>
            <a:pPr lvl="1"/>
            <a:r>
              <a:rPr lang="en-GB" dirty="0" smtClean="0">
                <a:solidFill>
                  <a:schemeClr val="tx1"/>
                </a:solidFill>
                <a:latin typeface="+mj-lt"/>
              </a:rPr>
              <a:t>student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koji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uči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na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ispitu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dobije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5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vjerojatno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će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učiti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ubuduće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jer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je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učenje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potkrepljeno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izvrsnom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ocjenom</a:t>
            </a:r>
            <a:endParaRPr lang="en-GB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GB" dirty="0" err="1" smtClean="0">
                <a:solidFill>
                  <a:schemeClr val="tx1"/>
                </a:solidFill>
                <a:latin typeface="+mj-lt"/>
              </a:rPr>
              <a:t>kod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djeteta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koje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plače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prije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spavanja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koje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roditelji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pritom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uzimaju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u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ruke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vjerojatno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će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se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povećati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frekvencija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plakanja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prije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spavanja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jer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je ono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potkrepljeno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pažnjom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fizičkim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kontaktom</a:t>
            </a:r>
            <a:endParaRPr lang="en-GB" dirty="0" smtClean="0">
              <a:solidFill>
                <a:schemeClr val="tx1"/>
              </a:solidFill>
              <a:latin typeface="+mj-lt"/>
            </a:endParaRPr>
          </a:p>
          <a:p>
            <a:pPr marL="457200" lvl="1" indent="0">
              <a:buNone/>
            </a:pPr>
            <a:endParaRPr lang="en-GB" dirty="0" smtClean="0">
              <a:solidFill>
                <a:schemeClr val="tx1"/>
              </a:solidFill>
              <a:latin typeface="+mj-lt"/>
            </a:endParaRPr>
          </a:p>
          <a:p>
            <a:r>
              <a:rPr lang="en-GB" sz="3200" dirty="0" err="1" smtClean="0">
                <a:latin typeface="+mj-lt"/>
              </a:rPr>
              <a:t>nužna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pažljiva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evaluacija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onoga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što</a:t>
            </a:r>
            <a:r>
              <a:rPr lang="en-GB" sz="3200" dirty="0" smtClean="0">
                <a:latin typeface="+mj-lt"/>
              </a:rPr>
              <a:t> je </a:t>
            </a:r>
            <a:r>
              <a:rPr lang="en-GB" sz="3200" dirty="0" err="1" smtClean="0">
                <a:latin typeface="+mj-lt"/>
              </a:rPr>
              <a:t>za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pojedinog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klijenta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pozitivni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potkrepljivač</a:t>
            </a:r>
            <a:r>
              <a:rPr lang="en-GB" sz="3200" dirty="0" smtClean="0">
                <a:latin typeface="+mj-lt"/>
              </a:rPr>
              <a:t>, </a:t>
            </a:r>
            <a:r>
              <a:rPr lang="en-GB" sz="3200" dirty="0" err="1" smtClean="0">
                <a:latin typeface="+mj-lt"/>
              </a:rPr>
              <a:t>jer</a:t>
            </a:r>
            <a:r>
              <a:rPr lang="en-GB" sz="3200" dirty="0" smtClean="0">
                <a:latin typeface="+mj-lt"/>
              </a:rPr>
              <a:t>:</a:t>
            </a:r>
          </a:p>
          <a:p>
            <a:pPr lvl="1"/>
            <a:r>
              <a:rPr lang="en-GB" dirty="0" err="1" smtClean="0">
                <a:solidFill>
                  <a:schemeClr val="tx1"/>
                </a:solidFill>
                <a:latin typeface="+mj-lt"/>
              </a:rPr>
              <a:t>neki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događaj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može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biti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pozitivni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potkrepljivač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za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jednu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ali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ne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za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drugu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osobu</a:t>
            </a:r>
            <a:endParaRPr lang="en-GB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GB" dirty="0" err="1" smtClean="0">
                <a:solidFill>
                  <a:schemeClr val="tx1"/>
                </a:solidFill>
                <a:latin typeface="+mj-lt"/>
              </a:rPr>
              <a:t>neki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događaj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može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istoj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osobi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biti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pozitivni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potkrepljivač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u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nekim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okolnostima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a u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drugima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ne</a:t>
            </a:r>
          </a:p>
          <a:p>
            <a:endParaRPr lang="en-GB" dirty="0" smtClean="0">
              <a:latin typeface="+mj-lt"/>
              <a:sym typeface="Wingdings" panose="05000000000000000000" pitchFamily="2" charset="2"/>
            </a:endParaRPr>
          </a:p>
          <a:p>
            <a:r>
              <a:rPr lang="en-GB" sz="3200" b="1" dirty="0" err="1" smtClean="0">
                <a:latin typeface="+mj-lt"/>
                <a:sym typeface="Wingdings" panose="05000000000000000000" pitchFamily="2" charset="2"/>
              </a:rPr>
              <a:t>Premack</a:t>
            </a:r>
            <a:r>
              <a:rPr lang="en-GB" sz="3200" b="1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b="1" dirty="0" err="1" smtClean="0">
                <a:latin typeface="+mj-lt"/>
                <a:sym typeface="Wingdings" panose="05000000000000000000" pitchFamily="2" charset="2"/>
              </a:rPr>
              <a:t>princip</a:t>
            </a:r>
            <a:r>
              <a:rPr lang="en-GB" sz="3200" b="1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–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ponašanja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koja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imaju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veću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vjerojatnost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pojavljivanja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mogu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potkrijepiti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ponašanja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koja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imaju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manju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vjerojatnost</a:t>
            </a:r>
            <a:r>
              <a:rPr lang="en-GB" sz="3200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sz="3200" dirty="0" err="1" smtClean="0">
                <a:latin typeface="+mj-lt"/>
                <a:sym typeface="Wingdings" panose="05000000000000000000" pitchFamily="2" charset="2"/>
              </a:rPr>
              <a:t>pojavljivanja</a:t>
            </a:r>
            <a:endParaRPr lang="en-GB" sz="3200" dirty="0" smtClean="0">
              <a:latin typeface="+mj-lt"/>
              <a:sym typeface="Wingdings" panose="05000000000000000000" pitchFamily="2" charset="2"/>
            </a:endParaRPr>
          </a:p>
          <a:p>
            <a:r>
              <a:rPr lang="en-GB" sz="2600" dirty="0" err="1" smtClean="0">
                <a:latin typeface="+mj-lt"/>
                <a:sym typeface="Wingdings" panose="05000000000000000000" pitchFamily="2" charset="2"/>
              </a:rPr>
              <a:t>npr</a:t>
            </a:r>
            <a:r>
              <a:rPr lang="en-GB" sz="2600" dirty="0" smtClean="0">
                <a:latin typeface="+mj-lt"/>
                <a:sym typeface="Wingdings" panose="05000000000000000000" pitchFamily="2" charset="2"/>
              </a:rPr>
              <a:t>.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djetetu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se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dopusti</a:t>
            </a:r>
            <a:r>
              <a:rPr lang="en-GB" dirty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igranje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tek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nakon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što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pospremi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krevet</a:t>
            </a:r>
            <a:endParaRPr lang="en-GB" dirty="0" smtClean="0">
              <a:solidFill>
                <a:schemeClr val="tx1"/>
              </a:solidFill>
              <a:latin typeface="+mj-lt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60986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/>
          <a:lstStyle/>
          <a:p>
            <a:r>
              <a:rPr lang="en-GB" dirty="0" err="1" smtClean="0"/>
              <a:t>Negativno</a:t>
            </a:r>
            <a:r>
              <a:rPr lang="en-GB" dirty="0" smtClean="0"/>
              <a:t> </a:t>
            </a:r>
            <a:r>
              <a:rPr lang="en-GB" dirty="0" err="1" smtClean="0"/>
              <a:t>potkrepljenje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419936"/>
          </a:xfrm>
        </p:spPr>
        <p:txBody>
          <a:bodyPr>
            <a:normAutofit fontScale="70000" lnSpcReduction="20000"/>
          </a:bodyPr>
          <a:lstStyle/>
          <a:p>
            <a:r>
              <a:rPr lang="en-GB" dirty="0" err="1" smtClean="0">
                <a:latin typeface="+mj-lt"/>
              </a:rPr>
              <a:t>povećana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vjerojatnost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pojavljivanja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ponašanja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nakon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čijeg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izvođenja</a:t>
            </a:r>
            <a:r>
              <a:rPr lang="en-GB" dirty="0" smtClean="0">
                <a:latin typeface="+mj-lt"/>
              </a:rPr>
              <a:t> je </a:t>
            </a:r>
            <a:r>
              <a:rPr lang="en-GB" dirty="0" err="1" smtClean="0">
                <a:latin typeface="+mj-lt"/>
              </a:rPr>
              <a:t>uklonjen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ili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okončan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neki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averzivan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događaj</a:t>
            </a:r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npr</a:t>
            </a:r>
            <a:r>
              <a:rPr lang="en-GB" dirty="0" smtClean="0">
                <a:latin typeface="+mj-lt"/>
              </a:rPr>
              <a:t>.</a:t>
            </a:r>
          </a:p>
          <a:p>
            <a:pPr lvl="1"/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oblačenje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jakne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kada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nam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je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hladno</a:t>
            </a:r>
            <a:endParaRPr lang="en-GB" sz="2300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pospremanje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sobe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kada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roditelj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prigovara</a:t>
            </a:r>
            <a:endParaRPr lang="en-GB" sz="2300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odustajanje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od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ispita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kojeg</a:t>
            </a:r>
            <a:r>
              <a:rPr lang="en-GB" sz="2300" dirty="0" smtClean="0">
                <a:solidFill>
                  <a:schemeClr val="tx1"/>
                </a:solidFill>
                <a:latin typeface="+mj-lt"/>
              </a:rPr>
              <a:t> se </a:t>
            </a:r>
            <a:r>
              <a:rPr lang="en-GB" sz="2300" dirty="0" err="1" smtClean="0">
                <a:solidFill>
                  <a:schemeClr val="tx1"/>
                </a:solidFill>
                <a:latin typeface="+mj-lt"/>
              </a:rPr>
              <a:t>bojimo</a:t>
            </a:r>
            <a:endParaRPr lang="en-GB" sz="2300" dirty="0" smtClean="0">
              <a:solidFill>
                <a:schemeClr val="tx1"/>
              </a:solidFill>
              <a:latin typeface="+mj-lt"/>
            </a:endParaRPr>
          </a:p>
          <a:p>
            <a:pPr marL="457200" lvl="1" indent="0">
              <a:buNone/>
            </a:pPr>
            <a:endParaRPr lang="en-GB" dirty="0" smtClean="0">
              <a:solidFill>
                <a:schemeClr val="tx1"/>
              </a:solidFill>
              <a:latin typeface="+mj-lt"/>
            </a:endParaRPr>
          </a:p>
          <a:p>
            <a:r>
              <a:rPr lang="en-GB" dirty="0" err="1" smtClean="0">
                <a:latin typeface="+mj-lt"/>
              </a:rPr>
              <a:t>dva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oblika</a:t>
            </a:r>
            <a:r>
              <a:rPr lang="en-GB" dirty="0" smtClean="0">
                <a:latin typeface="+mj-lt"/>
              </a:rPr>
              <a:t>:</a:t>
            </a: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bijeg</a:t>
            </a:r>
            <a:r>
              <a:rPr lang="en-GB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–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ponašanje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se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izvodi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kada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je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averzivni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događaj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već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nastupio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uzimamo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lijek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kada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nas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boli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glava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</a:rPr>
              <a:t>izbjegavanje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–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ponašanje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se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izvodi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prije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pojave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averzivnog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događaja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averzivni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događaj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se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prevenira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npr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fobična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osoba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ne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izlazi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iz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</a:rPr>
              <a:t>kuće</a:t>
            </a:r>
            <a:r>
              <a:rPr lang="en-GB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457200" lvl="1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err="1" smtClean="0">
                <a:latin typeface="+mj-lt"/>
              </a:rPr>
              <a:t>također</a:t>
            </a:r>
            <a:r>
              <a:rPr lang="en-GB" dirty="0" smtClean="0">
                <a:latin typeface="+mj-lt"/>
              </a:rPr>
              <a:t> je </a:t>
            </a:r>
            <a:r>
              <a:rPr lang="en-GB" dirty="0" err="1" smtClean="0">
                <a:latin typeface="+mj-lt"/>
              </a:rPr>
              <a:t>nužna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individualna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procjena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prikladnih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negativnih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potkrepljivača</a:t>
            </a:r>
            <a:endParaRPr lang="en-GB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70860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>
            <a:normAutofit/>
          </a:bodyPr>
          <a:lstStyle/>
          <a:p>
            <a:r>
              <a:rPr lang="en-GB" sz="2800" dirty="0" err="1" smtClean="0"/>
              <a:t>Pravila</a:t>
            </a:r>
            <a:r>
              <a:rPr lang="en-GB" sz="2800" dirty="0" smtClean="0"/>
              <a:t> </a:t>
            </a:r>
            <a:r>
              <a:rPr lang="en-GB" sz="2800" dirty="0" err="1" smtClean="0"/>
              <a:t>za</a:t>
            </a:r>
            <a:r>
              <a:rPr lang="en-GB" sz="2800" dirty="0" smtClean="0"/>
              <a:t> </a:t>
            </a:r>
            <a:r>
              <a:rPr lang="en-GB" sz="2800" dirty="0" err="1" smtClean="0"/>
              <a:t>uspješnu</a:t>
            </a:r>
            <a:r>
              <a:rPr lang="en-GB" sz="2800" dirty="0" smtClean="0"/>
              <a:t> </a:t>
            </a:r>
            <a:r>
              <a:rPr lang="en-GB" sz="2800" dirty="0" err="1" smtClean="0"/>
              <a:t>primjenu</a:t>
            </a:r>
            <a:r>
              <a:rPr lang="en-GB" sz="2800" dirty="0" smtClean="0"/>
              <a:t> </a:t>
            </a:r>
            <a:r>
              <a:rPr lang="en-GB" sz="2800" dirty="0" err="1" smtClean="0"/>
              <a:t>pozitivnog</a:t>
            </a:r>
            <a:r>
              <a:rPr lang="en-GB" sz="2800" dirty="0" smtClean="0"/>
              <a:t> </a:t>
            </a:r>
            <a:r>
              <a:rPr lang="en-GB" sz="2800" dirty="0" err="1" smtClean="0"/>
              <a:t>potkrepljenja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80520"/>
          </a:xfrm>
        </p:spPr>
        <p:txBody>
          <a:bodyPr>
            <a:normAutofit fontScale="70000" lnSpcReduction="20000"/>
          </a:bodyPr>
          <a:lstStyle/>
          <a:p>
            <a:r>
              <a:rPr lang="en-GB" dirty="0" err="1" smtClean="0">
                <a:latin typeface="+mj-lt"/>
                <a:sym typeface="Wingdings" panose="05000000000000000000" pitchFamily="2" charset="2"/>
              </a:rPr>
              <a:t>potkrepljenje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primijeniti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b="1" dirty="0" err="1" smtClean="0">
                <a:latin typeface="+mj-lt"/>
                <a:sym typeface="Wingdings" panose="05000000000000000000" pitchFamily="2" charset="2"/>
              </a:rPr>
              <a:t>neposredno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nakon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pojave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ciljnog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ponašanja</a:t>
            </a:r>
            <a:endParaRPr lang="en-GB" dirty="0" smtClean="0">
              <a:latin typeface="+mj-lt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GB" dirty="0" smtClean="0">
              <a:latin typeface="+mj-lt"/>
              <a:sym typeface="Wingdings" panose="05000000000000000000" pitchFamily="2" charset="2"/>
            </a:endParaRPr>
          </a:p>
          <a:p>
            <a:r>
              <a:rPr lang="en-GB" dirty="0" err="1" smtClean="0">
                <a:latin typeface="+mj-lt"/>
                <a:sym typeface="Wingdings" panose="05000000000000000000" pitchFamily="2" charset="2"/>
              </a:rPr>
              <a:t>primijeniti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što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veće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ili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intenzivnije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potkrepljenje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(ALI!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pretjerana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količina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potkrepljenja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neće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biti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učinkovita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zbog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pojave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b="1" dirty="0" err="1" smtClean="0">
                <a:latin typeface="+mj-lt"/>
                <a:sym typeface="Wingdings" panose="05000000000000000000" pitchFamily="2" charset="2"/>
              </a:rPr>
              <a:t>zasićenja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endParaRPr lang="en-GB" b="1" dirty="0" smtClean="0">
              <a:latin typeface="+mj-lt"/>
              <a:sym typeface="Wingdings" panose="05000000000000000000" pitchFamily="2" charset="2"/>
            </a:endParaRPr>
          </a:p>
          <a:p>
            <a:r>
              <a:rPr lang="en-GB" dirty="0" err="1" smtClean="0">
                <a:latin typeface="+mj-lt"/>
                <a:sym typeface="Wingdings" panose="05000000000000000000" pitchFamily="2" charset="2"/>
              </a:rPr>
              <a:t>primijeniti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potkrepljivače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koje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osoba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više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b="1" dirty="0" err="1" smtClean="0">
                <a:latin typeface="+mj-lt"/>
                <a:sym typeface="Wingdings" panose="05000000000000000000" pitchFamily="2" charset="2"/>
              </a:rPr>
              <a:t>preferira</a:t>
            </a:r>
            <a:endParaRPr lang="en-GB" b="1" dirty="0" smtClean="0">
              <a:latin typeface="+mj-lt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GB" b="1" dirty="0" smtClean="0">
              <a:latin typeface="+mj-lt"/>
              <a:sym typeface="Wingdings" panose="05000000000000000000" pitchFamily="2" charset="2"/>
            </a:endParaRPr>
          </a:p>
          <a:p>
            <a:r>
              <a:rPr lang="en-GB" dirty="0" err="1" smtClean="0">
                <a:latin typeface="+mj-lt"/>
                <a:sym typeface="Wingdings" panose="05000000000000000000" pitchFamily="2" charset="2"/>
              </a:rPr>
              <a:t>odabrati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prikladan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raspored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potkrepljenja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(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pravilo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o tome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koja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specifična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ponašanja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će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se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potkrepljivati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i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latin typeface="+mj-lt"/>
                <a:sym typeface="Wingdings" panose="05000000000000000000" pitchFamily="2" charset="2"/>
              </a:rPr>
              <a:t>kada</a:t>
            </a:r>
            <a:r>
              <a:rPr lang="en-GB" dirty="0" smtClean="0">
                <a:latin typeface="+mj-lt"/>
                <a:sym typeface="Wingdings" panose="05000000000000000000" pitchFamily="2" charset="2"/>
              </a:rPr>
              <a:t>):</a:t>
            </a:r>
          </a:p>
          <a:p>
            <a:pPr lvl="1"/>
            <a:r>
              <a:rPr lang="en-GB" b="1" dirty="0" err="1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k</a:t>
            </a:r>
            <a:r>
              <a:rPr lang="en-GB" b="1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ontinuirano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–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ponašanje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se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potkrijepi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svaki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put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kada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se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pojavi</a:t>
            </a:r>
            <a:endParaRPr lang="en-GB" dirty="0" smtClean="0">
              <a:solidFill>
                <a:schemeClr val="tx1"/>
              </a:solidFill>
              <a:latin typeface="+mj-lt"/>
              <a:sym typeface="Wingdings" panose="05000000000000000000" pitchFamily="2" charset="2"/>
            </a:endParaRPr>
          </a:p>
          <a:p>
            <a:pPr lvl="1"/>
            <a:r>
              <a:rPr lang="en-GB" b="1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diskontinuirano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–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ponašanje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se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potkrepljuje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samo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povremeno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,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po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različitim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rasporedima</a:t>
            </a:r>
            <a:r>
              <a:rPr lang="en-GB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:</a:t>
            </a:r>
          </a:p>
          <a:p>
            <a:pPr lvl="2"/>
            <a:r>
              <a:rPr lang="en-GB" i="1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fiksni</a:t>
            </a:r>
            <a:r>
              <a:rPr lang="en-GB" i="1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omjer</a:t>
            </a:r>
            <a:endParaRPr lang="en-GB" i="1" dirty="0" smtClean="0">
              <a:solidFill>
                <a:schemeClr val="tx1"/>
              </a:solidFill>
              <a:latin typeface="+mj-lt"/>
              <a:sym typeface="Wingdings" panose="05000000000000000000" pitchFamily="2" charset="2"/>
            </a:endParaRPr>
          </a:p>
          <a:p>
            <a:pPr lvl="2"/>
            <a:r>
              <a:rPr lang="en-GB" i="1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varijabilni</a:t>
            </a:r>
            <a:r>
              <a:rPr lang="en-GB" i="1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</a:t>
            </a:r>
            <a:r>
              <a:rPr lang="en-GB" i="1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omjer</a:t>
            </a:r>
            <a:endParaRPr lang="en-GB" i="1" dirty="0" smtClean="0">
              <a:solidFill>
                <a:schemeClr val="tx1"/>
              </a:solidFill>
              <a:latin typeface="+mj-lt"/>
              <a:sym typeface="Wingdings" panose="05000000000000000000" pitchFamily="2" charset="2"/>
            </a:endParaRPr>
          </a:p>
          <a:p>
            <a:pPr lvl="2"/>
            <a:r>
              <a:rPr lang="en-GB" i="1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fiksni</a:t>
            </a:r>
            <a:r>
              <a:rPr lang="en-GB" i="1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interval</a:t>
            </a:r>
          </a:p>
          <a:p>
            <a:pPr lvl="2"/>
            <a:r>
              <a:rPr lang="en-GB" i="1" dirty="0" err="1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varijabilni</a:t>
            </a:r>
            <a:r>
              <a:rPr lang="en-GB" i="1" dirty="0" smtClean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 interval</a:t>
            </a:r>
          </a:p>
          <a:p>
            <a:pPr lvl="2"/>
            <a:endParaRPr lang="en-GB" dirty="0" smtClean="0">
              <a:latin typeface="+mj-lt"/>
              <a:sym typeface="Wingdings" panose="05000000000000000000" pitchFamily="2" charset="2"/>
            </a:endParaRPr>
          </a:p>
          <a:p>
            <a:endParaRPr lang="en-GB" dirty="0" smtClean="0">
              <a:latin typeface="+mj-lt"/>
              <a:sym typeface="Wingdings" panose="05000000000000000000" pitchFamily="2" charset="2"/>
            </a:endParaRPr>
          </a:p>
          <a:p>
            <a:endParaRPr lang="hr-HR" dirty="0">
              <a:latin typeface="+mj-lt"/>
            </a:endParaRPr>
          </a:p>
          <a:p>
            <a:endParaRPr lang="hr-H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81801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2148</TotalTime>
  <Words>1305</Words>
  <Application>Microsoft Office PowerPoint</Application>
  <PresentationFormat>On-screen Show (4:3)</PresentationFormat>
  <Paragraphs>178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Urban</vt:lpstr>
      <vt:lpstr>Tehnike instrumentalnog uvjetovanja</vt:lpstr>
      <vt:lpstr>Instrumentalno uvjetovanje – “učenje na posljedicama”</vt:lpstr>
      <vt:lpstr>Otkriće instrumentalnog uvjetovanja</vt:lpstr>
      <vt:lpstr>Temeljni principi instrumentalnog uvjetovanja</vt:lpstr>
      <vt:lpstr>PowerPoint Presentation</vt:lpstr>
      <vt:lpstr>Potkrepljenje</vt:lpstr>
      <vt:lpstr>Pozitivno potkrepljenje</vt:lpstr>
      <vt:lpstr>Negativno potkrepljenje</vt:lpstr>
      <vt:lpstr>Pravila za uspješnu primjenu pozitivnog potkrepljenja</vt:lpstr>
      <vt:lpstr>Kazna</vt:lpstr>
      <vt:lpstr>Pravila za primjenu kazne</vt:lpstr>
      <vt:lpstr>Gašenje</vt:lpstr>
      <vt:lpstr>Tehnike za izgradnju poželjnog ponašanja utemeljene na principima instrumentalnog uvjetovanja</vt:lpstr>
      <vt:lpstr>Ekonomija žetona</vt:lpstr>
      <vt:lpstr>Pravila za primjenu žetoniranja</vt:lpstr>
      <vt:lpstr>Prednosti i nedostaci žetoniranja</vt:lpstr>
      <vt:lpstr>Oblikovanje</vt:lpstr>
      <vt:lpstr>Ulančavanje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Tehnike instrumentalnog uvjetovanja</dc:title>
  <dc:creator>Draganin laptop</dc:creator>
  <cp:lastModifiedBy>Dragana</cp:lastModifiedBy>
  <cp:revision>197</cp:revision>
  <dcterms:created xsi:type="dcterms:W3CDTF">2015-01-13T21:40:42Z</dcterms:created>
  <dcterms:modified xsi:type="dcterms:W3CDTF">2015-01-31T00:39:32Z</dcterms:modified>
</cp:coreProperties>
</file>