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77" r:id="rId3"/>
    <p:sldId id="276" r:id="rId4"/>
    <p:sldId id="280" r:id="rId5"/>
    <p:sldId id="283" r:id="rId6"/>
    <p:sldId id="284" r:id="rId7"/>
    <p:sldId id="282" r:id="rId8"/>
    <p:sldId id="285" r:id="rId9"/>
    <p:sldId id="286" r:id="rId10"/>
    <p:sldId id="287" r:id="rId11"/>
    <p:sldId id="289" r:id="rId12"/>
    <p:sldId id="28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71449" autoAdjust="0"/>
  </p:normalViewPr>
  <p:slideViewPr>
    <p:cSldViewPr>
      <p:cViewPr>
        <p:scale>
          <a:sx n="60" d="100"/>
          <a:sy n="60" d="100"/>
        </p:scale>
        <p:origin x="-215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B542A-C653-4916-BFC8-49774D6BCC0A}" type="datetimeFigureOut">
              <a:rPr lang="hr-HR" smtClean="0"/>
              <a:t>4.9.2017.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9D56A-F7CD-439A-9DC5-07E1E8E9E91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297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9D56A-F7CD-439A-9DC5-07E1E8E9E91C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4281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9D56A-F7CD-439A-9DC5-07E1E8E9E91C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9878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hr-HR" baseline="0" dirty="0" smtClean="0"/>
          </a:p>
          <a:p>
            <a:pPr marL="0" indent="0">
              <a:buFontTx/>
              <a:buNone/>
            </a:pP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9D56A-F7CD-439A-9DC5-07E1E8E9E91C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8031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9D56A-F7CD-439A-9DC5-07E1E8E9E91C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1910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9D56A-F7CD-439A-9DC5-07E1E8E9E91C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1910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9D56A-F7CD-439A-9DC5-07E1E8E9E91C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7044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9D56A-F7CD-439A-9DC5-07E1E8E9E91C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9730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4291"/>
            <a:ext cx="9144000" cy="69665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9600" y="4255257"/>
            <a:ext cx="417280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UNUTARNJE</a:t>
            </a:r>
          </a:p>
          <a:p>
            <a:pPr algn="ctr"/>
            <a:r>
              <a:rPr lang="hr-H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KONDICIONIRANJE</a:t>
            </a:r>
            <a:endParaRPr lang="hr-H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4295"/>
          <a:stretch/>
        </p:blipFill>
        <p:spPr bwMode="auto">
          <a:xfrm>
            <a:off x="914400" y="430437"/>
            <a:ext cx="2594041" cy="104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310244" y="1712387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solidFill>
                  <a:schemeClr val="bg1"/>
                </a:solidFill>
              </a:rPr>
              <a:t>Praktikum 2</a:t>
            </a:r>
            <a:endParaRPr lang="hr-H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06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074509"/>
            <a:ext cx="534171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imaginacije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uključiti sva osjetila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obavezno </a:t>
            </a:r>
            <a:r>
              <a:rPr lang="hr-HR" sz="2400" dirty="0"/>
              <a:t>provjeriti stupanj jasnoće i stupanj ugodnosti/averzivnosti zamišljene scene (1-5</a:t>
            </a:r>
            <a:r>
              <a:rPr lang="hr-HR" sz="24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ako klijent ima poteškoće s imaginiranjem (općenito ili s određenim senzornim modalitetom), najprije provesti trening imaginacije</a:t>
            </a:r>
          </a:p>
        </p:txBody>
      </p:sp>
    </p:spTree>
    <p:extLst>
      <p:ext uri="{BB962C8B-B14F-4D97-AF65-F5344CB8AC3E}">
        <p14:creationId xmlns:p14="http://schemas.microsoft.com/office/powerpoint/2010/main" val="225134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362200" y="827690"/>
            <a:ext cx="5102369" cy="1905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3600" b="1" dirty="0" smtClean="0">
                <a:solidFill>
                  <a:srgbClr val="002060"/>
                </a:solidFill>
              </a:rPr>
              <a:t>Primjena</a:t>
            </a:r>
          </a:p>
          <a:p>
            <a:r>
              <a:rPr lang="hr-HR" sz="3600" b="1" dirty="0" smtClean="0">
                <a:solidFill>
                  <a:srgbClr val="002060"/>
                </a:solidFill>
              </a:rPr>
              <a:t>unutarnjeg kondicioniranja</a:t>
            </a:r>
            <a:endParaRPr lang="hr-HR" sz="3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0218" y="2819400"/>
            <a:ext cx="8382000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r-HR" sz="2300" dirty="0" smtClean="0"/>
              <a:t>široka primjena (različite populacije klijenata, različiti problemi, različita okružja)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r-HR" sz="2300" dirty="0" smtClean="0"/>
              <a:t>dobri rezultati kod osoba koje imaju adekvatnu sposobnost imaginacije ili ih se može uvježbati za imaginiranje, koje mogu slijediti upute, koje su suradljive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r-HR" sz="2300" dirty="0" smtClean="0"/>
              <a:t>teškoće u primjeni ove tehnike češće kod vrlo male djece i osoba s posebnim potrebama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r-HR" sz="2300" dirty="0" smtClean="0"/>
              <a:t>u slučajevima kada ovaj postupak ne daje rezultate često se utvrdi da se pri primjeni nisu poštovale temeljne zakonitosti učenja</a:t>
            </a:r>
          </a:p>
        </p:txBody>
      </p:sp>
    </p:spTree>
    <p:extLst>
      <p:ext uri="{BB962C8B-B14F-4D97-AF65-F5344CB8AC3E}">
        <p14:creationId xmlns:p14="http://schemas.microsoft.com/office/powerpoint/2010/main" val="316859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2967335"/>
            <a:ext cx="3352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Hvala na pažnji!</a:t>
            </a:r>
            <a:endParaRPr lang="hr-H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83180" y="3581400"/>
            <a:ext cx="1937697" cy="1139572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>
                <a:solidFill>
                  <a:srgbClr val="002060"/>
                </a:solidFill>
              </a:rPr>
              <a:t>Cautela</a:t>
            </a:r>
          </a:p>
          <a:p>
            <a:pPr algn="ctr"/>
            <a:r>
              <a:rPr lang="hr-HR" sz="2400" b="1" dirty="0">
                <a:solidFill>
                  <a:srgbClr val="002060"/>
                </a:solidFill>
              </a:rPr>
              <a:t>(1966)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220878" y="3581400"/>
            <a:ext cx="6400800" cy="113957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400" dirty="0">
                <a:solidFill>
                  <a:schemeClr val="bg1"/>
                </a:solidFill>
              </a:rPr>
              <a:t>skup postupaka utemeljenih na imaginaciji </a:t>
            </a:r>
            <a:endParaRPr lang="hr-HR" sz="2400" dirty="0" smtClean="0">
              <a:solidFill>
                <a:schemeClr val="bg1"/>
              </a:solidFill>
            </a:endParaRPr>
          </a:p>
          <a:p>
            <a:r>
              <a:rPr lang="hr-HR" sz="2400" dirty="0" smtClean="0">
                <a:solidFill>
                  <a:schemeClr val="bg1"/>
                </a:solidFill>
              </a:rPr>
              <a:t>koji </a:t>
            </a:r>
            <a:r>
              <a:rPr lang="hr-HR" sz="2400" dirty="0">
                <a:solidFill>
                  <a:schemeClr val="bg1"/>
                </a:solidFill>
              </a:rPr>
              <a:t>mijenjaju vjerojatnost pojave ponašanja </a:t>
            </a:r>
            <a:endParaRPr lang="hr-HR" sz="2400" dirty="0" smtClean="0">
              <a:solidFill>
                <a:schemeClr val="bg1"/>
              </a:solidFill>
            </a:endParaRPr>
          </a:p>
          <a:p>
            <a:r>
              <a:rPr lang="hr-HR" sz="2400" dirty="0" smtClean="0">
                <a:solidFill>
                  <a:schemeClr val="bg1"/>
                </a:solidFill>
              </a:rPr>
              <a:t>kroz </a:t>
            </a:r>
            <a:r>
              <a:rPr lang="hr-HR" sz="2400" dirty="0">
                <a:solidFill>
                  <a:schemeClr val="bg1"/>
                </a:solidFill>
              </a:rPr>
              <a:t>manipulaciju njegovim posljedicama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743200" y="1179386"/>
            <a:ext cx="4298150" cy="113957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r-H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unutarnje</a:t>
            </a:r>
          </a:p>
          <a:p>
            <a:pPr algn="r"/>
            <a:r>
              <a:rPr lang="hr-H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kondicioniranje</a:t>
            </a:r>
            <a:endParaRPr lang="hr-H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03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 Arrow Callout 7"/>
          <p:cNvSpPr/>
          <p:nvPr/>
        </p:nvSpPr>
        <p:spPr>
          <a:xfrm>
            <a:off x="533400" y="1050879"/>
            <a:ext cx="1981200" cy="2362200"/>
          </a:xfrm>
          <a:prstGeom prst="upArrowCallou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povećanje frekvencije poželjnog ponašanja</a:t>
            </a:r>
            <a:endParaRPr lang="hr-HR" sz="2400" dirty="0"/>
          </a:p>
        </p:txBody>
      </p:sp>
      <p:sp>
        <p:nvSpPr>
          <p:cNvPr id="9" name="Down Arrow Callout 8"/>
          <p:cNvSpPr/>
          <p:nvPr/>
        </p:nvSpPr>
        <p:spPr>
          <a:xfrm>
            <a:off x="533400" y="4138608"/>
            <a:ext cx="1981200" cy="2460893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6086"/>
            </a:avLst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smanjenje frekvencije nepoželjnog ponašanja</a:t>
            </a:r>
            <a:endParaRPr lang="hr-HR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3305492" y="457200"/>
            <a:ext cx="5445796" cy="113957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r-H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postupci</a:t>
            </a:r>
          </a:p>
          <a:p>
            <a:pPr algn="r"/>
            <a:r>
              <a:rPr lang="hr-H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unutarnjeg kondicioniranja</a:t>
            </a:r>
            <a:endParaRPr lang="hr-H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549857" y="2209800"/>
            <a:ext cx="4571716" cy="940595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400" dirty="0" smtClean="0">
                <a:solidFill>
                  <a:srgbClr val="002060"/>
                </a:solidFill>
              </a:rPr>
              <a:t>unutarnje pozitivno potkrepljenje</a:t>
            </a:r>
          </a:p>
          <a:p>
            <a:r>
              <a:rPr lang="hr-HR" sz="2400" dirty="0" smtClean="0">
                <a:solidFill>
                  <a:srgbClr val="002060"/>
                </a:solidFill>
              </a:rPr>
              <a:t>unutarnje negativno potkrepljenje</a:t>
            </a:r>
            <a:endParaRPr lang="hr-HR" sz="2400" dirty="0">
              <a:solidFill>
                <a:srgbClr val="00206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549857" y="4138608"/>
            <a:ext cx="4571716" cy="1577707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400" dirty="0" smtClean="0">
                <a:solidFill>
                  <a:srgbClr val="002060"/>
                </a:solidFill>
              </a:rPr>
              <a:t>unutarnja senzitizacija</a:t>
            </a:r>
          </a:p>
          <a:p>
            <a:r>
              <a:rPr lang="hr-HR" sz="2400" dirty="0" smtClean="0">
                <a:solidFill>
                  <a:srgbClr val="002060"/>
                </a:solidFill>
              </a:rPr>
              <a:t>unutarnje gašenje</a:t>
            </a:r>
          </a:p>
          <a:p>
            <a:r>
              <a:rPr lang="hr-HR" sz="2400" dirty="0" smtClean="0">
                <a:solidFill>
                  <a:srgbClr val="002060"/>
                </a:solidFill>
              </a:rPr>
              <a:t>unutarnje plaćanje globe</a:t>
            </a:r>
          </a:p>
          <a:p>
            <a:r>
              <a:rPr lang="hr-HR" sz="2400" dirty="0" smtClean="0">
                <a:solidFill>
                  <a:srgbClr val="002060"/>
                </a:solidFill>
              </a:rPr>
              <a:t>trijada samokontrole</a:t>
            </a:r>
            <a:endParaRPr lang="hr-HR" sz="2400" dirty="0">
              <a:solidFill>
                <a:srgbClr val="00206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549857" y="3432412"/>
            <a:ext cx="4571716" cy="557209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400" dirty="0" smtClean="0">
                <a:solidFill>
                  <a:srgbClr val="002060"/>
                </a:solidFill>
              </a:rPr>
              <a:t>unutarnje modeliranje</a:t>
            </a:r>
            <a:endParaRPr lang="hr-HR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6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87857" y="1219200"/>
            <a:ext cx="5527343" cy="940595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800" b="1" dirty="0" smtClean="0">
                <a:solidFill>
                  <a:srgbClr val="002060"/>
                </a:solidFill>
              </a:rPr>
              <a:t>Postupci za povećanje frekvencije poželjnog ponašanja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2798058"/>
            <a:ext cx="5181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002060"/>
                </a:solidFill>
              </a:rPr>
              <a:t>unutarnje pozitivno potkrepljenje</a:t>
            </a:r>
          </a:p>
          <a:p>
            <a:r>
              <a:rPr lang="hr-HR" sz="2400" i="1" dirty="0" smtClean="0">
                <a:solidFill>
                  <a:srgbClr val="002060"/>
                </a:solidFill>
              </a:rPr>
              <a:t>klijent zamišlja poželjno ponašanje </a:t>
            </a:r>
            <a:r>
              <a:rPr lang="hr-HR" sz="2400" i="1" dirty="0">
                <a:solidFill>
                  <a:srgbClr val="002060"/>
                </a:solidFill>
              </a:rPr>
              <a:t>i </a:t>
            </a:r>
            <a:r>
              <a:rPr lang="hr-HR" sz="2400" i="1" dirty="0" smtClean="0">
                <a:solidFill>
                  <a:srgbClr val="002060"/>
                </a:solidFill>
              </a:rPr>
              <a:t>nakon toga </a:t>
            </a:r>
            <a:r>
              <a:rPr lang="hr-HR" sz="2400" i="1" dirty="0">
                <a:solidFill>
                  <a:srgbClr val="002060"/>
                </a:solidFill>
              </a:rPr>
              <a:t>zamišlja </a:t>
            </a:r>
            <a:r>
              <a:rPr lang="hr-HR" sz="2400" i="1" dirty="0">
                <a:solidFill>
                  <a:schemeClr val="accent6">
                    <a:lumMod val="75000"/>
                  </a:schemeClr>
                </a:solidFill>
              </a:rPr>
              <a:t>ugodnu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scenu</a:t>
            </a:r>
            <a:endParaRPr lang="hr-HR" sz="24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4495800"/>
            <a:ext cx="567291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002060"/>
                </a:solidFill>
              </a:rPr>
              <a:t>unutarnje negativno potkrepljenje</a:t>
            </a:r>
          </a:p>
          <a:p>
            <a:r>
              <a:rPr lang="hr-HR" sz="2400" i="1" dirty="0" smtClean="0">
                <a:solidFill>
                  <a:srgbClr val="002060"/>
                </a:solidFill>
              </a:rPr>
              <a:t>klijent zamišlja averzivni podražaj, a zatim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prekida averzivnu scenu </a:t>
            </a:r>
            <a:r>
              <a:rPr lang="hr-HR" sz="2400" i="1" dirty="0" smtClean="0">
                <a:solidFill>
                  <a:srgbClr val="002060"/>
                </a:solidFill>
              </a:rPr>
              <a:t>i trenutno prelazi na zamišljanje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poželjnog ponašanja</a:t>
            </a:r>
            <a:endParaRPr lang="hr-HR" sz="24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88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751995" y="530772"/>
            <a:ext cx="5527343" cy="940595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r-HR" sz="2800" b="1" dirty="0" smtClean="0">
                <a:solidFill>
                  <a:srgbClr val="002060"/>
                </a:solidFill>
              </a:rPr>
              <a:t>Postupci za smanjenje frekvencije nepoželjnog ponašanja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45839" y="2133600"/>
            <a:ext cx="47334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002060"/>
                </a:solidFill>
              </a:rPr>
              <a:t>unutarnja senzitizacija</a:t>
            </a:r>
          </a:p>
          <a:p>
            <a:r>
              <a:rPr lang="hr-HR" sz="2400" i="1" dirty="0" smtClean="0">
                <a:solidFill>
                  <a:srgbClr val="002060"/>
                </a:solidFill>
              </a:rPr>
              <a:t>klijent zamišlja izvođenje nepoželjnog ponašanja i zatim zamišlja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averzivne posljedice</a:t>
            </a:r>
            <a:endParaRPr lang="hr-HR" sz="24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46576" y="4461707"/>
            <a:ext cx="3712191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002060"/>
                </a:solidFill>
              </a:rPr>
              <a:t>unutarnje gašenje</a:t>
            </a:r>
          </a:p>
          <a:p>
            <a:r>
              <a:rPr lang="hr-HR" sz="2400" i="1" dirty="0" smtClean="0">
                <a:solidFill>
                  <a:srgbClr val="002060"/>
                </a:solidFill>
              </a:rPr>
              <a:t>klijent zamišlja izvođenje nepoželjnog ponašanja i odmah zatim zamišlja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izostanak potkrepljenja</a:t>
            </a:r>
            <a:endParaRPr lang="hr-HR" sz="24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27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447800" y="381000"/>
            <a:ext cx="5527343" cy="940595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r-HR" sz="2800" b="1" dirty="0" smtClean="0">
                <a:solidFill>
                  <a:srgbClr val="002060"/>
                </a:solidFill>
              </a:rPr>
              <a:t>Postupci za smanjenje frekvencije nepoželjnog ponašanja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66493" y="4082173"/>
            <a:ext cx="354890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002060"/>
                </a:solidFill>
              </a:rPr>
              <a:t>trijada samokontrole</a:t>
            </a:r>
          </a:p>
          <a:p>
            <a:r>
              <a:rPr lang="hr-HR" sz="2300" i="1" dirty="0" smtClean="0">
                <a:solidFill>
                  <a:srgbClr val="002060"/>
                </a:solidFill>
              </a:rPr>
              <a:t>kad se pojavi nepoželjno ponašanje, klijent zamišlja da glasno </a:t>
            </a:r>
            <a:r>
              <a:rPr lang="hr-HR" sz="2300" i="1" dirty="0" smtClean="0">
                <a:solidFill>
                  <a:schemeClr val="accent6">
                    <a:lumMod val="75000"/>
                  </a:schemeClr>
                </a:solidFill>
              </a:rPr>
              <a:t>vikne „STOP!”, </a:t>
            </a:r>
            <a:r>
              <a:rPr lang="hr-HR" sz="2300" i="1" dirty="0" smtClean="0">
                <a:solidFill>
                  <a:srgbClr val="002060"/>
                </a:solidFill>
              </a:rPr>
              <a:t>duboko </a:t>
            </a:r>
            <a:r>
              <a:rPr lang="hr-HR" sz="2300" i="1" dirty="0" smtClean="0">
                <a:solidFill>
                  <a:schemeClr val="accent6">
                    <a:lumMod val="75000"/>
                  </a:schemeClr>
                </a:solidFill>
              </a:rPr>
              <a:t>udahne, izdahne </a:t>
            </a:r>
            <a:r>
              <a:rPr lang="hr-HR" sz="2300" i="1" dirty="0" smtClean="0">
                <a:solidFill>
                  <a:srgbClr val="002060"/>
                </a:solidFill>
              </a:rPr>
              <a:t>i opusti se i zatim zamisli </a:t>
            </a:r>
            <a:r>
              <a:rPr lang="hr-HR" sz="2300" i="1" dirty="0" smtClean="0">
                <a:solidFill>
                  <a:schemeClr val="accent6">
                    <a:lumMod val="75000"/>
                  </a:schemeClr>
                </a:solidFill>
              </a:rPr>
              <a:t>ugodnu scenu</a:t>
            </a:r>
            <a:endParaRPr lang="hr-HR" sz="23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901" y="1600228"/>
            <a:ext cx="44286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002060"/>
                </a:solidFill>
              </a:rPr>
              <a:t>unutarnje plaćanje globe</a:t>
            </a:r>
          </a:p>
          <a:p>
            <a:r>
              <a:rPr lang="hr-HR" sz="2400" i="1" dirty="0" smtClean="0">
                <a:solidFill>
                  <a:srgbClr val="002060"/>
                </a:solidFill>
              </a:rPr>
              <a:t>klijent zamišlja izvođenje nepoželjnog ponašanja i onda zamišlja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izostanak potkrepljivača </a:t>
            </a:r>
            <a:r>
              <a:rPr lang="hr-HR" i="1" u="sng" dirty="0" smtClean="0">
                <a:solidFill>
                  <a:srgbClr val="002060"/>
                </a:solidFill>
              </a:rPr>
              <a:t>(drugačijeg od onoga koji inače održava to ponašanje!)</a:t>
            </a:r>
            <a:endParaRPr lang="hr-HR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38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07227" y="1295400"/>
            <a:ext cx="7034345" cy="12954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800" b="1" dirty="0" smtClean="0">
                <a:solidFill>
                  <a:srgbClr val="002060"/>
                </a:solidFill>
              </a:rPr>
              <a:t>Postupci za povećanje frekvencije poželjnog i smanjenje frekvencije nepoželjnog ponašanja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95600" y="3429000"/>
            <a:ext cx="36576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002060"/>
                </a:solidFill>
              </a:rPr>
              <a:t>unutarnje modeliranje</a:t>
            </a:r>
          </a:p>
          <a:p>
            <a:r>
              <a:rPr lang="hr-HR" sz="2400" i="1" dirty="0" smtClean="0">
                <a:solidFill>
                  <a:srgbClr val="002060"/>
                </a:solidFill>
              </a:rPr>
              <a:t>klijent zamišlja promatranje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modela</a:t>
            </a:r>
            <a:r>
              <a:rPr lang="hr-HR" sz="2400" i="1" dirty="0" smtClean="0">
                <a:solidFill>
                  <a:srgbClr val="002060"/>
                </a:solidFill>
              </a:rPr>
              <a:t> koji izvodi ciljno ponašanje i zatim zamišlja potkrepljujuće ili averzivne posljedice</a:t>
            </a:r>
            <a:endParaRPr lang="hr-HR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16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71800" y="2551837"/>
            <a:ext cx="32003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 postupak unutarnjeg kondicioniranja</a:t>
            </a:r>
            <a:endParaRPr lang="hr-H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099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6467" y="1524000"/>
            <a:ext cx="847106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pojasniti racionalu unutarnjeg kondicioniranja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provjeriti klijentovu sposobnost imaginiranja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uvježbati imaginiranje ugodne/neugodne scene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zamisliti scenu u koju se uvodi ciljno ponašanje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zamisliti posljedicu ciljnog ponašanja (ranije uvježbanu ugodnu/neugodnu scenu)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nakon uvježbavanja s terapeutom samostalno vježbanje za DZ</a:t>
            </a:r>
          </a:p>
        </p:txBody>
      </p:sp>
    </p:spTree>
    <p:extLst>
      <p:ext uri="{BB962C8B-B14F-4D97-AF65-F5344CB8AC3E}">
        <p14:creationId xmlns:p14="http://schemas.microsoft.com/office/powerpoint/2010/main" val="164364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370</Words>
  <Application>Microsoft Office PowerPoint</Application>
  <PresentationFormat>On-screen Show (4:3)</PresentationFormat>
  <Paragraphs>72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UNUTARNJE KONDICIONIRANJE</dc:title>
  <dc:creator>Draganin laptop</dc:creator>
  <cp:lastModifiedBy>HUBIKOT</cp:lastModifiedBy>
  <cp:revision>100</cp:revision>
  <dcterms:created xsi:type="dcterms:W3CDTF">2006-08-16T00:00:00Z</dcterms:created>
  <dcterms:modified xsi:type="dcterms:W3CDTF">2017-09-04T12:07:22Z</dcterms:modified>
</cp:coreProperties>
</file>