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67" r:id="rId15"/>
    <p:sldId id="271" r:id="rId16"/>
    <p:sldId id="272" r:id="rId17"/>
    <p:sldId id="270" r:id="rId18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27D6B-C04C-4E04-A25D-5599569CB641}" type="datetimeFigureOut">
              <a:rPr lang="sr-Latn-CS" smtClean="0"/>
              <a:pPr/>
              <a:t>6.10.2017.</a:t>
            </a:fld>
            <a:endParaRPr lang="hr-H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B4019-23FE-4851-B4F6-718369554C70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27D6B-C04C-4E04-A25D-5599569CB641}" type="datetimeFigureOut">
              <a:rPr lang="sr-Latn-CS" smtClean="0"/>
              <a:pPr/>
              <a:t>6.10.2017.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B4019-23FE-4851-B4F6-718369554C70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27D6B-C04C-4E04-A25D-5599569CB641}" type="datetimeFigureOut">
              <a:rPr lang="sr-Latn-CS" smtClean="0"/>
              <a:pPr/>
              <a:t>6.10.2017.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B4019-23FE-4851-B4F6-718369554C70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27D6B-C04C-4E04-A25D-5599569CB641}" type="datetimeFigureOut">
              <a:rPr lang="sr-Latn-CS" smtClean="0"/>
              <a:pPr/>
              <a:t>6.10.2017.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B4019-23FE-4851-B4F6-718369554C70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27D6B-C04C-4E04-A25D-5599569CB641}" type="datetimeFigureOut">
              <a:rPr lang="sr-Latn-CS" smtClean="0"/>
              <a:pPr/>
              <a:t>6.10.2017.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FEFB4019-23FE-4851-B4F6-718369554C70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27D6B-C04C-4E04-A25D-5599569CB641}" type="datetimeFigureOut">
              <a:rPr lang="sr-Latn-CS" smtClean="0"/>
              <a:pPr/>
              <a:t>6.10.2017.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B4019-23FE-4851-B4F6-718369554C70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27D6B-C04C-4E04-A25D-5599569CB641}" type="datetimeFigureOut">
              <a:rPr lang="sr-Latn-CS" smtClean="0"/>
              <a:pPr/>
              <a:t>6.10.2017.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B4019-23FE-4851-B4F6-718369554C70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27D6B-C04C-4E04-A25D-5599569CB641}" type="datetimeFigureOut">
              <a:rPr lang="sr-Latn-CS" smtClean="0"/>
              <a:pPr/>
              <a:t>6.10.2017.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B4019-23FE-4851-B4F6-718369554C70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27D6B-C04C-4E04-A25D-5599569CB641}" type="datetimeFigureOut">
              <a:rPr lang="sr-Latn-CS" smtClean="0"/>
              <a:pPr/>
              <a:t>6.10.2017.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B4019-23FE-4851-B4F6-718369554C70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27D6B-C04C-4E04-A25D-5599569CB641}" type="datetimeFigureOut">
              <a:rPr lang="sr-Latn-CS" smtClean="0"/>
              <a:pPr/>
              <a:t>6.10.2017.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B4019-23FE-4851-B4F6-718369554C70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27D6B-C04C-4E04-A25D-5599569CB641}" type="datetimeFigureOut">
              <a:rPr lang="sr-Latn-CS" smtClean="0"/>
              <a:pPr/>
              <a:t>6.10.2017.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B4019-23FE-4851-B4F6-718369554C70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AF27D6B-C04C-4E04-A25D-5599569CB641}" type="datetimeFigureOut">
              <a:rPr lang="sr-Latn-CS" smtClean="0"/>
              <a:pPr/>
              <a:t>6.10.2017.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FEFB4019-23FE-4851-B4F6-718369554C70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>
                <a:solidFill>
                  <a:schemeClr val="bg1"/>
                </a:solidFill>
                <a:effectLst/>
              </a:rPr>
              <a:t>ZAVRŠAVANJE TERAPIJE I PREVENCIJA POVRATA SIMPTOMA</a:t>
            </a:r>
            <a:endParaRPr lang="hr-HR" dirty="0">
              <a:solidFill>
                <a:schemeClr val="bg1"/>
              </a:solidFill>
              <a:effectLst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4282" y="4500570"/>
            <a:ext cx="3271838" cy="1383186"/>
          </a:xfrm>
        </p:spPr>
        <p:txBody>
          <a:bodyPr>
            <a:normAutofit fontScale="85000" lnSpcReduction="20000"/>
          </a:bodyPr>
          <a:lstStyle/>
          <a:p>
            <a:r>
              <a:rPr lang="hr-HR" dirty="0" smtClean="0">
                <a:solidFill>
                  <a:schemeClr val="bg1"/>
                </a:solidFill>
              </a:rPr>
              <a:t>Dragica</a:t>
            </a:r>
          </a:p>
          <a:p>
            <a:r>
              <a:rPr lang="hr-HR" dirty="0" smtClean="0">
                <a:solidFill>
                  <a:schemeClr val="bg1"/>
                </a:solidFill>
              </a:rPr>
              <a:t> Ivošević </a:t>
            </a:r>
            <a:r>
              <a:rPr lang="hr-HR" dirty="0" err="1" smtClean="0">
                <a:solidFill>
                  <a:schemeClr val="bg1"/>
                </a:solidFill>
              </a:rPr>
              <a:t>Mugherli</a:t>
            </a:r>
            <a:endParaRPr lang="hr-HR" dirty="0" smtClean="0">
              <a:solidFill>
                <a:schemeClr val="bg1"/>
              </a:solidFill>
            </a:endParaRPr>
          </a:p>
          <a:p>
            <a:r>
              <a:rPr lang="hr-HR" sz="2200" dirty="0" smtClean="0">
                <a:solidFill>
                  <a:schemeClr val="bg1"/>
                </a:solidFill>
              </a:rPr>
              <a:t>Rijeka, 14.10.2017.</a:t>
            </a:r>
          </a:p>
          <a:p>
            <a:r>
              <a:rPr lang="hr-HR" sz="2200" dirty="0" smtClean="0">
                <a:solidFill>
                  <a:schemeClr val="bg1"/>
                </a:solidFill>
              </a:rPr>
              <a:t>Praktikum II</a:t>
            </a:r>
            <a:endParaRPr lang="hr-HR" sz="2200" dirty="0">
              <a:solidFill>
                <a:schemeClr val="bg1"/>
              </a:solidFill>
            </a:endParaRPr>
          </a:p>
        </p:txBody>
      </p:sp>
      <p:pic>
        <p:nvPicPr>
          <p:cNvPr id="4" name="Picture 2" descr="C:\Users\Toshiba\Desktop\Kognitivno-bihevioralna-terapija-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71934" y="3357562"/>
            <a:ext cx="4214842" cy="25908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-571528"/>
            <a:ext cx="8229600" cy="45719"/>
          </a:xfrm>
        </p:spPr>
        <p:txBody>
          <a:bodyPr>
            <a:normAutofit fontScale="90000"/>
          </a:bodyPr>
          <a:lstStyle/>
          <a:p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571480"/>
            <a:ext cx="3328982" cy="555468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hr-HR" b="1" dirty="0" smtClean="0">
                <a:solidFill>
                  <a:schemeClr val="bg1"/>
                </a:solidFill>
              </a:rPr>
              <a:t>NEDOSTACI</a:t>
            </a:r>
          </a:p>
          <a:p>
            <a:pPr marL="651510" indent="-514350">
              <a:buFont typeface="+mj-lt"/>
              <a:buAutoNum type="arabicPeriod"/>
            </a:pPr>
            <a:r>
              <a:rPr lang="hr-HR" sz="2400" dirty="0" smtClean="0">
                <a:solidFill>
                  <a:schemeClr val="bg1"/>
                </a:solidFill>
              </a:rPr>
              <a:t>Može mi ponovno biti loše</a:t>
            </a:r>
          </a:p>
          <a:p>
            <a:pPr marL="651510" indent="-514350">
              <a:buFont typeface="+mj-lt"/>
              <a:buAutoNum type="arabicPeriod"/>
            </a:pPr>
            <a:endParaRPr lang="hr-HR" dirty="0" smtClean="0">
              <a:solidFill>
                <a:schemeClr val="bg1"/>
              </a:solidFill>
            </a:endParaRPr>
          </a:p>
          <a:p>
            <a:pPr marL="651510" indent="-514350">
              <a:buFont typeface="+mj-lt"/>
              <a:buAutoNum type="arabicPeriod"/>
            </a:pPr>
            <a:endParaRPr lang="hr-HR" sz="2400" dirty="0" smtClean="0">
              <a:solidFill>
                <a:schemeClr val="bg1"/>
              </a:solidFill>
            </a:endParaRPr>
          </a:p>
          <a:p>
            <a:pPr marL="651510" indent="-514350">
              <a:buFont typeface="+mj-lt"/>
              <a:buAutoNum type="arabicPeriod"/>
            </a:pPr>
            <a:r>
              <a:rPr lang="hr-HR" sz="2400" dirty="0" smtClean="0">
                <a:solidFill>
                  <a:schemeClr val="bg1"/>
                </a:solidFill>
              </a:rPr>
              <a:t>Možda ću biti u stanju sama riješiti svoje probleme</a:t>
            </a:r>
          </a:p>
          <a:p>
            <a:pPr marL="651510" indent="-514350">
              <a:buFont typeface="+mj-lt"/>
              <a:buAutoNum type="arabicPeriod"/>
            </a:pPr>
            <a:endParaRPr lang="hr-HR" sz="2400" dirty="0" smtClean="0">
              <a:solidFill>
                <a:schemeClr val="bg1"/>
              </a:solidFill>
            </a:endParaRPr>
          </a:p>
          <a:p>
            <a:pPr marL="651510" indent="-514350">
              <a:buFont typeface="+mj-lt"/>
              <a:buAutoNum type="arabicPeriod"/>
            </a:pPr>
            <a:endParaRPr lang="hr-HR" sz="2400" dirty="0" smtClean="0">
              <a:solidFill>
                <a:schemeClr val="bg1"/>
              </a:solidFill>
            </a:endParaRPr>
          </a:p>
          <a:p>
            <a:pPr marL="651510" indent="-514350">
              <a:buFont typeface="+mj-lt"/>
              <a:buAutoNum type="arabicPeriod"/>
            </a:pPr>
            <a:r>
              <a:rPr lang="hr-HR" sz="2400" dirty="0" smtClean="0">
                <a:solidFill>
                  <a:schemeClr val="bg1"/>
                </a:solidFill>
              </a:rPr>
              <a:t>Nedostajati će mi (terapeut)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29058" y="0"/>
            <a:ext cx="4757742" cy="6126163"/>
          </a:xfrm>
        </p:spPr>
        <p:txBody>
          <a:bodyPr>
            <a:normAutofit/>
          </a:bodyPr>
          <a:lstStyle/>
          <a:p>
            <a:pPr marL="651510" indent="-514350">
              <a:buNone/>
            </a:pPr>
            <a:r>
              <a:rPr lang="hr-HR" b="1" dirty="0" smtClean="0">
                <a:solidFill>
                  <a:schemeClr val="bg1"/>
                </a:solidFill>
              </a:rPr>
              <a:t>PREOBLIKOVANI NEDOSTACI</a:t>
            </a:r>
          </a:p>
          <a:p>
            <a:pPr marL="651510" indent="-514350">
              <a:buFont typeface="+mj-lt"/>
              <a:buAutoNum type="arabicPeriod"/>
            </a:pPr>
            <a:r>
              <a:rPr lang="hr-HR" sz="2000" dirty="0" smtClean="0">
                <a:solidFill>
                  <a:schemeClr val="bg1"/>
                </a:solidFill>
              </a:rPr>
              <a:t>Ako mi bude loše, bolje da se dogodi dok sam još na terapiji tako da mogu naučiti kako se time nositi</a:t>
            </a:r>
          </a:p>
          <a:p>
            <a:pPr marL="651510" indent="-514350">
              <a:buFont typeface="+mj-lt"/>
              <a:buAutoNum type="arabicPeriod"/>
            </a:pPr>
            <a:endParaRPr lang="hr-HR" sz="2000" dirty="0" smtClean="0">
              <a:solidFill>
                <a:schemeClr val="bg1"/>
              </a:solidFill>
            </a:endParaRPr>
          </a:p>
          <a:p>
            <a:pPr marL="651510" indent="-514350">
              <a:buFont typeface="+mj-lt"/>
              <a:buAutoNum type="arabicPeriod"/>
            </a:pPr>
            <a:r>
              <a:rPr lang="hr-HR" sz="2000" dirty="0" smtClean="0">
                <a:solidFill>
                  <a:schemeClr val="bg1"/>
                </a:solidFill>
              </a:rPr>
              <a:t> Prorjeđivanje seansi daje mi mogućnost testiranja svoje ideje da trebam svog terapeuta. Dugoročno gledano, za mene je bolje naučiti kako samostalno rješavati svoje probleme jer na terapiji neću biti zauvijek</a:t>
            </a:r>
          </a:p>
          <a:p>
            <a:pPr marL="651510" indent="-514350">
              <a:buFont typeface="+mj-lt"/>
              <a:buAutoNum type="arabicPeriod"/>
            </a:pPr>
            <a:endParaRPr lang="hr-HR" sz="2000" dirty="0" smtClean="0">
              <a:solidFill>
                <a:schemeClr val="bg1"/>
              </a:solidFill>
            </a:endParaRPr>
          </a:p>
          <a:p>
            <a:pPr marL="651510" indent="-514350">
              <a:buFont typeface="+mj-lt"/>
              <a:buAutoNum type="arabicPeriod"/>
            </a:pPr>
            <a:r>
              <a:rPr lang="hr-HR" sz="2000" dirty="0" smtClean="0">
                <a:solidFill>
                  <a:schemeClr val="bg1"/>
                </a:solidFill>
              </a:rPr>
              <a:t>To je vjerojatno točno, ali to ću moći prevladati, ohrabrit će me na stvaranje novih prijateljstava</a:t>
            </a:r>
            <a:endParaRPr lang="hr-HR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143008"/>
          </a:xfrm>
        </p:spPr>
        <p:txBody>
          <a:bodyPr>
            <a:normAutofit/>
          </a:bodyPr>
          <a:lstStyle/>
          <a:p>
            <a:r>
              <a:rPr lang="hr-HR" sz="3200" dirty="0" smtClean="0">
                <a:solidFill>
                  <a:schemeClr val="bg1"/>
                </a:solidFill>
              </a:rPr>
              <a:t>ODGOVARANJA ZA ZABRINUTOST GLEDE ZAVRŠETKA TERAPIJE</a:t>
            </a:r>
            <a:endParaRPr lang="hr-HR" sz="32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4380558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hr-HR" sz="2400" dirty="0" smtClean="0">
                <a:solidFill>
                  <a:schemeClr val="bg1"/>
                </a:solidFill>
              </a:rPr>
              <a:t>Terapeut predlaže jednomjesečne seanse kada se pacijent dobro snalazi na dvotjednim seansama kao pripremu za završetak terapije</a:t>
            </a:r>
          </a:p>
          <a:p>
            <a:pPr>
              <a:buFont typeface="Wingdings" pitchFamily="2" charset="2"/>
              <a:buChar char="Ø"/>
            </a:pPr>
            <a:r>
              <a:rPr lang="hr-HR" sz="2400" dirty="0" smtClean="0">
                <a:solidFill>
                  <a:schemeClr val="bg1"/>
                </a:solidFill>
              </a:rPr>
              <a:t>Kako se završetak terapije približava, vrlo je važno otkriti pacijentove automatske misli o tome</a:t>
            </a:r>
          </a:p>
          <a:p>
            <a:pPr>
              <a:buFont typeface="Wingdings" pitchFamily="2" charset="2"/>
              <a:buChar char="Ø"/>
            </a:pPr>
            <a:r>
              <a:rPr lang="hr-HR" sz="2400" dirty="0" smtClean="0">
                <a:solidFill>
                  <a:schemeClr val="bg1"/>
                </a:solidFill>
              </a:rPr>
              <a:t>Zadatak terapeuta je saznati pacijentove osjećaje  i pomoći mu u odgovaranju na bilo kakve distorzije</a:t>
            </a:r>
          </a:p>
          <a:p>
            <a:pPr>
              <a:buFont typeface="Wingdings" pitchFamily="2" charset="2"/>
              <a:buChar char="Ø"/>
            </a:pPr>
            <a:r>
              <a:rPr lang="hr-HR" sz="2400" dirty="0" smtClean="0">
                <a:solidFill>
                  <a:schemeClr val="bg1"/>
                </a:solidFill>
              </a:rPr>
              <a:t>Poželjno je da terapeut izrazi svoje vlastite iskrene osjećaje, zadovoljstvo zbog pacijentova postignuća u tijeku terapije i spremnosti da samostalno krene dalje</a:t>
            </a:r>
          </a:p>
          <a:p>
            <a:pPr>
              <a:buFont typeface="Wingdings" pitchFamily="2" charset="2"/>
              <a:buChar char="Ø"/>
            </a:pPr>
            <a:r>
              <a:rPr lang="hr-HR" sz="2400" dirty="0" smtClean="0">
                <a:solidFill>
                  <a:schemeClr val="bg1"/>
                </a:solidFill>
              </a:rPr>
              <a:t>Za domaću zadaću pacijent može napisati pregled svih važnih činjenica i vještina naučenih u terapiji i to proraditi sa terapeutom</a:t>
            </a:r>
            <a:endParaRPr lang="hr-HR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dirty="0" smtClean="0">
                <a:solidFill>
                  <a:schemeClr val="bg1"/>
                </a:solidFill>
              </a:rPr>
              <a:t>SAMOTERAPIJSKA SEANSA</a:t>
            </a:r>
            <a:endParaRPr lang="hr-HR" sz="36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hr-HR" sz="2400" dirty="0" smtClean="0">
                <a:solidFill>
                  <a:schemeClr val="bg1"/>
                </a:solidFill>
              </a:rPr>
              <a:t>Korisno je da terapeut sa pacijentom razgovara o </a:t>
            </a:r>
            <a:r>
              <a:rPr lang="hr-HR" sz="2400" dirty="0" err="1" smtClean="0">
                <a:solidFill>
                  <a:schemeClr val="bg1"/>
                </a:solidFill>
              </a:rPr>
              <a:t>samoterapijskom</a:t>
            </a:r>
            <a:r>
              <a:rPr lang="hr-HR" sz="2400" dirty="0" smtClean="0">
                <a:solidFill>
                  <a:schemeClr val="bg1"/>
                </a:solidFill>
              </a:rPr>
              <a:t>  planu</a:t>
            </a:r>
          </a:p>
          <a:p>
            <a:pPr>
              <a:buFont typeface="Wingdings" pitchFamily="2" charset="2"/>
              <a:buChar char="Ø"/>
            </a:pPr>
            <a:r>
              <a:rPr lang="hr-HR" sz="2400" dirty="0" err="1" smtClean="0">
                <a:solidFill>
                  <a:schemeClr val="bg1"/>
                </a:solidFill>
              </a:rPr>
              <a:t>Samoterapijski</a:t>
            </a:r>
            <a:r>
              <a:rPr lang="hr-HR" sz="2400" dirty="0" smtClean="0">
                <a:solidFill>
                  <a:schemeClr val="bg1"/>
                </a:solidFill>
              </a:rPr>
              <a:t> plan terapeut pregledava sa pacijentom i prilagođava njegovim potrebama</a:t>
            </a:r>
          </a:p>
          <a:p>
            <a:pPr>
              <a:buFont typeface="Wingdings" pitchFamily="2" charset="2"/>
              <a:buChar char="Ø"/>
            </a:pPr>
            <a:r>
              <a:rPr lang="hr-HR" sz="2400" dirty="0" err="1" smtClean="0">
                <a:solidFill>
                  <a:schemeClr val="bg1"/>
                </a:solidFill>
              </a:rPr>
              <a:t>Samoterapijsku</a:t>
            </a:r>
            <a:r>
              <a:rPr lang="hr-HR" sz="2400" dirty="0" smtClean="0">
                <a:solidFill>
                  <a:schemeClr val="bg1"/>
                </a:solidFill>
              </a:rPr>
              <a:t> seansu pacijent provodi u razdoblju prorjeđivanja terapijskih seansi</a:t>
            </a:r>
          </a:p>
          <a:p>
            <a:pPr>
              <a:buFont typeface="Wingdings" pitchFamily="2" charset="2"/>
              <a:buChar char="Ø"/>
            </a:pPr>
            <a:r>
              <a:rPr lang="hr-HR" sz="2400" dirty="0" smtClean="0">
                <a:solidFill>
                  <a:schemeClr val="bg1"/>
                </a:solidFill>
              </a:rPr>
              <a:t>Prednosti </a:t>
            </a:r>
            <a:r>
              <a:rPr lang="hr-HR" sz="2400" dirty="0" err="1" smtClean="0">
                <a:solidFill>
                  <a:schemeClr val="bg1"/>
                </a:solidFill>
              </a:rPr>
              <a:t>samoterapijske</a:t>
            </a:r>
            <a:r>
              <a:rPr lang="hr-HR" sz="2400" dirty="0" smtClean="0">
                <a:solidFill>
                  <a:schemeClr val="bg1"/>
                </a:solidFill>
              </a:rPr>
              <a:t> seanse su; da pacijent nastavlja s terapijom samostalno i besplatno, može održati </a:t>
            </a:r>
            <a:r>
              <a:rPr lang="hr-HR" sz="2400" dirty="0" err="1" smtClean="0">
                <a:solidFill>
                  <a:schemeClr val="bg1"/>
                </a:solidFill>
              </a:rPr>
              <a:t>novonaučene</a:t>
            </a:r>
            <a:r>
              <a:rPr lang="hr-HR" sz="2400" dirty="0" smtClean="0">
                <a:solidFill>
                  <a:schemeClr val="bg1"/>
                </a:solidFill>
              </a:rPr>
              <a:t> vještine, može riješiti probleme  prije nego postanu veliki, smanjuje se mogućnost povrata simptoma te korištenje usvojenih vještina</a:t>
            </a:r>
          </a:p>
          <a:p>
            <a:pPr>
              <a:buFont typeface="Wingdings" pitchFamily="2" charset="2"/>
              <a:buChar char="Ø"/>
            </a:pPr>
            <a:endParaRPr lang="hr-HR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3200" dirty="0" smtClean="0">
                <a:solidFill>
                  <a:schemeClr val="bg1"/>
                </a:solidFill>
              </a:rPr>
              <a:t>PRIPREMA ZA MOGUĆA POGORŠANJA NAKON ZAVRŠETKA TERAPIJE</a:t>
            </a:r>
            <a:endParaRPr lang="hr-HR" sz="32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hr-HR" sz="2400" dirty="0" smtClean="0">
                <a:solidFill>
                  <a:schemeClr val="bg1"/>
                </a:solidFill>
              </a:rPr>
              <a:t>Terapeut priprema pacijenta na moguća pogoršanja još u ranoj fazi terapije</a:t>
            </a:r>
          </a:p>
          <a:p>
            <a:pPr>
              <a:buFont typeface="Wingdings" pitchFamily="2" charset="2"/>
              <a:buChar char="Ø"/>
            </a:pPr>
            <a:r>
              <a:rPr lang="hr-HR" sz="2400" dirty="0" smtClean="0">
                <a:solidFill>
                  <a:schemeClr val="bg1"/>
                </a:solidFill>
              </a:rPr>
              <a:t>Pri kraju terapije, terapeut potiče pacijenta na sastavljanje kartice za suočavanje koja određuje što raditi u slučaju pojave pogoršanje nakon završetka terapije</a:t>
            </a:r>
          </a:p>
          <a:p>
            <a:pPr>
              <a:buFont typeface="Wingdings" pitchFamily="2" charset="2"/>
              <a:buChar char="Ø"/>
            </a:pPr>
            <a:r>
              <a:rPr lang="hr-HR" sz="2400" dirty="0" smtClean="0">
                <a:solidFill>
                  <a:schemeClr val="bg1"/>
                </a:solidFill>
              </a:rPr>
              <a:t>Pacijent pokušava svoje poteškoće samostalno riješiti, i nositi se sa svojim problemima</a:t>
            </a:r>
          </a:p>
          <a:p>
            <a:pPr>
              <a:buFont typeface="Wingdings" pitchFamily="2" charset="2"/>
              <a:buChar char="Ø"/>
            </a:pPr>
            <a:r>
              <a:rPr lang="hr-HR" sz="2400" dirty="0" smtClean="0">
                <a:solidFill>
                  <a:schemeClr val="bg1"/>
                </a:solidFill>
              </a:rPr>
              <a:t>Terapeut pokušava otkriti razlog neuspjelog samostalnog suočavanja pacijenta s pogoršanjima i zajedno planiraju što ubuduće treba drugačije pacijent provoditi</a:t>
            </a:r>
          </a:p>
          <a:p>
            <a:pPr>
              <a:buFont typeface="Wingdings" pitchFamily="2" charset="2"/>
              <a:buChar char="Ø"/>
            </a:pPr>
            <a:endParaRPr lang="hr-HR" dirty="0" smtClean="0"/>
          </a:p>
          <a:p>
            <a:pPr>
              <a:buFont typeface="Wingdings" pitchFamily="2" charset="2"/>
              <a:buChar char="Ø"/>
            </a:pP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3200" b="0" dirty="0" smtClean="0">
                <a:solidFill>
                  <a:schemeClr val="bg1"/>
                </a:solidFill>
                <a:effectLst/>
              </a:rPr>
              <a:t>Primjer: </a:t>
            </a:r>
            <a:r>
              <a:rPr lang="hr-HR" sz="32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Sallyna</a:t>
            </a:r>
            <a:r>
              <a:rPr lang="hr-HR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kartica za suočavanje glede pogoršanja</a:t>
            </a:r>
            <a:endParaRPr lang="hr-HR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29196"/>
          </a:xfrm>
        </p:spPr>
        <p:txBody>
          <a:bodyPr>
            <a:normAutofit lnSpcReduction="10000"/>
          </a:bodyPr>
          <a:lstStyle/>
          <a:p>
            <a:pPr marL="651510" indent="-514350">
              <a:buNone/>
            </a:pPr>
            <a:r>
              <a:rPr lang="hr-HR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Što trebam učiniti u slučaju pogoršanja ?</a:t>
            </a:r>
          </a:p>
          <a:p>
            <a:pPr marL="651510" indent="-514350">
              <a:buFont typeface="+mj-lt"/>
              <a:buAutoNum type="arabicPeriod"/>
            </a:pPr>
            <a:r>
              <a:rPr lang="hr-HR" sz="2400" dirty="0" smtClean="0">
                <a:solidFill>
                  <a:schemeClr val="bg1"/>
                </a:solidFill>
              </a:rPr>
              <a:t>Imam izbor. Mogu </a:t>
            </a:r>
            <a:r>
              <a:rPr lang="hr-HR" sz="2400" dirty="0" err="1" smtClean="0">
                <a:solidFill>
                  <a:schemeClr val="bg1"/>
                </a:solidFill>
              </a:rPr>
              <a:t>katastrofizirati</a:t>
            </a:r>
            <a:r>
              <a:rPr lang="hr-HR" sz="2400" dirty="0" smtClean="0">
                <a:solidFill>
                  <a:schemeClr val="bg1"/>
                </a:solidFill>
              </a:rPr>
              <a:t> glede pogoršanja, uzrujati se, misliti kako je sve beznadno i vjerojatno se osjećati loše, ili mogu pregledati svoje terapijske bilješke, prisjetiti se kako su pogoršanja normalni dio oporavka i vidjeti što mogu naučiti iz ovog pogoršanja. Radeći te stvari, vjerojatnije ću se osjećati bolje i smanjiti jačinu pogoršanja.</a:t>
            </a:r>
          </a:p>
          <a:p>
            <a:pPr marL="651510" indent="-514350">
              <a:buFont typeface="+mj-lt"/>
              <a:buAutoNum type="arabicPeriod"/>
            </a:pPr>
            <a:r>
              <a:rPr lang="hr-HR" sz="2400" dirty="0" smtClean="0">
                <a:solidFill>
                  <a:schemeClr val="bg1"/>
                </a:solidFill>
              </a:rPr>
              <a:t>Moram proći </a:t>
            </a:r>
            <a:r>
              <a:rPr lang="hr-HR" sz="2400" dirty="0" err="1" smtClean="0">
                <a:solidFill>
                  <a:schemeClr val="bg1"/>
                </a:solidFill>
              </a:rPr>
              <a:t>samoterapijsku</a:t>
            </a:r>
            <a:r>
              <a:rPr lang="hr-HR" sz="2400" dirty="0" smtClean="0">
                <a:solidFill>
                  <a:schemeClr val="bg1"/>
                </a:solidFill>
              </a:rPr>
              <a:t> seansu i planirati kako riješiti svoje trenutne probleme</a:t>
            </a:r>
          </a:p>
          <a:p>
            <a:pPr marL="651510" indent="-514350">
              <a:buFont typeface="+mj-lt"/>
              <a:buAutoNum type="arabicPeriod"/>
            </a:pPr>
            <a:r>
              <a:rPr lang="hr-HR" sz="2400" dirty="0" smtClean="0">
                <a:solidFill>
                  <a:schemeClr val="bg1"/>
                </a:solidFill>
              </a:rPr>
              <a:t>Mogu nazvati svog terapeuta i kratko mu priopćiti što sam napravila i s njim razgovarati o mogućnosti još jedne redovne seanse ako je u mom interesu</a:t>
            </a:r>
            <a:endParaRPr lang="hr-HR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/>
          </a:bodyPr>
          <a:lstStyle/>
          <a:p>
            <a:r>
              <a:rPr lang="hr-HR" sz="3600" dirty="0" smtClean="0">
                <a:solidFill>
                  <a:schemeClr val="bg1"/>
                </a:solidFill>
              </a:rPr>
              <a:t>Dodatne seanse</a:t>
            </a:r>
            <a:endParaRPr lang="hr-HR" sz="36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44" y="1071546"/>
            <a:ext cx="8229600" cy="4786346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hr-HR" sz="2400" dirty="0" smtClean="0">
                <a:solidFill>
                  <a:schemeClr val="bg1"/>
                </a:solidFill>
              </a:rPr>
              <a:t>Dodatne seanse se planiraju kako bi pacijent i terapeut razgovarali o pacijentovim problemima s kojima se suočavao te predviđaju teškoće koje se mogu pojaviti i na koji način koristiti vještine za nositi se s njima</a:t>
            </a:r>
          </a:p>
          <a:p>
            <a:pPr>
              <a:buFont typeface="Wingdings" pitchFamily="2" charset="2"/>
              <a:buChar char="Ø"/>
            </a:pPr>
            <a:r>
              <a:rPr lang="hr-HR" sz="2400" dirty="0" smtClean="0">
                <a:solidFill>
                  <a:schemeClr val="bg1"/>
                </a:solidFill>
              </a:rPr>
              <a:t>Dodatne seanse imaju svrhu; da pružaju terapeutu mogućnost provjere ponovnog pojavljivanja </a:t>
            </a:r>
            <a:r>
              <a:rPr lang="hr-HR" sz="2400" dirty="0" err="1" smtClean="0">
                <a:solidFill>
                  <a:schemeClr val="bg1"/>
                </a:solidFill>
              </a:rPr>
              <a:t>disfunkcionalnih</a:t>
            </a:r>
            <a:r>
              <a:rPr lang="hr-HR" sz="2400" dirty="0" smtClean="0">
                <a:solidFill>
                  <a:schemeClr val="bg1"/>
                </a:solidFill>
              </a:rPr>
              <a:t> strategija (poput izbjegavanja), pacijent može planirati rad na prijašnjim neispunjenim </a:t>
            </a:r>
            <a:r>
              <a:rPr lang="hr-HR" sz="2400" dirty="0" err="1" smtClean="0">
                <a:solidFill>
                  <a:schemeClr val="bg1"/>
                </a:solidFill>
              </a:rPr>
              <a:t>ciljevim</a:t>
            </a:r>
            <a:r>
              <a:rPr lang="hr-HR" sz="2400" dirty="0" smtClean="0">
                <a:solidFill>
                  <a:schemeClr val="bg1"/>
                </a:solidFill>
              </a:rPr>
              <a:t>, a može se i evaluirati program </a:t>
            </a:r>
            <a:r>
              <a:rPr lang="hr-HR" sz="2400" dirty="0" err="1" smtClean="0">
                <a:solidFill>
                  <a:schemeClr val="bg1"/>
                </a:solidFill>
              </a:rPr>
              <a:t>samoterapije</a:t>
            </a:r>
            <a:endParaRPr lang="hr-HR" sz="2400" dirty="0" smtClean="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hr-HR" sz="2400" dirty="0" smtClean="0">
                <a:solidFill>
                  <a:schemeClr val="bg1"/>
                </a:solidFill>
              </a:rPr>
              <a:t>Planiranje dodatnih seansi umiruje pacijentovu anksioznost glede samostalnog održavanja njegovog napretka</a:t>
            </a:r>
          </a:p>
          <a:p>
            <a:pPr>
              <a:buNone/>
            </a:pPr>
            <a:endParaRPr lang="hr-HR" sz="2400" dirty="0" smtClean="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Ø"/>
            </a:pPr>
            <a:endParaRPr lang="hr-HR" sz="2400" dirty="0" smtClean="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Ø"/>
            </a:pPr>
            <a:endParaRPr lang="hr-HR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bg1"/>
                </a:solidFill>
              </a:rPr>
              <a:t>ZAKLJUČAK</a:t>
            </a:r>
            <a:endParaRPr lang="hr-HR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543312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hr-HR" dirty="0" smtClean="0">
                <a:solidFill>
                  <a:schemeClr val="bg1"/>
                </a:solidFill>
              </a:rPr>
              <a:t>Prevencija povrata simptoma kod pacijenta provodi se tijekom cijele terapije</a:t>
            </a:r>
          </a:p>
          <a:p>
            <a:pPr>
              <a:buFont typeface="Wingdings" pitchFamily="2" charset="2"/>
              <a:buChar char="Ø"/>
            </a:pPr>
            <a:r>
              <a:rPr lang="hr-HR" dirty="0" smtClean="0">
                <a:solidFill>
                  <a:schemeClr val="bg1"/>
                </a:solidFill>
              </a:rPr>
              <a:t>Problemi s prorjeđivanjem seansi i završetkom terapije tretiraju se kao bilo koji drugi problem- kombinacijom rješavanja problema i odgovaranja na </a:t>
            </a:r>
            <a:r>
              <a:rPr lang="hr-HR" dirty="0" err="1" smtClean="0">
                <a:solidFill>
                  <a:schemeClr val="bg1"/>
                </a:solidFill>
              </a:rPr>
              <a:t>disfunkcionalne</a:t>
            </a:r>
            <a:r>
              <a:rPr lang="hr-HR" dirty="0" smtClean="0">
                <a:solidFill>
                  <a:schemeClr val="bg1"/>
                </a:solidFill>
              </a:rPr>
              <a:t> misli i vjerovanja</a:t>
            </a:r>
            <a:endParaRPr lang="hr-HR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14620"/>
            <a:ext cx="8229600" cy="1071570"/>
          </a:xfrm>
        </p:spPr>
        <p:txBody>
          <a:bodyPr/>
          <a:lstStyle/>
          <a:p>
            <a:r>
              <a:rPr lang="hr-HR" dirty="0" smtClean="0">
                <a:solidFill>
                  <a:schemeClr val="bg1"/>
                </a:solidFill>
              </a:rPr>
              <a:t>Hvala na pažnji!</a:t>
            </a:r>
            <a:endParaRPr lang="hr-HR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/>
          </a:bodyPr>
          <a:lstStyle/>
          <a:p>
            <a:r>
              <a:rPr lang="hr-HR" sz="3600" dirty="0" smtClean="0">
                <a:solidFill>
                  <a:schemeClr val="bg1"/>
                </a:solidFill>
              </a:rPr>
              <a:t>Cilj kognitivne terapije</a:t>
            </a:r>
            <a:endParaRPr lang="hr-HR" sz="36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237814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hr-HR" sz="2400" dirty="0" smtClean="0">
                <a:solidFill>
                  <a:schemeClr val="bg1"/>
                </a:solidFill>
              </a:rPr>
              <a:t>Ubrzati olakšanje pacijentovih simptoma i podučavati pacijenta da bude svoj vlastiti terapeut</a:t>
            </a:r>
          </a:p>
          <a:p>
            <a:pPr>
              <a:buFont typeface="Wingdings" pitchFamily="2" charset="2"/>
              <a:buChar char="Ø"/>
            </a:pPr>
            <a:r>
              <a:rPr lang="hr-HR" sz="2400" dirty="0" smtClean="0">
                <a:solidFill>
                  <a:schemeClr val="bg1"/>
                </a:solidFill>
              </a:rPr>
              <a:t>Terapeut koji sebe smatra odgovornim za pružanje pomoći pacijentu u svakom njegovom problemu, riskira stvaranje ili jačanje ovisnosti o terapeutu</a:t>
            </a:r>
          </a:p>
          <a:p>
            <a:pPr>
              <a:buFont typeface="Wingdings" pitchFamily="2" charset="2"/>
              <a:buChar char="Ø"/>
            </a:pPr>
            <a:r>
              <a:rPr lang="hr-HR" sz="2400" dirty="0" smtClean="0">
                <a:solidFill>
                  <a:schemeClr val="bg1"/>
                </a:solidFill>
              </a:rPr>
              <a:t>Pacijentu se treba omogućiti testiranje i poboljšanje vlastitih vještina s ciljem rješavanja osobnih problema</a:t>
            </a:r>
          </a:p>
          <a:p>
            <a:pPr>
              <a:buFont typeface="Wingdings" pitchFamily="2" charset="2"/>
              <a:buChar char="Ø"/>
            </a:pPr>
            <a:r>
              <a:rPr lang="hr-HR" sz="2400" dirty="0" smtClean="0">
                <a:solidFill>
                  <a:schemeClr val="bg1"/>
                </a:solidFill>
              </a:rPr>
              <a:t>Terapijske seanse su u početku planirane jednom tjedno, a postupno se prorjeđuju u vrijeme kada pacijent osjeti smanjenje simptoma i nauči osnovne tehnike kognitivne terapije</a:t>
            </a:r>
          </a:p>
          <a:p>
            <a:pPr>
              <a:buFont typeface="Wingdings" pitchFamily="2" charset="2"/>
              <a:buChar char="Ø"/>
            </a:pPr>
            <a:r>
              <a:rPr lang="hr-HR" sz="2400" dirty="0" smtClean="0">
                <a:solidFill>
                  <a:schemeClr val="bg1"/>
                </a:solidFill>
              </a:rPr>
              <a:t>Planiranje “dodatnih seansi” ili seansi ojačavanja</a:t>
            </a:r>
          </a:p>
          <a:p>
            <a:pPr>
              <a:buFont typeface="Wingdings" pitchFamily="2" charset="2"/>
              <a:buChar char="Ø"/>
            </a:pP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Aktivnosti u prvoj seansi</a:t>
            </a:r>
            <a:endParaRPr lang="hr-HR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952062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hr-HR" sz="2600" dirty="0" smtClean="0">
                <a:solidFill>
                  <a:schemeClr val="bg1"/>
                </a:solidFill>
              </a:rPr>
              <a:t>Terapeut već od prve seanse počinje pripremati pacijenta za završetak terapije i na mogućnost povratka simptoma</a:t>
            </a:r>
          </a:p>
          <a:p>
            <a:pPr>
              <a:buFont typeface="Wingdings" pitchFamily="2" charset="2"/>
              <a:buChar char="Ø"/>
            </a:pPr>
            <a:r>
              <a:rPr lang="hr-HR" sz="2600" dirty="0" smtClean="0">
                <a:solidFill>
                  <a:schemeClr val="bg1"/>
                </a:solidFill>
              </a:rPr>
              <a:t>Identificiranje pacijentovih očekivanja od terapije</a:t>
            </a:r>
          </a:p>
          <a:p>
            <a:pPr>
              <a:buFont typeface="Wingdings" pitchFamily="2" charset="2"/>
              <a:buChar char="Ø"/>
            </a:pPr>
            <a:r>
              <a:rPr lang="hr-HR" sz="2600" dirty="0" smtClean="0">
                <a:solidFill>
                  <a:schemeClr val="bg1"/>
                </a:solidFill>
              </a:rPr>
              <a:t>Za pacijenta je vrlo korisna vizualna demonstracija crte napretka, s razdobljima poboljšanja, pogoršanja, te oscilacijama</a:t>
            </a:r>
          </a:p>
          <a:p>
            <a:pPr>
              <a:buFont typeface="Wingdings" pitchFamily="2" charset="2"/>
              <a:buChar char="Ø"/>
            </a:pPr>
            <a:r>
              <a:rPr lang="hr-HR" sz="2600" dirty="0" smtClean="0">
                <a:solidFill>
                  <a:schemeClr val="bg1"/>
                </a:solidFill>
              </a:rPr>
              <a:t>Ako je pacijent pripremljen za njegove oscilacije stanja u tijeku terapije, lakše će se s njima nositi ako i kada se one pojave</a:t>
            </a:r>
          </a:p>
          <a:p>
            <a:pPr>
              <a:buFont typeface="Wingdings" pitchFamily="2" charset="2"/>
              <a:buChar char="Ø"/>
            </a:pPr>
            <a:r>
              <a:rPr lang="hr-HR" sz="2600" dirty="0" smtClean="0">
                <a:solidFill>
                  <a:schemeClr val="bg1"/>
                </a:solidFill>
              </a:rPr>
              <a:t>Potrebno je naglasiti da će i nakon prestanka terapije povremeno dolaziti do pogoršanja, tada je pacijent bolje pripremljen za suočavanje s njima</a:t>
            </a:r>
          </a:p>
          <a:p>
            <a:pPr>
              <a:buFont typeface="Wingdings" pitchFamily="2" charset="2"/>
              <a:buChar char="Ø"/>
            </a:pP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dirty="0" smtClean="0">
                <a:solidFill>
                  <a:schemeClr val="bg1"/>
                </a:solidFill>
              </a:rPr>
              <a:t>Aktivnosti u prvoj seansi</a:t>
            </a:r>
            <a:endParaRPr lang="hr-HR" sz="36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357298"/>
            <a:ext cx="8229600" cy="4929222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hr-HR" sz="2400" dirty="0" smtClean="0">
                <a:solidFill>
                  <a:schemeClr val="bg1"/>
                </a:solidFill>
              </a:rPr>
              <a:t>Primjeri:</a:t>
            </a:r>
          </a:p>
          <a:p>
            <a:pPr>
              <a:buFont typeface="Wingdings" pitchFamily="2" charset="2"/>
              <a:buChar char="Ø"/>
            </a:pPr>
            <a:r>
              <a:rPr lang="hr-HR" sz="2400" dirty="0" smtClean="0">
                <a:solidFill>
                  <a:schemeClr val="bg1"/>
                </a:solidFill>
              </a:rPr>
              <a:t>T: Mnogi pacijenti očekuju kako će se svakog tjedna osjećati sve bolje. Mislite li i vi tako?</a:t>
            </a:r>
          </a:p>
          <a:p>
            <a:pPr>
              <a:buFont typeface="Wingdings" pitchFamily="2" charset="2"/>
              <a:buChar char="Ø"/>
            </a:pPr>
            <a:r>
              <a:rPr lang="hr-HR" sz="2400" dirty="0" smtClean="0">
                <a:solidFill>
                  <a:schemeClr val="bg1"/>
                </a:solidFill>
              </a:rPr>
              <a:t>T: Svaki pacijent je različit, mali broj njih ostvaruje jednak napredak svakoga tjedna a većina ih ima uspone i padove i to je normalno</a:t>
            </a:r>
          </a:p>
          <a:p>
            <a:pPr>
              <a:buFont typeface="Wingdings" pitchFamily="2" charset="2"/>
              <a:buChar char="Ø"/>
            </a:pPr>
            <a:r>
              <a:rPr lang="hr-HR" sz="2400" dirty="0" smtClean="0">
                <a:solidFill>
                  <a:schemeClr val="bg1"/>
                </a:solidFill>
              </a:rPr>
              <a:t>T: Tijekom terapije razdoblja pogoršanja će se skraćivati i kako vrijeme prolazi biti će ih sve manje</a:t>
            </a:r>
          </a:p>
          <a:p>
            <a:pPr>
              <a:buFont typeface="Wingdings" pitchFamily="2" charset="2"/>
              <a:buChar char="Ø"/>
            </a:pPr>
            <a:r>
              <a:rPr lang="hr-HR" sz="2400" dirty="0" smtClean="0">
                <a:solidFill>
                  <a:schemeClr val="bg1"/>
                </a:solidFill>
              </a:rPr>
              <a:t>T: Usponi i padovi se mogu nastaviti i nakon </a:t>
            </a:r>
            <a:r>
              <a:rPr lang="hr-HR" sz="2400" smtClean="0">
                <a:solidFill>
                  <a:schemeClr val="bg1"/>
                </a:solidFill>
              </a:rPr>
              <a:t>završetka terapije, </a:t>
            </a:r>
            <a:r>
              <a:rPr lang="hr-HR" sz="2400" dirty="0" smtClean="0">
                <a:solidFill>
                  <a:schemeClr val="bg1"/>
                </a:solidFill>
              </a:rPr>
              <a:t>a vi će te naučiti kako biti svoj vlastiti terapeut i suočiti se sa pogoršanjima</a:t>
            </a:r>
            <a:endParaRPr lang="hr-HR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25536"/>
          </a:xfrm>
        </p:spPr>
        <p:txBody>
          <a:bodyPr>
            <a:normAutofit fontScale="90000"/>
          </a:bodyPr>
          <a:lstStyle/>
          <a:p>
            <a:r>
              <a:rPr lang="hr-HR" sz="4000" dirty="0" smtClean="0">
                <a:solidFill>
                  <a:schemeClr val="bg1"/>
                </a:solidFill>
              </a:rPr>
              <a:t>Aktivnosti u tijeku terapije</a:t>
            </a:r>
            <a:br>
              <a:rPr lang="hr-HR" sz="4000" dirty="0" smtClean="0">
                <a:solidFill>
                  <a:schemeClr val="bg1"/>
                </a:solidFill>
              </a:rPr>
            </a:br>
            <a:r>
              <a:rPr lang="hr-HR" sz="3600" dirty="0" smtClean="0">
                <a:solidFill>
                  <a:schemeClr val="bg1"/>
                </a:solidFill>
              </a:rPr>
              <a:t/>
            </a:r>
            <a:br>
              <a:rPr lang="hr-HR" sz="3600" dirty="0" smtClean="0">
                <a:solidFill>
                  <a:schemeClr val="bg1"/>
                </a:solidFill>
              </a:rPr>
            </a:br>
            <a:r>
              <a:rPr lang="hr-HR" sz="2700" dirty="0" smtClean="0">
                <a:solidFill>
                  <a:schemeClr val="bg1"/>
                </a:solidFill>
              </a:rPr>
              <a:t>PRIDAVANJE ZASLUGA PACIJENTU ZA NAPREDAK</a:t>
            </a:r>
            <a:endParaRPr lang="hr-HR" sz="27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643050"/>
            <a:ext cx="8229600" cy="428628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hr-HR" sz="2400" dirty="0" smtClean="0">
                <a:solidFill>
                  <a:schemeClr val="bg1"/>
                </a:solidFill>
              </a:rPr>
              <a:t>Terapeut je uvijek spreman pohvaliti pacijenta za njegov napredak </a:t>
            </a:r>
          </a:p>
          <a:p>
            <a:pPr>
              <a:buFont typeface="Wingdings" pitchFamily="2" charset="2"/>
              <a:buChar char="Ø"/>
            </a:pPr>
            <a:r>
              <a:rPr lang="hr-HR" sz="2400" dirty="0" smtClean="0">
                <a:solidFill>
                  <a:schemeClr val="bg1"/>
                </a:solidFill>
              </a:rPr>
              <a:t>Kada se pacijentovo raspoloženje poboljša, terapeut naglašava pacijentov trud koji je uzrokovao promjene u mišljenju, raspoloženju i/ili ponašanju</a:t>
            </a:r>
          </a:p>
          <a:p>
            <a:pPr>
              <a:buFont typeface="Wingdings" pitchFamily="2" charset="2"/>
              <a:buChar char="Ø"/>
            </a:pPr>
            <a:r>
              <a:rPr lang="hr-HR" sz="2400" dirty="0" smtClean="0">
                <a:solidFill>
                  <a:schemeClr val="bg1"/>
                </a:solidFill>
              </a:rPr>
              <a:t>Stav da je pacijent odgovoran za pozitivne promjene, može pojačati pacijentovu vjeru u </a:t>
            </a:r>
            <a:r>
              <a:rPr lang="hr-HR" sz="2400" dirty="0" err="1" smtClean="0">
                <a:solidFill>
                  <a:schemeClr val="bg1"/>
                </a:solidFill>
              </a:rPr>
              <a:t>samoefikasnost</a:t>
            </a:r>
            <a:endParaRPr lang="hr-HR" sz="2400" dirty="0" smtClean="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hr-HR" sz="2400" dirty="0" smtClean="0">
                <a:solidFill>
                  <a:schemeClr val="bg1"/>
                </a:solidFill>
              </a:rPr>
              <a:t>Terapeut naglašava promjene u pacijentovu razmišljanju ili ponašanju koje su doprinijele poboljšanju</a:t>
            </a:r>
            <a:endParaRPr lang="hr-HR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571612"/>
          </a:xfrm>
        </p:spPr>
        <p:txBody>
          <a:bodyPr>
            <a:normAutofit fontScale="90000"/>
          </a:bodyPr>
          <a:lstStyle/>
          <a:p>
            <a:r>
              <a:rPr lang="hr-HR" sz="4000" dirty="0" smtClean="0">
                <a:solidFill>
                  <a:schemeClr val="bg1"/>
                </a:solidFill>
              </a:rPr>
              <a:t/>
            </a:r>
            <a:br>
              <a:rPr lang="hr-HR" sz="4000" dirty="0" smtClean="0">
                <a:solidFill>
                  <a:schemeClr val="bg1"/>
                </a:solidFill>
              </a:rPr>
            </a:br>
            <a:r>
              <a:rPr lang="hr-HR" sz="4000" dirty="0" smtClean="0">
                <a:solidFill>
                  <a:schemeClr val="bg1"/>
                </a:solidFill>
              </a:rPr>
              <a:t>Aktivnosti</a:t>
            </a:r>
            <a:r>
              <a:rPr lang="hr-HR" sz="3600" dirty="0" smtClean="0">
                <a:solidFill>
                  <a:schemeClr val="bg1"/>
                </a:solidFill>
              </a:rPr>
              <a:t> u tijeku terapije</a:t>
            </a:r>
            <a:br>
              <a:rPr lang="hr-HR" sz="3600" dirty="0" smtClean="0">
                <a:solidFill>
                  <a:schemeClr val="bg1"/>
                </a:solidFill>
              </a:rPr>
            </a:br>
            <a:r>
              <a:rPr lang="hr-HR" sz="3600" dirty="0" smtClean="0">
                <a:solidFill>
                  <a:schemeClr val="bg1"/>
                </a:solidFill>
              </a:rPr>
              <a:t/>
            </a:r>
            <a:br>
              <a:rPr lang="hr-HR" sz="3600" dirty="0" smtClean="0">
                <a:solidFill>
                  <a:schemeClr val="bg1"/>
                </a:solidFill>
              </a:rPr>
            </a:br>
            <a:r>
              <a:rPr lang="hr-HR" sz="2700" dirty="0" smtClean="0">
                <a:solidFill>
                  <a:schemeClr val="bg1"/>
                </a:solidFill>
              </a:rPr>
              <a:t>UČENJE I KORIŠTENJE VJEŠTINA/TEHNIKA NAUČENIH NA TERAPIJI</a:t>
            </a:r>
            <a:endParaRPr lang="hr-HR" sz="27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2000240"/>
            <a:ext cx="8229600" cy="400052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hr-HR" sz="2400" dirty="0" smtClean="0">
                <a:solidFill>
                  <a:schemeClr val="bg1"/>
                </a:solidFill>
              </a:rPr>
              <a:t>Terapeut u svom radu nastoji pacijenta naučiti na koji način može koristiti naučene tehnike i vještine u različitim situacijama za vrijeme i nakon  završetka terapije</a:t>
            </a:r>
          </a:p>
          <a:p>
            <a:pPr>
              <a:buFont typeface="Wingdings" pitchFamily="2" charset="2"/>
              <a:buChar char="Ø"/>
            </a:pPr>
            <a:r>
              <a:rPr lang="hr-HR" sz="2400" dirty="0" smtClean="0">
                <a:solidFill>
                  <a:schemeClr val="bg1"/>
                </a:solidFill>
              </a:rPr>
              <a:t>Terapeut naglašava pacijentu da je to dugoročna pomoć </a:t>
            </a:r>
          </a:p>
          <a:p>
            <a:pPr>
              <a:buFont typeface="Wingdings" pitchFamily="2" charset="2"/>
              <a:buChar char="Ø"/>
            </a:pPr>
            <a:r>
              <a:rPr lang="hr-HR" sz="2400" dirty="0" smtClean="0">
                <a:solidFill>
                  <a:schemeClr val="bg1"/>
                </a:solidFill>
              </a:rPr>
              <a:t>Naučene tehnike se mogu primjenjivati kada god pacijent uvidi kako se ponaša na </a:t>
            </a:r>
            <a:r>
              <a:rPr lang="hr-HR" sz="2400" dirty="0" err="1" smtClean="0">
                <a:solidFill>
                  <a:schemeClr val="bg1"/>
                </a:solidFill>
              </a:rPr>
              <a:t>preemocionalan</a:t>
            </a:r>
            <a:r>
              <a:rPr lang="hr-HR" sz="2400" dirty="0" smtClean="0">
                <a:solidFill>
                  <a:schemeClr val="bg1"/>
                </a:solidFill>
              </a:rPr>
              <a:t> ili </a:t>
            </a:r>
            <a:r>
              <a:rPr lang="hr-HR" sz="2400" dirty="0" err="1" smtClean="0">
                <a:solidFill>
                  <a:schemeClr val="bg1"/>
                </a:solidFill>
              </a:rPr>
              <a:t>disfunkcionalan</a:t>
            </a:r>
            <a:r>
              <a:rPr lang="hr-HR" sz="2400" dirty="0" smtClean="0">
                <a:solidFill>
                  <a:schemeClr val="bg1"/>
                </a:solidFill>
              </a:rPr>
              <a:t> način</a:t>
            </a:r>
            <a:endParaRPr lang="hr-HR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sz="2800" dirty="0" smtClean="0">
                <a:solidFill>
                  <a:schemeClr val="bg1"/>
                </a:solidFill>
              </a:rPr>
              <a:t>Uobičajene tehnike i vještine koje se koriste za vrijeme terapije i nakon završetka terapije</a:t>
            </a:r>
            <a:endParaRPr lang="hr-HR" sz="28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94360" indent="-457200">
              <a:buFont typeface="+mj-lt"/>
              <a:buAutoNum type="arabicPeriod"/>
            </a:pPr>
            <a:r>
              <a:rPr lang="hr-HR" sz="2400" dirty="0" smtClean="0">
                <a:solidFill>
                  <a:schemeClr val="bg1"/>
                </a:solidFill>
              </a:rPr>
              <a:t>Rastavljanje većeg problema na jednostavnije komponente </a:t>
            </a:r>
          </a:p>
          <a:p>
            <a:pPr marL="594360" indent="-457200">
              <a:buFont typeface="+mj-lt"/>
              <a:buAutoNum type="arabicPeriod"/>
            </a:pPr>
            <a:r>
              <a:rPr lang="hr-HR" sz="2400" dirty="0" smtClean="0">
                <a:solidFill>
                  <a:schemeClr val="bg1"/>
                </a:solidFill>
              </a:rPr>
              <a:t>Stvaranje alternativnih odgovora na problem</a:t>
            </a:r>
          </a:p>
          <a:p>
            <a:pPr marL="594360" indent="-457200">
              <a:buFont typeface="+mj-lt"/>
              <a:buAutoNum type="arabicPeriod"/>
            </a:pPr>
            <a:r>
              <a:rPr lang="hr-HR" sz="2400" dirty="0" smtClean="0">
                <a:solidFill>
                  <a:schemeClr val="bg1"/>
                </a:solidFill>
              </a:rPr>
              <a:t>Identificiranje, testiranje i odgovaranje na automatske misli i vjerovanja</a:t>
            </a:r>
          </a:p>
          <a:p>
            <a:pPr marL="594360" indent="-457200">
              <a:buFont typeface="+mj-lt"/>
              <a:buAutoNum type="arabicPeriod"/>
            </a:pPr>
            <a:r>
              <a:rPr lang="hr-HR" sz="2400" dirty="0" smtClean="0">
                <a:solidFill>
                  <a:schemeClr val="bg1"/>
                </a:solidFill>
              </a:rPr>
              <a:t>Korištenje ZDM-a</a:t>
            </a:r>
          </a:p>
          <a:p>
            <a:pPr marL="594360" indent="-457200">
              <a:buFont typeface="+mj-lt"/>
              <a:buAutoNum type="arabicPeriod"/>
            </a:pPr>
            <a:r>
              <a:rPr lang="hr-HR" sz="2400" dirty="0" smtClean="0">
                <a:solidFill>
                  <a:schemeClr val="bg1"/>
                </a:solidFill>
              </a:rPr>
              <a:t>Praćenje, bilježenje i planiranje aktivnosti</a:t>
            </a:r>
          </a:p>
          <a:p>
            <a:pPr marL="594360" indent="-457200">
              <a:buFont typeface="+mj-lt"/>
              <a:buAutoNum type="arabicPeriod"/>
            </a:pPr>
            <a:r>
              <a:rPr lang="hr-HR" sz="2400" dirty="0" smtClean="0">
                <a:solidFill>
                  <a:schemeClr val="bg1"/>
                </a:solidFill>
              </a:rPr>
              <a:t>Izvođenje vježbi relaksacije</a:t>
            </a:r>
          </a:p>
          <a:p>
            <a:pPr marL="594360" indent="-457200">
              <a:buFont typeface="+mj-lt"/>
              <a:buAutoNum type="arabicPeriod"/>
            </a:pPr>
            <a:r>
              <a:rPr lang="hr-HR" sz="2400" dirty="0" smtClean="0">
                <a:solidFill>
                  <a:schemeClr val="bg1"/>
                </a:solidFill>
              </a:rPr>
              <a:t>Korištenje tehnike skretanje pažnje i </a:t>
            </a:r>
            <a:r>
              <a:rPr lang="hr-HR" sz="2400" dirty="0" err="1" smtClean="0">
                <a:solidFill>
                  <a:schemeClr val="bg1"/>
                </a:solidFill>
              </a:rPr>
              <a:t>refokusiranja</a:t>
            </a:r>
            <a:endParaRPr lang="hr-HR" sz="2400" dirty="0" smtClean="0">
              <a:solidFill>
                <a:schemeClr val="bg1"/>
              </a:solidFill>
            </a:endParaRPr>
          </a:p>
          <a:p>
            <a:pPr marL="594360" indent="-457200">
              <a:buFont typeface="+mj-lt"/>
              <a:buAutoNum type="arabicPeriod"/>
            </a:pPr>
            <a:r>
              <a:rPr lang="hr-HR" sz="2400" dirty="0" smtClean="0">
                <a:solidFill>
                  <a:schemeClr val="bg1"/>
                </a:solidFill>
              </a:rPr>
              <a:t>Pisanje pozitivnih izjava o sebi</a:t>
            </a:r>
          </a:p>
          <a:p>
            <a:pPr marL="594360" indent="-457200">
              <a:buFont typeface="+mj-lt"/>
              <a:buAutoNum type="arabicPeriod"/>
            </a:pPr>
            <a:r>
              <a:rPr lang="hr-HR" sz="2400" dirty="0" smtClean="0">
                <a:solidFill>
                  <a:schemeClr val="bg1"/>
                </a:solidFill>
              </a:rPr>
              <a:t>Identificiranje prednosti i nedostataka (misli, vjerovanja, ponašanja ili izbora koje imamo u donošenju odluka)</a:t>
            </a:r>
            <a:endParaRPr lang="hr-HR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2071702"/>
          </a:xfrm>
        </p:spPr>
        <p:txBody>
          <a:bodyPr>
            <a:normAutofit/>
          </a:bodyPr>
          <a:lstStyle/>
          <a:p>
            <a:r>
              <a:rPr lang="hr-HR" sz="3600" dirty="0" smtClean="0">
                <a:solidFill>
                  <a:schemeClr val="bg1"/>
                </a:solidFill>
              </a:rPr>
              <a:t>Aktivnosti neposredno pred završetak terapije</a:t>
            </a:r>
            <a:r>
              <a:rPr lang="hr-HR" sz="3200" dirty="0" smtClean="0">
                <a:solidFill>
                  <a:schemeClr val="bg1"/>
                </a:solidFill>
              </a:rPr>
              <a:t/>
            </a:r>
            <a:br>
              <a:rPr lang="hr-HR" sz="3200" dirty="0" smtClean="0">
                <a:solidFill>
                  <a:schemeClr val="bg1"/>
                </a:solidFill>
              </a:rPr>
            </a:br>
            <a:r>
              <a:rPr lang="hr-HR" sz="2400" dirty="0" smtClean="0">
                <a:solidFill>
                  <a:schemeClr val="bg1"/>
                </a:solidFill>
              </a:rPr>
              <a:t>ODGOVARANJE NA ZABRINUTOST GLEDE SMANJIVANJA SEANSI</a:t>
            </a:r>
            <a:endParaRPr lang="hr-HR" sz="24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472" y="2357430"/>
            <a:ext cx="8229600" cy="4000528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endParaRPr lang="hr-HR" sz="2400" dirty="0" smtClean="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hr-HR" sz="2400" dirty="0" smtClean="0">
                <a:solidFill>
                  <a:schemeClr val="bg1"/>
                </a:solidFill>
              </a:rPr>
              <a:t>Nekoliko tjedana prije završetka terapije, terapeut s pacijentom razgovara o prorjeđivanju seansi</a:t>
            </a:r>
          </a:p>
          <a:p>
            <a:pPr>
              <a:buFont typeface="Wingdings" pitchFamily="2" charset="2"/>
              <a:buChar char="Ø"/>
            </a:pPr>
            <a:r>
              <a:rPr lang="hr-HR" sz="2400" dirty="0" smtClean="0">
                <a:solidFill>
                  <a:schemeClr val="bg1"/>
                </a:solidFill>
              </a:rPr>
              <a:t>Terapije se prorjeđuju s jedanput na tjedan na jedanput svaka dva tjedna</a:t>
            </a:r>
          </a:p>
          <a:p>
            <a:pPr>
              <a:buFont typeface="Wingdings" pitchFamily="2" charset="2"/>
              <a:buChar char="Ø"/>
            </a:pPr>
            <a:r>
              <a:rPr lang="hr-HR" sz="2400" dirty="0" smtClean="0">
                <a:solidFill>
                  <a:schemeClr val="bg1"/>
                </a:solidFill>
              </a:rPr>
              <a:t>Kod nekih pacijenta je moguće pojačanje intenziteta anksioznosti </a:t>
            </a:r>
          </a:p>
          <a:p>
            <a:pPr>
              <a:buFont typeface="Wingdings" pitchFamily="2" charset="2"/>
              <a:buChar char="Ø"/>
            </a:pPr>
            <a:r>
              <a:rPr lang="hr-HR" sz="2400" dirty="0" smtClean="0">
                <a:solidFill>
                  <a:schemeClr val="bg1"/>
                </a:solidFill>
              </a:rPr>
              <a:t>U slučaju da pacijent nije u stanju uvidjeti prednosti smanjivanja učestalosti seanse, terapeut mu pomaže </a:t>
            </a:r>
            <a:r>
              <a:rPr lang="hr-HR" sz="2400" dirty="0" err="1" smtClean="0">
                <a:solidFill>
                  <a:schemeClr val="bg1"/>
                </a:solidFill>
              </a:rPr>
              <a:t>sokratovskim</a:t>
            </a:r>
            <a:r>
              <a:rPr lang="hr-HR" sz="2400" dirty="0" smtClean="0">
                <a:solidFill>
                  <a:schemeClr val="bg1"/>
                </a:solidFill>
              </a:rPr>
              <a:t> dijalogom</a:t>
            </a:r>
            <a:endParaRPr lang="hr-HR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428604"/>
            <a:ext cx="8229600" cy="1143000"/>
          </a:xfrm>
        </p:spPr>
        <p:txBody>
          <a:bodyPr>
            <a:noAutofit/>
          </a:bodyPr>
          <a:lstStyle/>
          <a:p>
            <a:r>
              <a:rPr lang="hr-HR" sz="3600" dirty="0" smtClean="0">
                <a:solidFill>
                  <a:schemeClr val="bg1"/>
                </a:solidFill>
                <a:effectLst/>
              </a:rPr>
              <a:t>Primjer: </a:t>
            </a:r>
            <a:r>
              <a:rPr lang="hr-HR" sz="3600" dirty="0" err="1" smtClean="0">
                <a:solidFill>
                  <a:schemeClr val="bg1"/>
                </a:solidFill>
              </a:rPr>
              <a:t>Sallyne</a:t>
            </a:r>
            <a:r>
              <a:rPr lang="hr-HR" sz="3600" dirty="0" smtClean="0">
                <a:solidFill>
                  <a:schemeClr val="bg1"/>
                </a:solidFill>
              </a:rPr>
              <a:t> prednosti i nedostaci prorjeđivanja terapije</a:t>
            </a:r>
            <a:endParaRPr lang="hr-HR" sz="36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043378"/>
          </a:xfrm>
        </p:spPr>
        <p:txBody>
          <a:bodyPr>
            <a:normAutofit/>
          </a:bodyPr>
          <a:lstStyle/>
          <a:p>
            <a:pPr marL="651510" indent="-514350">
              <a:buNone/>
            </a:pPr>
            <a:endParaRPr lang="hr-HR" dirty="0" smtClean="0">
              <a:solidFill>
                <a:schemeClr val="bg1"/>
              </a:solidFill>
            </a:endParaRPr>
          </a:p>
          <a:p>
            <a:pPr marL="651510" indent="-514350">
              <a:buNone/>
            </a:pPr>
            <a:r>
              <a:rPr lang="hr-HR" b="1" dirty="0" smtClean="0">
                <a:solidFill>
                  <a:schemeClr val="bg1"/>
                </a:solidFill>
              </a:rPr>
              <a:t>PREDNOSTI PRORJEĐIVANJA TERAPIJSKIH SEANSI</a:t>
            </a:r>
          </a:p>
          <a:p>
            <a:pPr marL="651510" indent="-514350">
              <a:buFont typeface="+mj-lt"/>
              <a:buAutoNum type="arabicPeriod"/>
            </a:pPr>
            <a:r>
              <a:rPr lang="hr-HR" sz="2400" dirty="0" smtClean="0">
                <a:solidFill>
                  <a:schemeClr val="bg1"/>
                </a:solidFill>
              </a:rPr>
              <a:t>Imat ću više mogućnosti uvježbavanja naučenih vještina</a:t>
            </a:r>
          </a:p>
          <a:p>
            <a:pPr marL="651510" indent="-514350">
              <a:buFont typeface="+mj-lt"/>
              <a:buAutoNum type="arabicPeriod"/>
            </a:pPr>
            <a:r>
              <a:rPr lang="hr-HR" sz="2400" dirty="0" smtClean="0">
                <a:solidFill>
                  <a:schemeClr val="bg1"/>
                </a:solidFill>
              </a:rPr>
              <a:t>Manje ću ovisiti o svome terapeutu</a:t>
            </a:r>
          </a:p>
          <a:p>
            <a:pPr marL="651510" indent="-514350">
              <a:buFont typeface="+mj-lt"/>
              <a:buAutoNum type="arabicPeriod"/>
            </a:pPr>
            <a:r>
              <a:rPr lang="hr-HR" sz="2400" dirty="0" smtClean="0">
                <a:solidFill>
                  <a:schemeClr val="bg1"/>
                </a:solidFill>
              </a:rPr>
              <a:t>Mogu primijeniti znanje s terapije i na druge stvari</a:t>
            </a:r>
          </a:p>
          <a:p>
            <a:pPr marL="651510" indent="-514350">
              <a:buFont typeface="+mj-lt"/>
              <a:buAutoNum type="arabicPeriod"/>
            </a:pPr>
            <a:r>
              <a:rPr lang="hr-HR" sz="2400" dirty="0" smtClean="0">
                <a:solidFill>
                  <a:schemeClr val="bg1"/>
                </a:solidFill>
              </a:rPr>
              <a:t>Imati ću više vremena za druge stvari</a:t>
            </a:r>
            <a:endParaRPr lang="hr-HR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248</TotalTime>
  <Words>1135</Words>
  <Application>Microsoft Office PowerPoint</Application>
  <PresentationFormat>On-screen Show (4:3)</PresentationFormat>
  <Paragraphs>99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Apex</vt:lpstr>
      <vt:lpstr>ZAVRŠAVANJE TERAPIJE I PREVENCIJA POVRATA SIMPTOMA</vt:lpstr>
      <vt:lpstr>Cilj kognitivne terapije</vt:lpstr>
      <vt:lpstr>Aktivnosti u prvoj seansi</vt:lpstr>
      <vt:lpstr>Aktivnosti u prvoj seansi</vt:lpstr>
      <vt:lpstr>Aktivnosti u tijeku terapije  PRIDAVANJE ZASLUGA PACIJENTU ZA NAPREDAK</vt:lpstr>
      <vt:lpstr> Aktivnosti u tijeku terapije  UČENJE I KORIŠTENJE VJEŠTINA/TEHNIKA NAUČENIH NA TERAPIJI</vt:lpstr>
      <vt:lpstr>Uobičajene tehnike i vještine koje se koriste za vrijeme terapije i nakon završetka terapije</vt:lpstr>
      <vt:lpstr>Aktivnosti neposredno pred završetak terapije ODGOVARANJE NA ZABRINUTOST GLEDE SMANJIVANJA SEANSI</vt:lpstr>
      <vt:lpstr>Primjer: Sallyne prednosti i nedostaci prorjeđivanja terapije</vt:lpstr>
      <vt:lpstr>Slide 10</vt:lpstr>
      <vt:lpstr>ODGOVARANJA ZA ZABRINUTOST GLEDE ZAVRŠETKA TERAPIJE</vt:lpstr>
      <vt:lpstr>SAMOTERAPIJSKA SEANSA</vt:lpstr>
      <vt:lpstr>PRIPREMA ZA MOGUĆA POGORŠANJA NAKON ZAVRŠETKA TERAPIJE</vt:lpstr>
      <vt:lpstr>Primjer: Sallyna kartica za suočavanje glede pogoršanja</vt:lpstr>
      <vt:lpstr>Dodatne seanse</vt:lpstr>
      <vt:lpstr>ZAKLJUČAK</vt:lpstr>
      <vt:lpstr>Hvala na pažnji!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ZAVRŠAVANJE TERAPIJE I PREVENCIJA POVRATA SIMPTOMA</dc:title>
  <dc:creator>Toshiba</dc:creator>
  <cp:lastModifiedBy>Toshiba</cp:lastModifiedBy>
  <cp:revision>61</cp:revision>
  <dcterms:created xsi:type="dcterms:W3CDTF">2017-10-05T18:25:49Z</dcterms:created>
  <dcterms:modified xsi:type="dcterms:W3CDTF">2017-10-06T16:48:33Z</dcterms:modified>
</cp:coreProperties>
</file>