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2"/>
  </p:sldMasterIdLst>
  <p:notesMasterIdLst>
    <p:notesMasterId r:id="rId36"/>
  </p:notesMasterIdLst>
  <p:handoutMasterIdLst>
    <p:handoutMasterId r:id="rId37"/>
  </p:handoutMasterIdLst>
  <p:sldIdLst>
    <p:sldId id="256" r:id="rId3"/>
    <p:sldId id="262" r:id="rId4"/>
    <p:sldId id="263" r:id="rId5"/>
    <p:sldId id="264" r:id="rId6"/>
    <p:sldId id="265" r:id="rId7"/>
    <p:sldId id="266" r:id="rId8"/>
    <p:sldId id="261" r:id="rId9"/>
    <p:sldId id="267" r:id="rId10"/>
    <p:sldId id="268" r:id="rId11"/>
    <p:sldId id="269" r:id="rId12"/>
    <p:sldId id="270" r:id="rId13"/>
    <p:sldId id="271" r:id="rId14"/>
    <p:sldId id="260" r:id="rId15"/>
    <p:sldId id="272" r:id="rId16"/>
    <p:sldId id="257" r:id="rId17"/>
    <p:sldId id="258" r:id="rId18"/>
    <p:sldId id="273" r:id="rId19"/>
    <p:sldId id="275" r:id="rId20"/>
    <p:sldId id="276" r:id="rId21"/>
    <p:sldId id="277" r:id="rId22"/>
    <p:sldId id="279" r:id="rId23"/>
    <p:sldId id="280" r:id="rId24"/>
    <p:sldId id="281" r:id="rId25"/>
    <p:sldId id="283" r:id="rId26"/>
    <p:sldId id="284" r:id="rId27"/>
    <p:sldId id="286" r:id="rId28"/>
    <p:sldId id="287" r:id="rId29"/>
    <p:sldId id="288" r:id="rId30"/>
    <p:sldId id="289" r:id="rId31"/>
    <p:sldId id="290" r:id="rId32"/>
    <p:sldId id="291" r:id="rId33"/>
    <p:sldId id="293" r:id="rId34"/>
    <p:sldId id="294" r:id="rId35"/>
  </p:sldIdLst>
  <p:sldSz cx="9144000" cy="6858000" type="screen4x3"/>
  <p:notesSz cx="6735763" cy="9866313"/>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04" autoAdjust="0"/>
    <p:restoredTop sz="94660" autoAdjust="0"/>
  </p:normalViewPr>
  <p:slideViewPr>
    <p:cSldViewPr>
      <p:cViewPr>
        <p:scale>
          <a:sx n="80" d="100"/>
          <a:sy n="80" d="100"/>
        </p:scale>
        <p:origin x="-1608" y="-294"/>
      </p:cViewPr>
      <p:guideLst>
        <p:guide orient="horz" pos="2160"/>
        <p:guide pos="2880"/>
      </p:guideLst>
    </p:cSldViewPr>
  </p:slideViewPr>
  <p:outlineViewPr>
    <p:cViewPr>
      <p:scale>
        <a:sx n="33" d="100"/>
        <a:sy n="33" d="100"/>
      </p:scale>
      <p:origin x="0" y="31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BB8BE1-728D-4A8C-B4CD-4FAE33A12EA0}" type="doc">
      <dgm:prSet loTypeId="urn:microsoft.com/office/officeart/2005/8/layout/vProcess5" loCatId="process" qsTypeId="urn:microsoft.com/office/officeart/2005/8/quickstyle/3d3" qsCatId="3D" csTypeId="urn:microsoft.com/office/officeart/2005/8/colors/accent1_3" csCatId="accent1" phldr="1"/>
      <dgm:spPr/>
      <dgm:t>
        <a:bodyPr/>
        <a:lstStyle/>
        <a:p>
          <a:endParaRPr lang="hr-HR"/>
        </a:p>
      </dgm:t>
    </dgm:pt>
    <dgm:pt modelId="{0F0DCB9C-3B8E-483A-A6F7-5581181B745B}">
      <dgm:prSet custT="1"/>
      <dgm:spPr/>
      <dgm:t>
        <a:bodyPr/>
        <a:lstStyle/>
        <a:p>
          <a:r>
            <a:rPr lang="hr-HR" sz="1600" b="1" dirty="0" smtClean="0"/>
            <a:t>(Rana) iskustva</a:t>
          </a:r>
        </a:p>
        <a:p>
          <a:r>
            <a:rPr lang="hr-HR" sz="1200" dirty="0" smtClean="0"/>
            <a:t>Događaji, odnosi, uvjeti odrastanja koji su utjecali na razvoj predodžbi o sebi.</a:t>
          </a:r>
        </a:p>
        <a:p>
          <a:r>
            <a:rPr lang="hr-HR" sz="1200" dirty="0" smtClean="0"/>
            <a:t>Npr. odbacivanje, zanemarivanje, maltretiranje, kritiziranje i kažnjavanje, nedostatak pohvala, pažnje, topline, označavanje uljezom</a:t>
          </a:r>
          <a:endParaRPr lang="hr-HR" sz="1200" dirty="0"/>
        </a:p>
      </dgm:t>
    </dgm:pt>
    <dgm:pt modelId="{692DD300-F683-45F5-B968-1EE67B94C8D7}" type="parTrans" cxnId="{7760BD02-2B83-4DC2-B52F-816579B6A794}">
      <dgm:prSet/>
      <dgm:spPr/>
      <dgm:t>
        <a:bodyPr/>
        <a:lstStyle/>
        <a:p>
          <a:endParaRPr lang="hr-HR"/>
        </a:p>
      </dgm:t>
    </dgm:pt>
    <dgm:pt modelId="{6EF475D2-73E9-4A68-BA2E-D55782F981AE}" type="sibTrans" cxnId="{7760BD02-2B83-4DC2-B52F-816579B6A794}">
      <dgm:prSet/>
      <dgm:spPr/>
      <dgm:t>
        <a:bodyPr/>
        <a:lstStyle/>
        <a:p>
          <a:endParaRPr lang="hr-HR"/>
        </a:p>
      </dgm:t>
    </dgm:pt>
    <dgm:pt modelId="{219A4C42-F8AD-496F-85DF-82966E1A6631}">
      <dgm:prSet custT="1"/>
      <dgm:spPr/>
      <dgm:t>
        <a:bodyPr/>
        <a:lstStyle/>
        <a:p>
          <a:r>
            <a:rPr lang="hr-HR" sz="1600" b="1" dirty="0" smtClean="0"/>
            <a:t>Bazičn</a:t>
          </a:r>
          <a:r>
            <a:rPr lang="en-GB" sz="1600" b="1" dirty="0" smtClean="0"/>
            <a:t>a </a:t>
          </a:r>
          <a:r>
            <a:rPr lang="en-GB" sz="1600" b="1" dirty="0" err="1" smtClean="0"/>
            <a:t>vjerovanja</a:t>
          </a:r>
          <a:endParaRPr lang="hr-HR" sz="1600" b="1" dirty="0" smtClean="0"/>
        </a:p>
        <a:p>
          <a:r>
            <a:rPr lang="hr-HR" sz="1200" dirty="0" smtClean="0"/>
            <a:t>Procjena vlastite vrijednosti odnosno formiranje sudova o sebi na temelju proživljenog iskustva</a:t>
          </a:r>
        </a:p>
        <a:p>
          <a:r>
            <a:rPr lang="hr-HR" sz="1200" dirty="0" smtClean="0"/>
            <a:t>Npr. loš sam, bezvrijedan sam, glup sam, nisam dovoljno dobar</a:t>
          </a:r>
          <a:endParaRPr lang="hr-HR" sz="1200" dirty="0"/>
        </a:p>
      </dgm:t>
    </dgm:pt>
    <dgm:pt modelId="{5B4116B2-AF44-4091-8CC3-D47E9287AD1B}" type="parTrans" cxnId="{27897696-C59C-4750-BA37-15343D3E0148}">
      <dgm:prSet/>
      <dgm:spPr/>
      <dgm:t>
        <a:bodyPr/>
        <a:lstStyle/>
        <a:p>
          <a:endParaRPr lang="hr-HR"/>
        </a:p>
      </dgm:t>
    </dgm:pt>
    <dgm:pt modelId="{CAA03AF5-8F01-4D27-9672-2303C831209E}" type="sibTrans" cxnId="{27897696-C59C-4750-BA37-15343D3E0148}">
      <dgm:prSet/>
      <dgm:spPr/>
      <dgm:t>
        <a:bodyPr/>
        <a:lstStyle/>
        <a:p>
          <a:endParaRPr lang="hr-HR"/>
        </a:p>
      </dgm:t>
    </dgm:pt>
    <dgm:pt modelId="{FD34133A-8094-4217-B5B9-54D545A9608D}">
      <dgm:prSet custT="1"/>
      <dgm:spPr/>
      <dgm:t>
        <a:bodyPr/>
        <a:lstStyle/>
        <a:p>
          <a:r>
            <a:rPr lang="hr-HR" sz="1600" b="1" dirty="0" smtClean="0"/>
            <a:t>Životna pravila</a:t>
          </a:r>
        </a:p>
        <a:p>
          <a:r>
            <a:rPr lang="hr-HR" sz="1100" dirty="0" smtClean="0"/>
            <a:t>Strategije nošenja sa svakodnevnim životnim situacijama pod uvjetom da su bazični zaključci točni. </a:t>
          </a:r>
        </a:p>
        <a:p>
          <a:r>
            <a:rPr lang="hr-HR" sz="1100" dirty="0" smtClean="0"/>
            <a:t>Standardi prema kojima se mjeri vlastita vrijednost.</a:t>
          </a:r>
        </a:p>
        <a:p>
          <a:r>
            <a:rPr lang="hr-HR" sz="1100" dirty="0" smtClean="0"/>
            <a:t>Npr. Uvijek druge moram staviti na prvo mjesto.; Ako kažem što mislim, bit ću odbačen.; Ako ne napravim sve u skladu s najvišim mogućim standardima, ništa neću postići.; Moram se uvijek moći kontrolirati.</a:t>
          </a:r>
          <a:endParaRPr lang="hr-HR" sz="1100" dirty="0"/>
        </a:p>
      </dgm:t>
    </dgm:pt>
    <dgm:pt modelId="{82019BBF-0460-4808-8119-31A2FA5CBE60}" type="parTrans" cxnId="{2CF8943B-7997-41D6-9446-E6290F78D5B8}">
      <dgm:prSet/>
      <dgm:spPr/>
      <dgm:t>
        <a:bodyPr/>
        <a:lstStyle/>
        <a:p>
          <a:endParaRPr lang="hr-HR"/>
        </a:p>
      </dgm:t>
    </dgm:pt>
    <dgm:pt modelId="{9BEE6FD3-970B-4D7B-9EBE-DBF97EFCBD89}" type="sibTrans" cxnId="{2CF8943B-7997-41D6-9446-E6290F78D5B8}">
      <dgm:prSet/>
      <dgm:spPr/>
      <dgm:t>
        <a:bodyPr/>
        <a:lstStyle/>
        <a:p>
          <a:endParaRPr lang="hr-HR"/>
        </a:p>
      </dgm:t>
    </dgm:pt>
    <dgm:pt modelId="{561003C4-F25D-473F-8E3E-A2CC7054F7F0}">
      <dgm:prSet custT="1"/>
      <dgm:spPr/>
      <dgm:t>
        <a:bodyPr/>
        <a:lstStyle/>
        <a:p>
          <a:r>
            <a:rPr lang="en-GB" sz="1600" b="1" dirty="0" smtClean="0"/>
            <a:t>O</a:t>
          </a:r>
          <a:r>
            <a:rPr lang="hr-HR" sz="1600" b="1" dirty="0" smtClean="0"/>
            <a:t>kidači</a:t>
          </a:r>
        </a:p>
        <a:p>
          <a:r>
            <a:rPr lang="hr-HR" sz="1200" dirty="0" smtClean="0"/>
            <a:t>Situacije u kojima su životna pravila prekršena ili postoji opasnost da će biti prekršena.</a:t>
          </a:r>
        </a:p>
        <a:p>
          <a:r>
            <a:rPr lang="hr-HR" sz="1200" dirty="0" smtClean="0"/>
            <a:t>Npr. biti odbačen, vjerojatnost neuspjeha, vjerojatnost </a:t>
          </a:r>
          <a:r>
            <a:rPr lang="hr-HR" sz="1200" dirty="0" err="1" smtClean="0"/>
            <a:t>nezadržavanja</a:t>
          </a:r>
          <a:r>
            <a:rPr lang="hr-HR" sz="1200" dirty="0" smtClean="0"/>
            <a:t> kontrole.</a:t>
          </a:r>
          <a:endParaRPr lang="hr-HR" sz="1200" dirty="0"/>
        </a:p>
      </dgm:t>
    </dgm:pt>
    <dgm:pt modelId="{9ED918C7-BC2C-456A-8BEA-9C8421E468BF}" type="parTrans" cxnId="{9A96CE9D-B018-413E-8BF5-A5AC63E7A3D0}">
      <dgm:prSet/>
      <dgm:spPr/>
      <dgm:t>
        <a:bodyPr/>
        <a:lstStyle/>
        <a:p>
          <a:endParaRPr lang="hr-HR"/>
        </a:p>
      </dgm:t>
    </dgm:pt>
    <dgm:pt modelId="{4A45F291-F374-4492-91EE-72E0C30F79F1}" type="sibTrans" cxnId="{9A96CE9D-B018-413E-8BF5-A5AC63E7A3D0}">
      <dgm:prSet/>
      <dgm:spPr/>
      <dgm:t>
        <a:bodyPr/>
        <a:lstStyle/>
        <a:p>
          <a:endParaRPr lang="hr-HR"/>
        </a:p>
      </dgm:t>
    </dgm:pt>
    <dgm:pt modelId="{E0499BEE-1044-4B9A-916C-432525D1C711}" type="pres">
      <dgm:prSet presAssocID="{E8BB8BE1-728D-4A8C-B4CD-4FAE33A12EA0}" presName="outerComposite" presStyleCnt="0">
        <dgm:presLayoutVars>
          <dgm:chMax val="5"/>
          <dgm:dir/>
          <dgm:resizeHandles val="exact"/>
        </dgm:presLayoutVars>
      </dgm:prSet>
      <dgm:spPr/>
      <dgm:t>
        <a:bodyPr/>
        <a:lstStyle/>
        <a:p>
          <a:endParaRPr lang="hr-HR"/>
        </a:p>
      </dgm:t>
    </dgm:pt>
    <dgm:pt modelId="{2C44B32E-FF36-48A8-9EA3-85E23BCDAD6B}" type="pres">
      <dgm:prSet presAssocID="{E8BB8BE1-728D-4A8C-B4CD-4FAE33A12EA0}" presName="dummyMaxCanvas" presStyleCnt="0">
        <dgm:presLayoutVars/>
      </dgm:prSet>
      <dgm:spPr/>
      <dgm:t>
        <a:bodyPr/>
        <a:lstStyle/>
        <a:p>
          <a:endParaRPr lang="hr-HR"/>
        </a:p>
      </dgm:t>
    </dgm:pt>
    <dgm:pt modelId="{3CBAC5E7-B7A4-441C-87C7-132076D0A4D6}" type="pres">
      <dgm:prSet presAssocID="{E8BB8BE1-728D-4A8C-B4CD-4FAE33A12EA0}" presName="FourNodes_1" presStyleLbl="node1" presStyleIdx="0" presStyleCnt="4" custScaleX="107913" custLinFactNeighborX="1978" custLinFactNeighborY="6402">
        <dgm:presLayoutVars>
          <dgm:bulletEnabled val="1"/>
        </dgm:presLayoutVars>
      </dgm:prSet>
      <dgm:spPr/>
      <dgm:t>
        <a:bodyPr/>
        <a:lstStyle/>
        <a:p>
          <a:endParaRPr lang="hr-HR"/>
        </a:p>
      </dgm:t>
    </dgm:pt>
    <dgm:pt modelId="{2D53F1CA-DAD8-429D-A569-7A016717A4F0}" type="pres">
      <dgm:prSet presAssocID="{E8BB8BE1-728D-4A8C-B4CD-4FAE33A12EA0}" presName="FourNodes_2" presStyleLbl="node1" presStyleIdx="1" presStyleCnt="4" custScaleX="97378" custLinFactNeighborX="5538" custLinFactNeighborY="-9347">
        <dgm:presLayoutVars>
          <dgm:bulletEnabled val="1"/>
        </dgm:presLayoutVars>
      </dgm:prSet>
      <dgm:spPr/>
      <dgm:t>
        <a:bodyPr/>
        <a:lstStyle/>
        <a:p>
          <a:endParaRPr lang="hr-HR"/>
        </a:p>
      </dgm:t>
    </dgm:pt>
    <dgm:pt modelId="{03A4046D-D8F8-478F-A437-5341C3C7A9E7}" type="pres">
      <dgm:prSet presAssocID="{E8BB8BE1-728D-4A8C-B4CD-4FAE33A12EA0}" presName="FourNodes_3" presStyleLbl="node1" presStyleIdx="2" presStyleCnt="4" custScaleX="98216" custScaleY="155520" custLinFactNeighborX="6881" custLinFactNeighborY="-3738">
        <dgm:presLayoutVars>
          <dgm:bulletEnabled val="1"/>
        </dgm:presLayoutVars>
      </dgm:prSet>
      <dgm:spPr/>
      <dgm:t>
        <a:bodyPr/>
        <a:lstStyle/>
        <a:p>
          <a:endParaRPr lang="hr-HR"/>
        </a:p>
      </dgm:t>
    </dgm:pt>
    <dgm:pt modelId="{D49BBCA9-EE9C-4B3D-B38B-11E10059B1E6}" type="pres">
      <dgm:prSet presAssocID="{E8BB8BE1-728D-4A8C-B4CD-4FAE33A12EA0}" presName="FourNodes_4" presStyleLbl="node1" presStyleIdx="3" presStyleCnt="4" custScaleX="80562" custLinFactNeighborX="6881" custLinFactNeighborY="3969">
        <dgm:presLayoutVars>
          <dgm:bulletEnabled val="1"/>
        </dgm:presLayoutVars>
      </dgm:prSet>
      <dgm:spPr/>
      <dgm:t>
        <a:bodyPr/>
        <a:lstStyle/>
        <a:p>
          <a:endParaRPr lang="hr-HR"/>
        </a:p>
      </dgm:t>
    </dgm:pt>
    <dgm:pt modelId="{F40725CF-7581-43C0-8FA6-911838961D23}" type="pres">
      <dgm:prSet presAssocID="{E8BB8BE1-728D-4A8C-B4CD-4FAE33A12EA0}" presName="FourConn_1-2" presStyleLbl="fgAccFollowNode1" presStyleIdx="0" presStyleCnt="3">
        <dgm:presLayoutVars>
          <dgm:bulletEnabled val="1"/>
        </dgm:presLayoutVars>
      </dgm:prSet>
      <dgm:spPr/>
      <dgm:t>
        <a:bodyPr/>
        <a:lstStyle/>
        <a:p>
          <a:endParaRPr lang="hr-HR"/>
        </a:p>
      </dgm:t>
    </dgm:pt>
    <dgm:pt modelId="{FD720E2B-8997-4321-AC9C-95B6360A25A5}" type="pres">
      <dgm:prSet presAssocID="{E8BB8BE1-728D-4A8C-B4CD-4FAE33A12EA0}" presName="FourConn_2-3" presStyleLbl="fgAccFollowNode1" presStyleIdx="1" presStyleCnt="3">
        <dgm:presLayoutVars>
          <dgm:bulletEnabled val="1"/>
        </dgm:presLayoutVars>
      </dgm:prSet>
      <dgm:spPr/>
      <dgm:t>
        <a:bodyPr/>
        <a:lstStyle/>
        <a:p>
          <a:endParaRPr lang="hr-HR"/>
        </a:p>
      </dgm:t>
    </dgm:pt>
    <dgm:pt modelId="{67E1DB81-DBBA-48DE-BD13-C9D78A5502FF}" type="pres">
      <dgm:prSet presAssocID="{E8BB8BE1-728D-4A8C-B4CD-4FAE33A12EA0}" presName="FourConn_3-4" presStyleLbl="fgAccFollowNode1" presStyleIdx="2" presStyleCnt="3">
        <dgm:presLayoutVars>
          <dgm:bulletEnabled val="1"/>
        </dgm:presLayoutVars>
      </dgm:prSet>
      <dgm:spPr/>
      <dgm:t>
        <a:bodyPr/>
        <a:lstStyle/>
        <a:p>
          <a:endParaRPr lang="hr-HR"/>
        </a:p>
      </dgm:t>
    </dgm:pt>
    <dgm:pt modelId="{6D11A3A6-725C-4C8F-8766-00B1BF21C195}" type="pres">
      <dgm:prSet presAssocID="{E8BB8BE1-728D-4A8C-B4CD-4FAE33A12EA0}" presName="FourNodes_1_text" presStyleLbl="node1" presStyleIdx="3" presStyleCnt="4">
        <dgm:presLayoutVars>
          <dgm:bulletEnabled val="1"/>
        </dgm:presLayoutVars>
      </dgm:prSet>
      <dgm:spPr/>
      <dgm:t>
        <a:bodyPr/>
        <a:lstStyle/>
        <a:p>
          <a:endParaRPr lang="hr-HR"/>
        </a:p>
      </dgm:t>
    </dgm:pt>
    <dgm:pt modelId="{5A44D0AC-2451-4443-BA61-04C8D614488E}" type="pres">
      <dgm:prSet presAssocID="{E8BB8BE1-728D-4A8C-B4CD-4FAE33A12EA0}" presName="FourNodes_2_text" presStyleLbl="node1" presStyleIdx="3" presStyleCnt="4">
        <dgm:presLayoutVars>
          <dgm:bulletEnabled val="1"/>
        </dgm:presLayoutVars>
      </dgm:prSet>
      <dgm:spPr/>
      <dgm:t>
        <a:bodyPr/>
        <a:lstStyle/>
        <a:p>
          <a:endParaRPr lang="hr-HR"/>
        </a:p>
      </dgm:t>
    </dgm:pt>
    <dgm:pt modelId="{14136E2D-DAB6-4BB3-851D-A1452E338840}" type="pres">
      <dgm:prSet presAssocID="{E8BB8BE1-728D-4A8C-B4CD-4FAE33A12EA0}" presName="FourNodes_3_text" presStyleLbl="node1" presStyleIdx="3" presStyleCnt="4">
        <dgm:presLayoutVars>
          <dgm:bulletEnabled val="1"/>
        </dgm:presLayoutVars>
      </dgm:prSet>
      <dgm:spPr/>
      <dgm:t>
        <a:bodyPr/>
        <a:lstStyle/>
        <a:p>
          <a:endParaRPr lang="hr-HR"/>
        </a:p>
      </dgm:t>
    </dgm:pt>
    <dgm:pt modelId="{46B33877-485E-43B6-9A6C-142A7CEE39B8}" type="pres">
      <dgm:prSet presAssocID="{E8BB8BE1-728D-4A8C-B4CD-4FAE33A12EA0}" presName="FourNodes_4_text" presStyleLbl="node1" presStyleIdx="3" presStyleCnt="4">
        <dgm:presLayoutVars>
          <dgm:bulletEnabled val="1"/>
        </dgm:presLayoutVars>
      </dgm:prSet>
      <dgm:spPr/>
      <dgm:t>
        <a:bodyPr/>
        <a:lstStyle/>
        <a:p>
          <a:endParaRPr lang="hr-HR"/>
        </a:p>
      </dgm:t>
    </dgm:pt>
  </dgm:ptLst>
  <dgm:cxnLst>
    <dgm:cxn modelId="{7760BD02-2B83-4DC2-B52F-816579B6A794}" srcId="{E8BB8BE1-728D-4A8C-B4CD-4FAE33A12EA0}" destId="{0F0DCB9C-3B8E-483A-A6F7-5581181B745B}" srcOrd="0" destOrd="0" parTransId="{692DD300-F683-45F5-B968-1EE67B94C8D7}" sibTransId="{6EF475D2-73E9-4A68-BA2E-D55782F981AE}"/>
    <dgm:cxn modelId="{E48ABD16-56D7-488B-A532-05DB9AF5580A}" type="presOf" srcId="{219A4C42-F8AD-496F-85DF-82966E1A6631}" destId="{5A44D0AC-2451-4443-BA61-04C8D614488E}" srcOrd="1" destOrd="0" presId="urn:microsoft.com/office/officeart/2005/8/layout/vProcess5"/>
    <dgm:cxn modelId="{B74525C3-9407-49BC-84AE-D9141B6CCE24}" type="presOf" srcId="{E8BB8BE1-728D-4A8C-B4CD-4FAE33A12EA0}" destId="{E0499BEE-1044-4B9A-916C-432525D1C711}" srcOrd="0" destOrd="0" presId="urn:microsoft.com/office/officeart/2005/8/layout/vProcess5"/>
    <dgm:cxn modelId="{D4106D0E-2309-4264-9136-6F6DB3434D38}" type="presOf" srcId="{FD34133A-8094-4217-B5B9-54D545A9608D}" destId="{14136E2D-DAB6-4BB3-851D-A1452E338840}" srcOrd="1" destOrd="0" presId="urn:microsoft.com/office/officeart/2005/8/layout/vProcess5"/>
    <dgm:cxn modelId="{08A4EE72-92A4-4A0D-AB36-D96346AA1715}" type="presOf" srcId="{9BEE6FD3-970B-4D7B-9EBE-DBF97EFCBD89}" destId="{67E1DB81-DBBA-48DE-BD13-C9D78A5502FF}" srcOrd="0" destOrd="0" presId="urn:microsoft.com/office/officeart/2005/8/layout/vProcess5"/>
    <dgm:cxn modelId="{9A96CE9D-B018-413E-8BF5-A5AC63E7A3D0}" srcId="{E8BB8BE1-728D-4A8C-B4CD-4FAE33A12EA0}" destId="{561003C4-F25D-473F-8E3E-A2CC7054F7F0}" srcOrd="3" destOrd="0" parTransId="{9ED918C7-BC2C-456A-8BEA-9C8421E468BF}" sibTransId="{4A45F291-F374-4492-91EE-72E0C30F79F1}"/>
    <dgm:cxn modelId="{2CF8943B-7997-41D6-9446-E6290F78D5B8}" srcId="{E8BB8BE1-728D-4A8C-B4CD-4FAE33A12EA0}" destId="{FD34133A-8094-4217-B5B9-54D545A9608D}" srcOrd="2" destOrd="0" parTransId="{82019BBF-0460-4808-8119-31A2FA5CBE60}" sibTransId="{9BEE6FD3-970B-4D7B-9EBE-DBF97EFCBD89}"/>
    <dgm:cxn modelId="{01EACA8B-7A3C-41C7-8853-2F69DAD25E35}" type="presOf" srcId="{0F0DCB9C-3B8E-483A-A6F7-5581181B745B}" destId="{6D11A3A6-725C-4C8F-8766-00B1BF21C195}" srcOrd="1" destOrd="0" presId="urn:microsoft.com/office/officeart/2005/8/layout/vProcess5"/>
    <dgm:cxn modelId="{8D91840E-E2DA-4173-AA27-35EE46360305}" type="presOf" srcId="{0F0DCB9C-3B8E-483A-A6F7-5581181B745B}" destId="{3CBAC5E7-B7A4-441C-87C7-132076D0A4D6}" srcOrd="0" destOrd="0" presId="urn:microsoft.com/office/officeart/2005/8/layout/vProcess5"/>
    <dgm:cxn modelId="{27897696-C59C-4750-BA37-15343D3E0148}" srcId="{E8BB8BE1-728D-4A8C-B4CD-4FAE33A12EA0}" destId="{219A4C42-F8AD-496F-85DF-82966E1A6631}" srcOrd="1" destOrd="0" parTransId="{5B4116B2-AF44-4091-8CC3-D47E9287AD1B}" sibTransId="{CAA03AF5-8F01-4D27-9672-2303C831209E}"/>
    <dgm:cxn modelId="{5868B1C0-5FBF-42F2-B371-FFDB78106480}" type="presOf" srcId="{CAA03AF5-8F01-4D27-9672-2303C831209E}" destId="{FD720E2B-8997-4321-AC9C-95B6360A25A5}" srcOrd="0" destOrd="0" presId="urn:microsoft.com/office/officeart/2005/8/layout/vProcess5"/>
    <dgm:cxn modelId="{68975652-DFAC-4E06-9A87-571264288C50}" type="presOf" srcId="{561003C4-F25D-473F-8E3E-A2CC7054F7F0}" destId="{D49BBCA9-EE9C-4B3D-B38B-11E10059B1E6}" srcOrd="0" destOrd="0" presId="urn:microsoft.com/office/officeart/2005/8/layout/vProcess5"/>
    <dgm:cxn modelId="{65BB3CCF-2C2B-4B2A-8A0E-FA4C2A661BFF}" type="presOf" srcId="{6EF475D2-73E9-4A68-BA2E-D55782F981AE}" destId="{F40725CF-7581-43C0-8FA6-911838961D23}" srcOrd="0" destOrd="0" presId="urn:microsoft.com/office/officeart/2005/8/layout/vProcess5"/>
    <dgm:cxn modelId="{66FAEE6C-1CB9-47F0-86BA-2D8734B011CD}" type="presOf" srcId="{561003C4-F25D-473F-8E3E-A2CC7054F7F0}" destId="{46B33877-485E-43B6-9A6C-142A7CEE39B8}" srcOrd="1" destOrd="0" presId="urn:microsoft.com/office/officeart/2005/8/layout/vProcess5"/>
    <dgm:cxn modelId="{808E1F7C-540E-4981-A077-DF2FA21578E4}" type="presOf" srcId="{FD34133A-8094-4217-B5B9-54D545A9608D}" destId="{03A4046D-D8F8-478F-A437-5341C3C7A9E7}" srcOrd="0" destOrd="0" presId="urn:microsoft.com/office/officeart/2005/8/layout/vProcess5"/>
    <dgm:cxn modelId="{165FC2B7-C784-4CE5-89C9-7BCCCC925541}" type="presOf" srcId="{219A4C42-F8AD-496F-85DF-82966E1A6631}" destId="{2D53F1CA-DAD8-429D-A569-7A016717A4F0}" srcOrd="0" destOrd="0" presId="urn:microsoft.com/office/officeart/2005/8/layout/vProcess5"/>
    <dgm:cxn modelId="{F7B1B74B-EE03-4C54-B627-80DA840F9976}" type="presParOf" srcId="{E0499BEE-1044-4B9A-916C-432525D1C711}" destId="{2C44B32E-FF36-48A8-9EA3-85E23BCDAD6B}" srcOrd="0" destOrd="0" presId="urn:microsoft.com/office/officeart/2005/8/layout/vProcess5"/>
    <dgm:cxn modelId="{28524BAC-5390-4D42-9835-4F91C7C7A557}" type="presParOf" srcId="{E0499BEE-1044-4B9A-916C-432525D1C711}" destId="{3CBAC5E7-B7A4-441C-87C7-132076D0A4D6}" srcOrd="1" destOrd="0" presId="urn:microsoft.com/office/officeart/2005/8/layout/vProcess5"/>
    <dgm:cxn modelId="{53717D71-F010-4A74-B4CA-8CF24AB35F4D}" type="presParOf" srcId="{E0499BEE-1044-4B9A-916C-432525D1C711}" destId="{2D53F1CA-DAD8-429D-A569-7A016717A4F0}" srcOrd="2" destOrd="0" presId="urn:microsoft.com/office/officeart/2005/8/layout/vProcess5"/>
    <dgm:cxn modelId="{01E1EA9A-E914-4667-BEC5-19536F7D15D1}" type="presParOf" srcId="{E0499BEE-1044-4B9A-916C-432525D1C711}" destId="{03A4046D-D8F8-478F-A437-5341C3C7A9E7}" srcOrd="3" destOrd="0" presId="urn:microsoft.com/office/officeart/2005/8/layout/vProcess5"/>
    <dgm:cxn modelId="{960D6458-9C8F-412A-93C5-678BF5108122}" type="presParOf" srcId="{E0499BEE-1044-4B9A-916C-432525D1C711}" destId="{D49BBCA9-EE9C-4B3D-B38B-11E10059B1E6}" srcOrd="4" destOrd="0" presId="urn:microsoft.com/office/officeart/2005/8/layout/vProcess5"/>
    <dgm:cxn modelId="{1F317256-544A-41AA-8DBC-B1CA2928E126}" type="presParOf" srcId="{E0499BEE-1044-4B9A-916C-432525D1C711}" destId="{F40725CF-7581-43C0-8FA6-911838961D23}" srcOrd="5" destOrd="0" presId="urn:microsoft.com/office/officeart/2005/8/layout/vProcess5"/>
    <dgm:cxn modelId="{8BECBF55-439F-4FD1-BEA2-3182F44F42AA}" type="presParOf" srcId="{E0499BEE-1044-4B9A-916C-432525D1C711}" destId="{FD720E2B-8997-4321-AC9C-95B6360A25A5}" srcOrd="6" destOrd="0" presId="urn:microsoft.com/office/officeart/2005/8/layout/vProcess5"/>
    <dgm:cxn modelId="{02C45749-25BF-44CD-8450-3C2F1CC7C0AB}" type="presParOf" srcId="{E0499BEE-1044-4B9A-916C-432525D1C711}" destId="{67E1DB81-DBBA-48DE-BD13-C9D78A5502FF}" srcOrd="7" destOrd="0" presId="urn:microsoft.com/office/officeart/2005/8/layout/vProcess5"/>
    <dgm:cxn modelId="{7E09144C-BB76-42FF-89D0-70EAF34C735E}" type="presParOf" srcId="{E0499BEE-1044-4B9A-916C-432525D1C711}" destId="{6D11A3A6-725C-4C8F-8766-00B1BF21C195}" srcOrd="8" destOrd="0" presId="urn:microsoft.com/office/officeart/2005/8/layout/vProcess5"/>
    <dgm:cxn modelId="{AB52BE82-9EC5-4AC3-828A-39A66DBEC29F}" type="presParOf" srcId="{E0499BEE-1044-4B9A-916C-432525D1C711}" destId="{5A44D0AC-2451-4443-BA61-04C8D614488E}" srcOrd="9" destOrd="0" presId="urn:microsoft.com/office/officeart/2005/8/layout/vProcess5"/>
    <dgm:cxn modelId="{20D6044C-BD14-4235-9EBA-1CB4E240AC18}" type="presParOf" srcId="{E0499BEE-1044-4B9A-916C-432525D1C711}" destId="{14136E2D-DAB6-4BB3-851D-A1452E338840}" srcOrd="10" destOrd="0" presId="urn:microsoft.com/office/officeart/2005/8/layout/vProcess5"/>
    <dgm:cxn modelId="{91828F47-9634-4448-91CD-6107227CA1C5}" type="presParOf" srcId="{E0499BEE-1044-4B9A-916C-432525D1C711}" destId="{46B33877-485E-43B6-9A6C-142A7CEE39B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446299-7B64-4BD1-9656-88135CB96878}" type="doc">
      <dgm:prSet loTypeId="urn:microsoft.com/office/officeart/2005/8/layout/cycle2" loCatId="cycle" qsTypeId="urn:microsoft.com/office/officeart/2005/8/quickstyle/simple2" qsCatId="simple" csTypeId="urn:microsoft.com/office/officeart/2005/8/colors/accent1_2" csCatId="accent1" phldr="1"/>
      <dgm:spPr/>
      <dgm:t>
        <a:bodyPr/>
        <a:lstStyle/>
        <a:p>
          <a:endParaRPr lang="hr-HR"/>
        </a:p>
      </dgm:t>
    </dgm:pt>
    <dgm:pt modelId="{6DDB4B2F-6BBF-4FF8-8A45-0ABB881C5B97}">
      <dgm:prSet phldrT="[Text]" custT="1"/>
      <dgm:spPr/>
      <dgm:t>
        <a:bodyPr/>
        <a:lstStyle/>
        <a:p>
          <a:r>
            <a:rPr lang="hr-HR" sz="1200" dirty="0" smtClean="0"/>
            <a:t>AKTIVACIJA BAZIČNIH VJEROVANJA</a:t>
          </a:r>
          <a:endParaRPr lang="hr-HR" sz="1200" dirty="0"/>
        </a:p>
      </dgm:t>
    </dgm:pt>
    <dgm:pt modelId="{87770D6F-2938-4DA2-BF9B-DA2DEA048A69}" type="parTrans" cxnId="{FF0F58FB-13FD-445C-9631-0459FE7803B6}">
      <dgm:prSet/>
      <dgm:spPr/>
      <dgm:t>
        <a:bodyPr/>
        <a:lstStyle/>
        <a:p>
          <a:endParaRPr lang="hr-HR"/>
        </a:p>
      </dgm:t>
    </dgm:pt>
    <dgm:pt modelId="{D56ED837-A023-449B-9D5B-32A58C29AA61}" type="sibTrans" cxnId="{FF0F58FB-13FD-445C-9631-0459FE7803B6}">
      <dgm:prSet/>
      <dgm:spPr/>
      <dgm:t>
        <a:bodyPr/>
        <a:lstStyle/>
        <a:p>
          <a:endParaRPr lang="hr-HR"/>
        </a:p>
      </dgm:t>
    </dgm:pt>
    <dgm:pt modelId="{0CF65CA6-6483-4A67-8DCC-23CA99D0FDF8}">
      <dgm:prSet phldrT="[Text]" custT="1"/>
      <dgm:spPr/>
      <dgm:t>
        <a:bodyPr/>
        <a:lstStyle/>
        <a:p>
          <a:r>
            <a:rPr lang="hr-HR" sz="1200" dirty="0" smtClean="0"/>
            <a:t>NEGATIVNA PREDVIĐANJA</a:t>
          </a:r>
          <a:endParaRPr lang="hr-HR" sz="1200" dirty="0"/>
        </a:p>
      </dgm:t>
    </dgm:pt>
    <dgm:pt modelId="{7F68258F-2A1C-48D6-95FB-6DB69A12B0B4}" type="parTrans" cxnId="{C6EC60DE-BB2A-46D0-A1B9-2463A025DFFF}">
      <dgm:prSet/>
      <dgm:spPr/>
      <dgm:t>
        <a:bodyPr/>
        <a:lstStyle/>
        <a:p>
          <a:endParaRPr lang="hr-HR"/>
        </a:p>
      </dgm:t>
    </dgm:pt>
    <dgm:pt modelId="{939A9913-2339-4EE9-B88E-192D9317AD32}" type="sibTrans" cxnId="{C6EC60DE-BB2A-46D0-A1B9-2463A025DFFF}">
      <dgm:prSet/>
      <dgm:spPr/>
      <dgm:t>
        <a:bodyPr/>
        <a:lstStyle/>
        <a:p>
          <a:endParaRPr lang="hr-HR"/>
        </a:p>
      </dgm:t>
    </dgm:pt>
    <dgm:pt modelId="{76B6C465-F970-4548-9FD7-6BDCA54B28BF}">
      <dgm:prSet phldrT="[Text]" custT="1"/>
      <dgm:spPr/>
      <dgm:t>
        <a:bodyPr/>
        <a:lstStyle/>
        <a:p>
          <a:r>
            <a:rPr lang="hr-HR" sz="1200" dirty="0" smtClean="0"/>
            <a:t>NEKORISNA PONAŠANJA</a:t>
          </a:r>
          <a:endParaRPr lang="hr-HR" sz="1200" dirty="0"/>
        </a:p>
      </dgm:t>
    </dgm:pt>
    <dgm:pt modelId="{6DB628D2-25C5-4973-A95A-CD696574FB80}" type="parTrans" cxnId="{42B2ADB6-81F2-46DD-8601-509E0BDF0158}">
      <dgm:prSet/>
      <dgm:spPr/>
      <dgm:t>
        <a:bodyPr/>
        <a:lstStyle/>
        <a:p>
          <a:endParaRPr lang="hr-HR"/>
        </a:p>
      </dgm:t>
    </dgm:pt>
    <dgm:pt modelId="{DFC914A9-E4E2-42B6-8964-7C17C672490F}" type="sibTrans" cxnId="{42B2ADB6-81F2-46DD-8601-509E0BDF0158}">
      <dgm:prSet/>
      <dgm:spPr/>
      <dgm:t>
        <a:bodyPr/>
        <a:lstStyle/>
        <a:p>
          <a:endParaRPr lang="hr-HR"/>
        </a:p>
      </dgm:t>
    </dgm:pt>
    <dgm:pt modelId="{DCDA8043-AA9D-4281-A068-D3719BA033D0}">
      <dgm:prSet phldrT="[Text]" custT="1"/>
      <dgm:spPr/>
      <dgm:t>
        <a:bodyPr/>
        <a:lstStyle/>
        <a:p>
          <a:r>
            <a:rPr lang="hr-HR" sz="1200" dirty="0" smtClean="0"/>
            <a:t>POTVRDA BAZIČNIH VJEROVANJA</a:t>
          </a:r>
          <a:endParaRPr lang="hr-HR" sz="1200" dirty="0"/>
        </a:p>
      </dgm:t>
    </dgm:pt>
    <dgm:pt modelId="{5431459F-4BF4-491D-8A73-7F46BC3A4BF4}" type="parTrans" cxnId="{7AA76440-BDEF-4E23-BBB1-9AE99E8AF13C}">
      <dgm:prSet/>
      <dgm:spPr/>
      <dgm:t>
        <a:bodyPr/>
        <a:lstStyle/>
        <a:p>
          <a:endParaRPr lang="hr-HR"/>
        </a:p>
      </dgm:t>
    </dgm:pt>
    <dgm:pt modelId="{9365AC98-D460-428A-98B4-382FE41428C9}" type="sibTrans" cxnId="{7AA76440-BDEF-4E23-BBB1-9AE99E8AF13C}">
      <dgm:prSet/>
      <dgm:spPr/>
      <dgm:t>
        <a:bodyPr/>
        <a:lstStyle/>
        <a:p>
          <a:endParaRPr lang="hr-HR"/>
        </a:p>
      </dgm:t>
    </dgm:pt>
    <dgm:pt modelId="{CA3F19A2-B584-4ACF-99F8-05122D702E10}">
      <dgm:prSet phldrT="[Text]" custT="1"/>
      <dgm:spPr/>
      <dgm:t>
        <a:bodyPr/>
        <a:lstStyle/>
        <a:p>
          <a:r>
            <a:rPr lang="hr-HR" sz="1200" dirty="0" smtClean="0"/>
            <a:t>SAMOKRITIČNE</a:t>
          </a:r>
          <a:r>
            <a:rPr lang="hr-HR" sz="800" dirty="0" smtClean="0"/>
            <a:t> </a:t>
          </a:r>
          <a:r>
            <a:rPr lang="hr-HR" sz="1200" dirty="0" smtClean="0"/>
            <a:t>MISLI</a:t>
          </a:r>
          <a:endParaRPr lang="hr-HR" sz="1200" dirty="0"/>
        </a:p>
      </dgm:t>
    </dgm:pt>
    <dgm:pt modelId="{86AC3932-A9E4-4C1A-A2EA-73F0959557B9}" type="parTrans" cxnId="{BA8B4795-D089-45AD-86E6-79F8B92522FF}">
      <dgm:prSet/>
      <dgm:spPr/>
      <dgm:t>
        <a:bodyPr/>
        <a:lstStyle/>
        <a:p>
          <a:endParaRPr lang="hr-HR"/>
        </a:p>
      </dgm:t>
    </dgm:pt>
    <dgm:pt modelId="{6AF59FB8-AA02-40C3-97C1-F64F51D49037}" type="sibTrans" cxnId="{BA8B4795-D089-45AD-86E6-79F8B92522FF}">
      <dgm:prSet/>
      <dgm:spPr/>
      <dgm:t>
        <a:bodyPr/>
        <a:lstStyle/>
        <a:p>
          <a:endParaRPr lang="hr-HR"/>
        </a:p>
      </dgm:t>
    </dgm:pt>
    <dgm:pt modelId="{1F99C8A3-3882-4704-8F89-11FE7A3F9325}">
      <dgm:prSet custT="1"/>
      <dgm:spPr/>
      <dgm:t>
        <a:bodyPr/>
        <a:lstStyle/>
        <a:p>
          <a:r>
            <a:rPr lang="hr-HR" sz="1200" dirty="0" smtClean="0"/>
            <a:t>DEPRESIVNOST</a:t>
          </a:r>
          <a:endParaRPr lang="hr-HR" sz="1200" dirty="0"/>
        </a:p>
      </dgm:t>
    </dgm:pt>
    <dgm:pt modelId="{A2D878B9-2AA9-4919-9C8E-F5E4D28A6281}" type="parTrans" cxnId="{0C7FB080-CB75-480D-970D-D3B5F9655F1C}">
      <dgm:prSet/>
      <dgm:spPr/>
      <dgm:t>
        <a:bodyPr/>
        <a:lstStyle/>
        <a:p>
          <a:endParaRPr lang="hr-HR"/>
        </a:p>
      </dgm:t>
    </dgm:pt>
    <dgm:pt modelId="{6F7FA0F6-F7DD-4799-B48A-0E250C8E5C41}" type="sibTrans" cxnId="{0C7FB080-CB75-480D-970D-D3B5F9655F1C}">
      <dgm:prSet/>
      <dgm:spPr/>
      <dgm:t>
        <a:bodyPr/>
        <a:lstStyle/>
        <a:p>
          <a:endParaRPr lang="hr-HR"/>
        </a:p>
      </dgm:t>
    </dgm:pt>
    <dgm:pt modelId="{3299AB6F-7B79-4927-A0A0-60179A747B1F}" type="pres">
      <dgm:prSet presAssocID="{DC446299-7B64-4BD1-9656-88135CB96878}" presName="cycle" presStyleCnt="0">
        <dgm:presLayoutVars>
          <dgm:dir/>
          <dgm:resizeHandles val="exact"/>
        </dgm:presLayoutVars>
      </dgm:prSet>
      <dgm:spPr/>
      <dgm:t>
        <a:bodyPr/>
        <a:lstStyle/>
        <a:p>
          <a:endParaRPr lang="hr-HR"/>
        </a:p>
      </dgm:t>
    </dgm:pt>
    <dgm:pt modelId="{077E5227-6C1B-4861-A8DB-48A5766BFD2A}" type="pres">
      <dgm:prSet presAssocID="{6DDB4B2F-6BBF-4FF8-8A45-0ABB881C5B97}" presName="node" presStyleLbl="node1" presStyleIdx="0" presStyleCnt="6" custScaleX="130788" custScaleY="119014" custRadScaleRad="101627" custRadScaleInc="-358">
        <dgm:presLayoutVars>
          <dgm:bulletEnabled val="1"/>
        </dgm:presLayoutVars>
      </dgm:prSet>
      <dgm:spPr/>
      <dgm:t>
        <a:bodyPr/>
        <a:lstStyle/>
        <a:p>
          <a:endParaRPr lang="hr-HR"/>
        </a:p>
      </dgm:t>
    </dgm:pt>
    <dgm:pt modelId="{B4873EA3-FA6D-4DE3-AEF1-C20C361D5800}" type="pres">
      <dgm:prSet presAssocID="{D56ED837-A023-449B-9D5B-32A58C29AA61}" presName="sibTrans" presStyleLbl="sibTrans2D1" presStyleIdx="0" presStyleCnt="6"/>
      <dgm:spPr/>
      <dgm:t>
        <a:bodyPr/>
        <a:lstStyle/>
        <a:p>
          <a:endParaRPr lang="hr-HR"/>
        </a:p>
      </dgm:t>
    </dgm:pt>
    <dgm:pt modelId="{7B23A5E4-E8A7-46BA-A90E-77BE04B13059}" type="pres">
      <dgm:prSet presAssocID="{D56ED837-A023-449B-9D5B-32A58C29AA61}" presName="connectorText" presStyleLbl="sibTrans2D1" presStyleIdx="0" presStyleCnt="6"/>
      <dgm:spPr/>
      <dgm:t>
        <a:bodyPr/>
        <a:lstStyle/>
        <a:p>
          <a:endParaRPr lang="hr-HR"/>
        </a:p>
      </dgm:t>
    </dgm:pt>
    <dgm:pt modelId="{524C76F2-3AA0-4C7E-B733-B42726E8C484}" type="pres">
      <dgm:prSet presAssocID="{0CF65CA6-6483-4A67-8DCC-23CA99D0FDF8}" presName="node" presStyleLbl="node1" presStyleIdx="1" presStyleCnt="6" custScaleX="139455" custScaleY="130228" custRadScaleRad="118661" custRadScaleInc="13024">
        <dgm:presLayoutVars>
          <dgm:bulletEnabled val="1"/>
        </dgm:presLayoutVars>
      </dgm:prSet>
      <dgm:spPr/>
      <dgm:t>
        <a:bodyPr/>
        <a:lstStyle/>
        <a:p>
          <a:endParaRPr lang="hr-HR"/>
        </a:p>
      </dgm:t>
    </dgm:pt>
    <dgm:pt modelId="{A5C6D712-7164-4E2F-95F3-DD7B77CE7996}" type="pres">
      <dgm:prSet presAssocID="{939A9913-2339-4EE9-B88E-192D9317AD32}" presName="sibTrans" presStyleLbl="sibTrans2D1" presStyleIdx="1" presStyleCnt="6"/>
      <dgm:spPr/>
      <dgm:t>
        <a:bodyPr/>
        <a:lstStyle/>
        <a:p>
          <a:endParaRPr lang="hr-HR"/>
        </a:p>
      </dgm:t>
    </dgm:pt>
    <dgm:pt modelId="{FD90D3B0-B854-47A7-A884-9BFCF675AFC2}" type="pres">
      <dgm:prSet presAssocID="{939A9913-2339-4EE9-B88E-192D9317AD32}" presName="connectorText" presStyleLbl="sibTrans2D1" presStyleIdx="1" presStyleCnt="6"/>
      <dgm:spPr/>
      <dgm:t>
        <a:bodyPr/>
        <a:lstStyle/>
        <a:p>
          <a:endParaRPr lang="hr-HR"/>
        </a:p>
      </dgm:t>
    </dgm:pt>
    <dgm:pt modelId="{8C66514A-3FB5-4211-95E0-E0021B9CF51E}" type="pres">
      <dgm:prSet presAssocID="{76B6C465-F970-4548-9FD7-6BDCA54B28BF}" presName="node" presStyleLbl="node1" presStyleIdx="2" presStyleCnt="6" custScaleX="127911" custScaleY="116023" custRadScaleRad="129613" custRadScaleInc="-9045">
        <dgm:presLayoutVars>
          <dgm:bulletEnabled val="1"/>
        </dgm:presLayoutVars>
      </dgm:prSet>
      <dgm:spPr/>
      <dgm:t>
        <a:bodyPr/>
        <a:lstStyle/>
        <a:p>
          <a:endParaRPr lang="hr-HR"/>
        </a:p>
      </dgm:t>
    </dgm:pt>
    <dgm:pt modelId="{A9B8F658-5253-4680-B0AC-D0D73A5018BD}" type="pres">
      <dgm:prSet presAssocID="{DFC914A9-E4E2-42B6-8964-7C17C672490F}" presName="sibTrans" presStyleLbl="sibTrans2D1" presStyleIdx="2" presStyleCnt="6"/>
      <dgm:spPr/>
      <dgm:t>
        <a:bodyPr/>
        <a:lstStyle/>
        <a:p>
          <a:endParaRPr lang="hr-HR"/>
        </a:p>
      </dgm:t>
    </dgm:pt>
    <dgm:pt modelId="{5D3F73D0-CBA8-4AF6-BC5F-E738DEFBEA7C}" type="pres">
      <dgm:prSet presAssocID="{DFC914A9-E4E2-42B6-8964-7C17C672490F}" presName="connectorText" presStyleLbl="sibTrans2D1" presStyleIdx="2" presStyleCnt="6"/>
      <dgm:spPr/>
      <dgm:t>
        <a:bodyPr/>
        <a:lstStyle/>
        <a:p>
          <a:endParaRPr lang="hr-HR"/>
        </a:p>
      </dgm:t>
    </dgm:pt>
    <dgm:pt modelId="{248ABF34-4ACD-44CD-9066-4F1B5153976C}" type="pres">
      <dgm:prSet presAssocID="{DCDA8043-AA9D-4281-A068-D3719BA033D0}" presName="node" presStyleLbl="node1" presStyleIdx="3" presStyleCnt="6" custScaleX="141984" custScaleY="116446" custRadScaleRad="109421" custRadScaleInc="1080">
        <dgm:presLayoutVars>
          <dgm:bulletEnabled val="1"/>
        </dgm:presLayoutVars>
      </dgm:prSet>
      <dgm:spPr/>
      <dgm:t>
        <a:bodyPr/>
        <a:lstStyle/>
        <a:p>
          <a:endParaRPr lang="hr-HR"/>
        </a:p>
      </dgm:t>
    </dgm:pt>
    <dgm:pt modelId="{7F428D08-22CD-4E02-983F-64C5CB6BEE13}" type="pres">
      <dgm:prSet presAssocID="{9365AC98-D460-428A-98B4-382FE41428C9}" presName="sibTrans" presStyleLbl="sibTrans2D1" presStyleIdx="3" presStyleCnt="6"/>
      <dgm:spPr/>
      <dgm:t>
        <a:bodyPr/>
        <a:lstStyle/>
        <a:p>
          <a:endParaRPr lang="hr-HR"/>
        </a:p>
      </dgm:t>
    </dgm:pt>
    <dgm:pt modelId="{ADC07E25-112B-448D-BBAF-36B9CF356B85}" type="pres">
      <dgm:prSet presAssocID="{9365AC98-D460-428A-98B4-382FE41428C9}" presName="connectorText" presStyleLbl="sibTrans2D1" presStyleIdx="3" presStyleCnt="6"/>
      <dgm:spPr/>
      <dgm:t>
        <a:bodyPr/>
        <a:lstStyle/>
        <a:p>
          <a:endParaRPr lang="hr-HR"/>
        </a:p>
      </dgm:t>
    </dgm:pt>
    <dgm:pt modelId="{9D2A4DFF-218E-4F61-B191-081E3BA5BAAB}" type="pres">
      <dgm:prSet presAssocID="{CA3F19A2-B584-4ACF-99F8-05122D702E10}" presName="node" presStyleLbl="node1" presStyleIdx="4" presStyleCnt="6" custScaleX="152511" custScaleY="132766" custRadScaleRad="134310" custRadScaleInc="16791">
        <dgm:presLayoutVars>
          <dgm:bulletEnabled val="1"/>
        </dgm:presLayoutVars>
      </dgm:prSet>
      <dgm:spPr/>
      <dgm:t>
        <a:bodyPr/>
        <a:lstStyle/>
        <a:p>
          <a:endParaRPr lang="hr-HR"/>
        </a:p>
      </dgm:t>
    </dgm:pt>
    <dgm:pt modelId="{DD8D5834-62D9-462C-AB08-D1C2BDDBAB96}" type="pres">
      <dgm:prSet presAssocID="{6AF59FB8-AA02-40C3-97C1-F64F51D49037}" presName="sibTrans" presStyleLbl="sibTrans2D1" presStyleIdx="4" presStyleCnt="6"/>
      <dgm:spPr/>
      <dgm:t>
        <a:bodyPr/>
        <a:lstStyle/>
        <a:p>
          <a:endParaRPr lang="hr-HR"/>
        </a:p>
      </dgm:t>
    </dgm:pt>
    <dgm:pt modelId="{560933A6-B293-4E9F-860B-B08C2F2D4C33}" type="pres">
      <dgm:prSet presAssocID="{6AF59FB8-AA02-40C3-97C1-F64F51D49037}" presName="connectorText" presStyleLbl="sibTrans2D1" presStyleIdx="4" presStyleCnt="6"/>
      <dgm:spPr/>
      <dgm:t>
        <a:bodyPr/>
        <a:lstStyle/>
        <a:p>
          <a:endParaRPr lang="hr-HR"/>
        </a:p>
      </dgm:t>
    </dgm:pt>
    <dgm:pt modelId="{BCEEDDB9-132D-4265-AB4B-9E598AD530B6}" type="pres">
      <dgm:prSet presAssocID="{1F99C8A3-3882-4704-8F89-11FE7A3F9325}" presName="node" presStyleLbl="node1" presStyleIdx="5" presStyleCnt="6" custScaleX="143541" custScaleY="121698" custRadScaleRad="136216" custRadScaleInc="-7634">
        <dgm:presLayoutVars>
          <dgm:bulletEnabled val="1"/>
        </dgm:presLayoutVars>
      </dgm:prSet>
      <dgm:spPr/>
      <dgm:t>
        <a:bodyPr/>
        <a:lstStyle/>
        <a:p>
          <a:endParaRPr lang="hr-HR"/>
        </a:p>
      </dgm:t>
    </dgm:pt>
    <dgm:pt modelId="{84862E8B-F088-479B-9BBA-B7416C29BBDA}" type="pres">
      <dgm:prSet presAssocID="{6F7FA0F6-F7DD-4799-B48A-0E250C8E5C41}" presName="sibTrans" presStyleLbl="sibTrans2D1" presStyleIdx="5" presStyleCnt="6"/>
      <dgm:spPr/>
      <dgm:t>
        <a:bodyPr/>
        <a:lstStyle/>
        <a:p>
          <a:endParaRPr lang="hr-HR"/>
        </a:p>
      </dgm:t>
    </dgm:pt>
    <dgm:pt modelId="{DD1A972C-FF3E-48BF-9758-7DE645065359}" type="pres">
      <dgm:prSet presAssocID="{6F7FA0F6-F7DD-4799-B48A-0E250C8E5C41}" presName="connectorText" presStyleLbl="sibTrans2D1" presStyleIdx="5" presStyleCnt="6"/>
      <dgm:spPr/>
      <dgm:t>
        <a:bodyPr/>
        <a:lstStyle/>
        <a:p>
          <a:endParaRPr lang="hr-HR"/>
        </a:p>
      </dgm:t>
    </dgm:pt>
  </dgm:ptLst>
  <dgm:cxnLst>
    <dgm:cxn modelId="{952777CB-88CD-4D5D-AD53-2347BEF02E1F}" type="presOf" srcId="{D56ED837-A023-449B-9D5B-32A58C29AA61}" destId="{B4873EA3-FA6D-4DE3-AEF1-C20C361D5800}" srcOrd="0" destOrd="0" presId="urn:microsoft.com/office/officeart/2005/8/layout/cycle2"/>
    <dgm:cxn modelId="{2DD2F34B-CE92-45D6-B39D-87C22AFE8099}" type="presOf" srcId="{9365AC98-D460-428A-98B4-382FE41428C9}" destId="{ADC07E25-112B-448D-BBAF-36B9CF356B85}" srcOrd="1" destOrd="0" presId="urn:microsoft.com/office/officeart/2005/8/layout/cycle2"/>
    <dgm:cxn modelId="{0C7FB080-CB75-480D-970D-D3B5F9655F1C}" srcId="{DC446299-7B64-4BD1-9656-88135CB96878}" destId="{1F99C8A3-3882-4704-8F89-11FE7A3F9325}" srcOrd="5" destOrd="0" parTransId="{A2D878B9-2AA9-4919-9C8E-F5E4D28A6281}" sibTransId="{6F7FA0F6-F7DD-4799-B48A-0E250C8E5C41}"/>
    <dgm:cxn modelId="{BA8B4795-D089-45AD-86E6-79F8B92522FF}" srcId="{DC446299-7B64-4BD1-9656-88135CB96878}" destId="{CA3F19A2-B584-4ACF-99F8-05122D702E10}" srcOrd="4" destOrd="0" parTransId="{86AC3932-A9E4-4C1A-A2EA-73F0959557B9}" sibTransId="{6AF59FB8-AA02-40C3-97C1-F64F51D49037}"/>
    <dgm:cxn modelId="{3649A754-CFDA-474A-B00C-2C2EEBA52E8B}" type="presOf" srcId="{0CF65CA6-6483-4A67-8DCC-23CA99D0FDF8}" destId="{524C76F2-3AA0-4C7E-B733-B42726E8C484}" srcOrd="0" destOrd="0" presId="urn:microsoft.com/office/officeart/2005/8/layout/cycle2"/>
    <dgm:cxn modelId="{C6EC60DE-BB2A-46D0-A1B9-2463A025DFFF}" srcId="{DC446299-7B64-4BD1-9656-88135CB96878}" destId="{0CF65CA6-6483-4A67-8DCC-23CA99D0FDF8}" srcOrd="1" destOrd="0" parTransId="{7F68258F-2A1C-48D6-95FB-6DB69A12B0B4}" sibTransId="{939A9913-2339-4EE9-B88E-192D9317AD32}"/>
    <dgm:cxn modelId="{5144626E-D35D-4E67-86A5-0C145AB00889}" type="presOf" srcId="{9365AC98-D460-428A-98B4-382FE41428C9}" destId="{7F428D08-22CD-4E02-983F-64C5CB6BEE13}" srcOrd="0" destOrd="0" presId="urn:microsoft.com/office/officeart/2005/8/layout/cycle2"/>
    <dgm:cxn modelId="{7AA76440-BDEF-4E23-BBB1-9AE99E8AF13C}" srcId="{DC446299-7B64-4BD1-9656-88135CB96878}" destId="{DCDA8043-AA9D-4281-A068-D3719BA033D0}" srcOrd="3" destOrd="0" parTransId="{5431459F-4BF4-491D-8A73-7F46BC3A4BF4}" sibTransId="{9365AC98-D460-428A-98B4-382FE41428C9}"/>
    <dgm:cxn modelId="{E429D6A1-6FF6-4937-9F0E-D96F023620AD}" type="presOf" srcId="{DFC914A9-E4E2-42B6-8964-7C17C672490F}" destId="{5D3F73D0-CBA8-4AF6-BC5F-E738DEFBEA7C}" srcOrd="1" destOrd="0" presId="urn:microsoft.com/office/officeart/2005/8/layout/cycle2"/>
    <dgm:cxn modelId="{57D5E34C-7790-4E9C-A4DD-37623DB62ECB}" type="presOf" srcId="{76B6C465-F970-4548-9FD7-6BDCA54B28BF}" destId="{8C66514A-3FB5-4211-95E0-E0021B9CF51E}" srcOrd="0" destOrd="0" presId="urn:microsoft.com/office/officeart/2005/8/layout/cycle2"/>
    <dgm:cxn modelId="{7CF1EB34-E8CC-4F77-A23E-9D59FAA8477B}" type="presOf" srcId="{D56ED837-A023-449B-9D5B-32A58C29AA61}" destId="{7B23A5E4-E8A7-46BA-A90E-77BE04B13059}" srcOrd="1" destOrd="0" presId="urn:microsoft.com/office/officeart/2005/8/layout/cycle2"/>
    <dgm:cxn modelId="{3381CA25-34A6-462D-B0C4-891D6BBCE4D1}" type="presOf" srcId="{DCDA8043-AA9D-4281-A068-D3719BA033D0}" destId="{248ABF34-4ACD-44CD-9066-4F1B5153976C}" srcOrd="0" destOrd="0" presId="urn:microsoft.com/office/officeart/2005/8/layout/cycle2"/>
    <dgm:cxn modelId="{BCC9FFA5-E284-4A8E-8A82-BD181D18F9F4}" type="presOf" srcId="{939A9913-2339-4EE9-B88E-192D9317AD32}" destId="{FD90D3B0-B854-47A7-A884-9BFCF675AFC2}" srcOrd="1" destOrd="0" presId="urn:microsoft.com/office/officeart/2005/8/layout/cycle2"/>
    <dgm:cxn modelId="{42B2ADB6-81F2-46DD-8601-509E0BDF0158}" srcId="{DC446299-7B64-4BD1-9656-88135CB96878}" destId="{76B6C465-F970-4548-9FD7-6BDCA54B28BF}" srcOrd="2" destOrd="0" parTransId="{6DB628D2-25C5-4973-A95A-CD696574FB80}" sibTransId="{DFC914A9-E4E2-42B6-8964-7C17C672490F}"/>
    <dgm:cxn modelId="{FF0F58FB-13FD-445C-9631-0459FE7803B6}" srcId="{DC446299-7B64-4BD1-9656-88135CB96878}" destId="{6DDB4B2F-6BBF-4FF8-8A45-0ABB881C5B97}" srcOrd="0" destOrd="0" parTransId="{87770D6F-2938-4DA2-BF9B-DA2DEA048A69}" sibTransId="{D56ED837-A023-449B-9D5B-32A58C29AA61}"/>
    <dgm:cxn modelId="{E4D91F53-8ED5-49F4-876E-3E7BED9649FA}" type="presOf" srcId="{DFC914A9-E4E2-42B6-8964-7C17C672490F}" destId="{A9B8F658-5253-4680-B0AC-D0D73A5018BD}" srcOrd="0" destOrd="0" presId="urn:microsoft.com/office/officeart/2005/8/layout/cycle2"/>
    <dgm:cxn modelId="{5AEE0D9C-F7FA-4648-82C1-77418CD3F3CE}" type="presOf" srcId="{DC446299-7B64-4BD1-9656-88135CB96878}" destId="{3299AB6F-7B79-4927-A0A0-60179A747B1F}" srcOrd="0" destOrd="0" presId="urn:microsoft.com/office/officeart/2005/8/layout/cycle2"/>
    <dgm:cxn modelId="{9FFFB1F7-240F-49F6-A3DF-CD5F936A55DF}" type="presOf" srcId="{CA3F19A2-B584-4ACF-99F8-05122D702E10}" destId="{9D2A4DFF-218E-4F61-B191-081E3BA5BAAB}" srcOrd="0" destOrd="0" presId="urn:microsoft.com/office/officeart/2005/8/layout/cycle2"/>
    <dgm:cxn modelId="{47B50B80-B88B-4257-9A5A-5FA19D8B3481}" type="presOf" srcId="{6AF59FB8-AA02-40C3-97C1-F64F51D49037}" destId="{560933A6-B293-4E9F-860B-B08C2F2D4C33}" srcOrd="1" destOrd="0" presId="urn:microsoft.com/office/officeart/2005/8/layout/cycle2"/>
    <dgm:cxn modelId="{A3F34CA0-FEE3-4435-A1BF-284D4B04CBFD}" type="presOf" srcId="{6F7FA0F6-F7DD-4799-B48A-0E250C8E5C41}" destId="{DD1A972C-FF3E-48BF-9758-7DE645065359}" srcOrd="1" destOrd="0" presId="urn:microsoft.com/office/officeart/2005/8/layout/cycle2"/>
    <dgm:cxn modelId="{05AFEDF4-77C7-4AF2-A799-8B33AF078ED3}" type="presOf" srcId="{6F7FA0F6-F7DD-4799-B48A-0E250C8E5C41}" destId="{84862E8B-F088-479B-9BBA-B7416C29BBDA}" srcOrd="0" destOrd="0" presId="urn:microsoft.com/office/officeart/2005/8/layout/cycle2"/>
    <dgm:cxn modelId="{3C40CD91-6E5A-4911-AD76-2BE8A6BFACB1}" type="presOf" srcId="{939A9913-2339-4EE9-B88E-192D9317AD32}" destId="{A5C6D712-7164-4E2F-95F3-DD7B77CE7996}" srcOrd="0" destOrd="0" presId="urn:microsoft.com/office/officeart/2005/8/layout/cycle2"/>
    <dgm:cxn modelId="{3833473C-F946-4484-A60D-2DD35C730784}" type="presOf" srcId="{6AF59FB8-AA02-40C3-97C1-F64F51D49037}" destId="{DD8D5834-62D9-462C-AB08-D1C2BDDBAB96}" srcOrd="0" destOrd="0" presId="urn:microsoft.com/office/officeart/2005/8/layout/cycle2"/>
    <dgm:cxn modelId="{B01DBC70-D8B4-464B-B7E3-6D2793867746}" type="presOf" srcId="{1F99C8A3-3882-4704-8F89-11FE7A3F9325}" destId="{BCEEDDB9-132D-4265-AB4B-9E598AD530B6}" srcOrd="0" destOrd="0" presId="urn:microsoft.com/office/officeart/2005/8/layout/cycle2"/>
    <dgm:cxn modelId="{EBB6E80D-19FE-4DA6-B2F3-4988EEEE6B5D}" type="presOf" srcId="{6DDB4B2F-6BBF-4FF8-8A45-0ABB881C5B97}" destId="{077E5227-6C1B-4861-A8DB-48A5766BFD2A}" srcOrd="0" destOrd="0" presId="urn:microsoft.com/office/officeart/2005/8/layout/cycle2"/>
    <dgm:cxn modelId="{55354D2F-374C-4900-83E4-43AD2AA1ECE4}" type="presParOf" srcId="{3299AB6F-7B79-4927-A0A0-60179A747B1F}" destId="{077E5227-6C1B-4861-A8DB-48A5766BFD2A}" srcOrd="0" destOrd="0" presId="urn:microsoft.com/office/officeart/2005/8/layout/cycle2"/>
    <dgm:cxn modelId="{EDE1B3E9-6FEF-4C1E-B4A2-2E84FE65BCEC}" type="presParOf" srcId="{3299AB6F-7B79-4927-A0A0-60179A747B1F}" destId="{B4873EA3-FA6D-4DE3-AEF1-C20C361D5800}" srcOrd="1" destOrd="0" presId="urn:microsoft.com/office/officeart/2005/8/layout/cycle2"/>
    <dgm:cxn modelId="{870AE5FC-2BF6-4396-AE4E-5CF561F0425C}" type="presParOf" srcId="{B4873EA3-FA6D-4DE3-AEF1-C20C361D5800}" destId="{7B23A5E4-E8A7-46BA-A90E-77BE04B13059}" srcOrd="0" destOrd="0" presId="urn:microsoft.com/office/officeart/2005/8/layout/cycle2"/>
    <dgm:cxn modelId="{92A756EE-80CD-4C60-8AD1-99861B37890E}" type="presParOf" srcId="{3299AB6F-7B79-4927-A0A0-60179A747B1F}" destId="{524C76F2-3AA0-4C7E-B733-B42726E8C484}" srcOrd="2" destOrd="0" presId="urn:microsoft.com/office/officeart/2005/8/layout/cycle2"/>
    <dgm:cxn modelId="{26268564-B1AB-4F22-B468-2F80BB2DF80C}" type="presParOf" srcId="{3299AB6F-7B79-4927-A0A0-60179A747B1F}" destId="{A5C6D712-7164-4E2F-95F3-DD7B77CE7996}" srcOrd="3" destOrd="0" presId="urn:microsoft.com/office/officeart/2005/8/layout/cycle2"/>
    <dgm:cxn modelId="{F81CEE88-9A3B-4614-91D2-E595E972CA6C}" type="presParOf" srcId="{A5C6D712-7164-4E2F-95F3-DD7B77CE7996}" destId="{FD90D3B0-B854-47A7-A884-9BFCF675AFC2}" srcOrd="0" destOrd="0" presId="urn:microsoft.com/office/officeart/2005/8/layout/cycle2"/>
    <dgm:cxn modelId="{0DBADE24-AA65-4376-B35D-2F64AEF0790D}" type="presParOf" srcId="{3299AB6F-7B79-4927-A0A0-60179A747B1F}" destId="{8C66514A-3FB5-4211-95E0-E0021B9CF51E}" srcOrd="4" destOrd="0" presId="urn:microsoft.com/office/officeart/2005/8/layout/cycle2"/>
    <dgm:cxn modelId="{6B489AF2-2E79-495A-A9B6-276EEA0EB311}" type="presParOf" srcId="{3299AB6F-7B79-4927-A0A0-60179A747B1F}" destId="{A9B8F658-5253-4680-B0AC-D0D73A5018BD}" srcOrd="5" destOrd="0" presId="urn:microsoft.com/office/officeart/2005/8/layout/cycle2"/>
    <dgm:cxn modelId="{319D24F0-8E48-406C-885A-CFB7DAB6E461}" type="presParOf" srcId="{A9B8F658-5253-4680-B0AC-D0D73A5018BD}" destId="{5D3F73D0-CBA8-4AF6-BC5F-E738DEFBEA7C}" srcOrd="0" destOrd="0" presId="urn:microsoft.com/office/officeart/2005/8/layout/cycle2"/>
    <dgm:cxn modelId="{412D34C7-553F-4984-9119-BF4802E6058F}" type="presParOf" srcId="{3299AB6F-7B79-4927-A0A0-60179A747B1F}" destId="{248ABF34-4ACD-44CD-9066-4F1B5153976C}" srcOrd="6" destOrd="0" presId="urn:microsoft.com/office/officeart/2005/8/layout/cycle2"/>
    <dgm:cxn modelId="{FC25BDF2-FE80-47E9-BD2E-EDFFCB243A2D}" type="presParOf" srcId="{3299AB6F-7B79-4927-A0A0-60179A747B1F}" destId="{7F428D08-22CD-4E02-983F-64C5CB6BEE13}" srcOrd="7" destOrd="0" presId="urn:microsoft.com/office/officeart/2005/8/layout/cycle2"/>
    <dgm:cxn modelId="{48D951E3-106B-4D18-B225-AF1030D7BEA1}" type="presParOf" srcId="{7F428D08-22CD-4E02-983F-64C5CB6BEE13}" destId="{ADC07E25-112B-448D-BBAF-36B9CF356B85}" srcOrd="0" destOrd="0" presId="urn:microsoft.com/office/officeart/2005/8/layout/cycle2"/>
    <dgm:cxn modelId="{28B76018-C752-4A9D-8A1D-FBE0E9848173}" type="presParOf" srcId="{3299AB6F-7B79-4927-A0A0-60179A747B1F}" destId="{9D2A4DFF-218E-4F61-B191-081E3BA5BAAB}" srcOrd="8" destOrd="0" presId="urn:microsoft.com/office/officeart/2005/8/layout/cycle2"/>
    <dgm:cxn modelId="{4A84A3DF-A041-48A1-B738-5BBD77BBCFB5}" type="presParOf" srcId="{3299AB6F-7B79-4927-A0A0-60179A747B1F}" destId="{DD8D5834-62D9-462C-AB08-D1C2BDDBAB96}" srcOrd="9" destOrd="0" presId="urn:microsoft.com/office/officeart/2005/8/layout/cycle2"/>
    <dgm:cxn modelId="{997839F6-9A92-42C9-95A7-A2876686591D}" type="presParOf" srcId="{DD8D5834-62D9-462C-AB08-D1C2BDDBAB96}" destId="{560933A6-B293-4E9F-860B-B08C2F2D4C33}" srcOrd="0" destOrd="0" presId="urn:microsoft.com/office/officeart/2005/8/layout/cycle2"/>
    <dgm:cxn modelId="{2B9B15E4-3BDD-4335-B30F-FAFF63BFB782}" type="presParOf" srcId="{3299AB6F-7B79-4927-A0A0-60179A747B1F}" destId="{BCEEDDB9-132D-4265-AB4B-9E598AD530B6}" srcOrd="10" destOrd="0" presId="urn:microsoft.com/office/officeart/2005/8/layout/cycle2"/>
    <dgm:cxn modelId="{A93A87A6-A4B4-431C-A772-46991C4B9F42}" type="presParOf" srcId="{3299AB6F-7B79-4927-A0A0-60179A747B1F}" destId="{84862E8B-F088-479B-9BBA-B7416C29BBDA}" srcOrd="11" destOrd="0" presId="urn:microsoft.com/office/officeart/2005/8/layout/cycle2"/>
    <dgm:cxn modelId="{AB81F99B-70B8-4D6E-B2BB-B764B461601E}" type="presParOf" srcId="{84862E8B-F088-479B-9BBA-B7416C29BBDA}" destId="{DD1A972C-FF3E-48BF-9758-7DE64506535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E8A574-570E-453F-BE32-E80180316F8E}"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hr-HR"/>
        </a:p>
      </dgm:t>
    </dgm:pt>
    <dgm:pt modelId="{3F720D0D-B053-4168-9BC3-B6062688C0CB}">
      <dgm:prSet phldrT="[Text]"/>
      <dgm:spPr/>
      <dgm:t>
        <a:bodyPr/>
        <a:lstStyle/>
        <a:p>
          <a:r>
            <a:rPr lang="hr-HR" dirty="0" smtClean="0"/>
            <a:t>Negativna pristranost u predviđanju</a:t>
          </a:r>
          <a:endParaRPr lang="hr-HR" dirty="0"/>
        </a:p>
      </dgm:t>
    </dgm:pt>
    <dgm:pt modelId="{8E1EBA82-524D-41C8-8B94-F8C913FA3F56}" type="parTrans" cxnId="{240645C6-4C86-4093-A6A8-AB441528C3E5}">
      <dgm:prSet/>
      <dgm:spPr/>
      <dgm:t>
        <a:bodyPr/>
        <a:lstStyle/>
        <a:p>
          <a:endParaRPr lang="hr-HR"/>
        </a:p>
      </dgm:t>
    </dgm:pt>
    <dgm:pt modelId="{71730825-C8C8-4C64-A5A8-4A19BD27D933}" type="sibTrans" cxnId="{240645C6-4C86-4093-A6A8-AB441528C3E5}">
      <dgm:prSet/>
      <dgm:spPr/>
      <dgm:t>
        <a:bodyPr/>
        <a:lstStyle/>
        <a:p>
          <a:endParaRPr lang="hr-HR"/>
        </a:p>
      </dgm:t>
    </dgm:pt>
    <dgm:pt modelId="{80CD0DB8-D24C-466A-B099-1B0623DE27AF}">
      <dgm:prSet phldrT="[Text]"/>
      <dgm:spPr/>
      <dgm:t>
        <a:bodyPr/>
        <a:lstStyle/>
        <a:p>
          <a:r>
            <a:rPr lang="hr-HR" dirty="0" smtClean="0"/>
            <a:t>Negativna pristranost u percepciji</a:t>
          </a:r>
          <a:endParaRPr lang="hr-HR" dirty="0"/>
        </a:p>
      </dgm:t>
    </dgm:pt>
    <dgm:pt modelId="{84CFCE60-8B5E-41BF-912E-5ACCD3A8FA81}" type="parTrans" cxnId="{3EC08202-D8B1-47D5-976D-59C9FEC347D2}">
      <dgm:prSet/>
      <dgm:spPr/>
      <dgm:t>
        <a:bodyPr/>
        <a:lstStyle/>
        <a:p>
          <a:endParaRPr lang="hr-HR"/>
        </a:p>
      </dgm:t>
    </dgm:pt>
    <dgm:pt modelId="{314D8DA6-419B-45AD-BF61-2DEA081ED424}" type="sibTrans" cxnId="{3EC08202-D8B1-47D5-976D-59C9FEC347D2}">
      <dgm:prSet/>
      <dgm:spPr/>
      <dgm:t>
        <a:bodyPr/>
        <a:lstStyle/>
        <a:p>
          <a:endParaRPr lang="hr-HR"/>
        </a:p>
      </dgm:t>
    </dgm:pt>
    <dgm:pt modelId="{1224D0BC-DDDA-4B55-BB12-24A6D9A97DF2}">
      <dgm:prSet phldrT="[Text]"/>
      <dgm:spPr/>
      <dgm:t>
        <a:bodyPr/>
        <a:lstStyle/>
        <a:p>
          <a:r>
            <a:rPr lang="hr-HR" dirty="0" smtClean="0"/>
            <a:t>Negativna pristranost u interpretaciji</a:t>
          </a:r>
          <a:endParaRPr lang="hr-HR" dirty="0"/>
        </a:p>
      </dgm:t>
    </dgm:pt>
    <dgm:pt modelId="{578929C8-70D7-4F00-8024-ACB81EA86F85}" type="parTrans" cxnId="{794B9309-3891-4890-8004-6205BCF5A0CF}">
      <dgm:prSet/>
      <dgm:spPr/>
      <dgm:t>
        <a:bodyPr/>
        <a:lstStyle/>
        <a:p>
          <a:endParaRPr lang="hr-HR"/>
        </a:p>
      </dgm:t>
    </dgm:pt>
    <dgm:pt modelId="{732DD838-01ED-47F4-BA69-E14635EACB3C}" type="sibTrans" cxnId="{794B9309-3891-4890-8004-6205BCF5A0CF}">
      <dgm:prSet/>
      <dgm:spPr/>
      <dgm:t>
        <a:bodyPr/>
        <a:lstStyle/>
        <a:p>
          <a:endParaRPr lang="hr-HR"/>
        </a:p>
      </dgm:t>
    </dgm:pt>
    <dgm:pt modelId="{30DBE9CC-E13F-4C6B-AE08-DA53F431F995}">
      <dgm:prSet phldrT="[Text]"/>
      <dgm:spPr/>
      <dgm:t>
        <a:bodyPr/>
        <a:lstStyle/>
        <a:p>
          <a:r>
            <a:rPr lang="hr-HR" dirty="0" smtClean="0"/>
            <a:t>Negativna pristranost u pamćenju</a:t>
          </a:r>
          <a:endParaRPr lang="hr-HR" dirty="0"/>
        </a:p>
      </dgm:t>
    </dgm:pt>
    <dgm:pt modelId="{C1F60454-42CB-4FB6-B5AA-10BA67293ADE}" type="parTrans" cxnId="{E75F4576-C2EF-4A5B-8FD6-06B96EE516B0}">
      <dgm:prSet/>
      <dgm:spPr/>
      <dgm:t>
        <a:bodyPr/>
        <a:lstStyle/>
        <a:p>
          <a:endParaRPr lang="hr-HR"/>
        </a:p>
      </dgm:t>
    </dgm:pt>
    <dgm:pt modelId="{7CE8109F-26C1-4868-B8EE-F64D7E4CAB50}" type="sibTrans" cxnId="{E75F4576-C2EF-4A5B-8FD6-06B96EE516B0}">
      <dgm:prSet/>
      <dgm:spPr/>
      <dgm:t>
        <a:bodyPr/>
        <a:lstStyle/>
        <a:p>
          <a:endParaRPr lang="hr-HR"/>
        </a:p>
      </dgm:t>
    </dgm:pt>
    <dgm:pt modelId="{D85E07A1-E9BA-42BF-A027-40AD7FB6A395}" type="pres">
      <dgm:prSet presAssocID="{7FE8A574-570E-453F-BE32-E80180316F8E}" presName="Name0" presStyleCnt="0">
        <dgm:presLayoutVars>
          <dgm:dir/>
          <dgm:resizeHandles val="exact"/>
        </dgm:presLayoutVars>
      </dgm:prSet>
      <dgm:spPr/>
      <dgm:t>
        <a:bodyPr/>
        <a:lstStyle/>
        <a:p>
          <a:endParaRPr lang="hr-HR"/>
        </a:p>
      </dgm:t>
    </dgm:pt>
    <dgm:pt modelId="{F2491B13-27F0-40E8-9EC4-6EA3FCE652BA}" type="pres">
      <dgm:prSet presAssocID="{7FE8A574-570E-453F-BE32-E80180316F8E}" presName="cycle" presStyleCnt="0"/>
      <dgm:spPr/>
    </dgm:pt>
    <dgm:pt modelId="{F34FBFDF-25D5-44ED-80CD-85802D13663C}" type="pres">
      <dgm:prSet presAssocID="{3F720D0D-B053-4168-9BC3-B6062688C0CB}" presName="nodeFirstNode" presStyleLbl="node1" presStyleIdx="0" presStyleCnt="4">
        <dgm:presLayoutVars>
          <dgm:bulletEnabled val="1"/>
        </dgm:presLayoutVars>
      </dgm:prSet>
      <dgm:spPr/>
      <dgm:t>
        <a:bodyPr/>
        <a:lstStyle/>
        <a:p>
          <a:endParaRPr lang="hr-HR"/>
        </a:p>
      </dgm:t>
    </dgm:pt>
    <dgm:pt modelId="{5E74B895-A454-4507-90E1-03D97C0167E5}" type="pres">
      <dgm:prSet presAssocID="{71730825-C8C8-4C64-A5A8-4A19BD27D933}" presName="sibTransFirstNode" presStyleLbl="bgShp" presStyleIdx="0" presStyleCnt="1"/>
      <dgm:spPr/>
      <dgm:t>
        <a:bodyPr/>
        <a:lstStyle/>
        <a:p>
          <a:endParaRPr lang="hr-HR"/>
        </a:p>
      </dgm:t>
    </dgm:pt>
    <dgm:pt modelId="{6E31A170-F861-46B8-BD16-B3A53C3C66E2}" type="pres">
      <dgm:prSet presAssocID="{80CD0DB8-D24C-466A-B099-1B0623DE27AF}" presName="nodeFollowingNodes" presStyleLbl="node1" presStyleIdx="1" presStyleCnt="4">
        <dgm:presLayoutVars>
          <dgm:bulletEnabled val="1"/>
        </dgm:presLayoutVars>
      </dgm:prSet>
      <dgm:spPr/>
      <dgm:t>
        <a:bodyPr/>
        <a:lstStyle/>
        <a:p>
          <a:endParaRPr lang="hr-HR"/>
        </a:p>
      </dgm:t>
    </dgm:pt>
    <dgm:pt modelId="{EDB3210E-1006-4ED3-9655-1DEE44AF1712}" type="pres">
      <dgm:prSet presAssocID="{1224D0BC-DDDA-4B55-BB12-24A6D9A97DF2}" presName="nodeFollowingNodes" presStyleLbl="node1" presStyleIdx="2" presStyleCnt="4">
        <dgm:presLayoutVars>
          <dgm:bulletEnabled val="1"/>
        </dgm:presLayoutVars>
      </dgm:prSet>
      <dgm:spPr/>
      <dgm:t>
        <a:bodyPr/>
        <a:lstStyle/>
        <a:p>
          <a:endParaRPr lang="hr-HR"/>
        </a:p>
      </dgm:t>
    </dgm:pt>
    <dgm:pt modelId="{448191AF-FDEB-4D9C-95BE-B3F12E763019}" type="pres">
      <dgm:prSet presAssocID="{30DBE9CC-E13F-4C6B-AE08-DA53F431F995}" presName="nodeFollowingNodes" presStyleLbl="node1" presStyleIdx="3" presStyleCnt="4">
        <dgm:presLayoutVars>
          <dgm:bulletEnabled val="1"/>
        </dgm:presLayoutVars>
      </dgm:prSet>
      <dgm:spPr/>
      <dgm:t>
        <a:bodyPr/>
        <a:lstStyle/>
        <a:p>
          <a:endParaRPr lang="hr-HR"/>
        </a:p>
      </dgm:t>
    </dgm:pt>
  </dgm:ptLst>
  <dgm:cxnLst>
    <dgm:cxn modelId="{794B9309-3891-4890-8004-6205BCF5A0CF}" srcId="{7FE8A574-570E-453F-BE32-E80180316F8E}" destId="{1224D0BC-DDDA-4B55-BB12-24A6D9A97DF2}" srcOrd="2" destOrd="0" parTransId="{578929C8-70D7-4F00-8024-ACB81EA86F85}" sibTransId="{732DD838-01ED-47F4-BA69-E14635EACB3C}"/>
    <dgm:cxn modelId="{FD62AEB2-FD21-4664-A925-DECE705BE86E}" type="presOf" srcId="{80CD0DB8-D24C-466A-B099-1B0623DE27AF}" destId="{6E31A170-F861-46B8-BD16-B3A53C3C66E2}" srcOrd="0" destOrd="0" presId="urn:microsoft.com/office/officeart/2005/8/layout/cycle3"/>
    <dgm:cxn modelId="{1D91BAB4-A004-4467-88E1-4990F608E97C}" type="presOf" srcId="{1224D0BC-DDDA-4B55-BB12-24A6D9A97DF2}" destId="{EDB3210E-1006-4ED3-9655-1DEE44AF1712}" srcOrd="0" destOrd="0" presId="urn:microsoft.com/office/officeart/2005/8/layout/cycle3"/>
    <dgm:cxn modelId="{E75F4576-C2EF-4A5B-8FD6-06B96EE516B0}" srcId="{7FE8A574-570E-453F-BE32-E80180316F8E}" destId="{30DBE9CC-E13F-4C6B-AE08-DA53F431F995}" srcOrd="3" destOrd="0" parTransId="{C1F60454-42CB-4FB6-B5AA-10BA67293ADE}" sibTransId="{7CE8109F-26C1-4868-B8EE-F64D7E4CAB50}"/>
    <dgm:cxn modelId="{E4BBB816-1976-4B8F-A89D-9AADC6A91008}" type="presOf" srcId="{3F720D0D-B053-4168-9BC3-B6062688C0CB}" destId="{F34FBFDF-25D5-44ED-80CD-85802D13663C}" srcOrd="0" destOrd="0" presId="urn:microsoft.com/office/officeart/2005/8/layout/cycle3"/>
    <dgm:cxn modelId="{5B706F81-8B77-4A74-9BEB-10C7D7F68DA8}" type="presOf" srcId="{71730825-C8C8-4C64-A5A8-4A19BD27D933}" destId="{5E74B895-A454-4507-90E1-03D97C0167E5}" srcOrd="0" destOrd="0" presId="urn:microsoft.com/office/officeart/2005/8/layout/cycle3"/>
    <dgm:cxn modelId="{2DD734D5-89D4-44ED-96C8-AA8E3D0B7201}" type="presOf" srcId="{30DBE9CC-E13F-4C6B-AE08-DA53F431F995}" destId="{448191AF-FDEB-4D9C-95BE-B3F12E763019}" srcOrd="0" destOrd="0" presId="urn:microsoft.com/office/officeart/2005/8/layout/cycle3"/>
    <dgm:cxn modelId="{4050739F-77CE-4121-AB5B-15304A30B14E}" type="presOf" srcId="{7FE8A574-570E-453F-BE32-E80180316F8E}" destId="{D85E07A1-E9BA-42BF-A027-40AD7FB6A395}" srcOrd="0" destOrd="0" presId="urn:microsoft.com/office/officeart/2005/8/layout/cycle3"/>
    <dgm:cxn modelId="{3EC08202-D8B1-47D5-976D-59C9FEC347D2}" srcId="{7FE8A574-570E-453F-BE32-E80180316F8E}" destId="{80CD0DB8-D24C-466A-B099-1B0623DE27AF}" srcOrd="1" destOrd="0" parTransId="{84CFCE60-8B5E-41BF-912E-5ACCD3A8FA81}" sibTransId="{314D8DA6-419B-45AD-BF61-2DEA081ED424}"/>
    <dgm:cxn modelId="{240645C6-4C86-4093-A6A8-AB441528C3E5}" srcId="{7FE8A574-570E-453F-BE32-E80180316F8E}" destId="{3F720D0D-B053-4168-9BC3-B6062688C0CB}" srcOrd="0" destOrd="0" parTransId="{8E1EBA82-524D-41C8-8B94-F8C913FA3F56}" sibTransId="{71730825-C8C8-4C64-A5A8-4A19BD27D933}"/>
    <dgm:cxn modelId="{4E152617-81A1-4A35-9D49-31C33EC05EC3}" type="presParOf" srcId="{D85E07A1-E9BA-42BF-A027-40AD7FB6A395}" destId="{F2491B13-27F0-40E8-9EC4-6EA3FCE652BA}" srcOrd="0" destOrd="0" presId="urn:microsoft.com/office/officeart/2005/8/layout/cycle3"/>
    <dgm:cxn modelId="{4CB7AC58-26AC-4794-9EAD-13886BF14CB7}" type="presParOf" srcId="{F2491B13-27F0-40E8-9EC4-6EA3FCE652BA}" destId="{F34FBFDF-25D5-44ED-80CD-85802D13663C}" srcOrd="0" destOrd="0" presId="urn:microsoft.com/office/officeart/2005/8/layout/cycle3"/>
    <dgm:cxn modelId="{F394A627-C846-4288-BEFA-F6899096DEB3}" type="presParOf" srcId="{F2491B13-27F0-40E8-9EC4-6EA3FCE652BA}" destId="{5E74B895-A454-4507-90E1-03D97C0167E5}" srcOrd="1" destOrd="0" presId="urn:microsoft.com/office/officeart/2005/8/layout/cycle3"/>
    <dgm:cxn modelId="{BC708B95-A9F1-4E53-A602-0CEE2D649FFC}" type="presParOf" srcId="{F2491B13-27F0-40E8-9EC4-6EA3FCE652BA}" destId="{6E31A170-F861-46B8-BD16-B3A53C3C66E2}" srcOrd="2" destOrd="0" presId="urn:microsoft.com/office/officeart/2005/8/layout/cycle3"/>
    <dgm:cxn modelId="{17B23872-0343-412A-B7C1-E26A2999C8B6}" type="presParOf" srcId="{F2491B13-27F0-40E8-9EC4-6EA3FCE652BA}" destId="{EDB3210E-1006-4ED3-9655-1DEE44AF1712}" srcOrd="3" destOrd="0" presId="urn:microsoft.com/office/officeart/2005/8/layout/cycle3"/>
    <dgm:cxn modelId="{A8A20C5B-7F0C-494A-B4B0-DAE73F928E64}" type="presParOf" srcId="{F2491B13-27F0-40E8-9EC4-6EA3FCE652BA}" destId="{448191AF-FDEB-4D9C-95BE-B3F12E763019}"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BF3D53-D162-4CF1-97D9-3E05E87DEB73}" type="doc">
      <dgm:prSet loTypeId="urn:microsoft.com/office/officeart/2005/8/layout/cycle8" loCatId="cycle" qsTypeId="urn:microsoft.com/office/officeart/2005/8/quickstyle/3d2" qsCatId="3D" csTypeId="urn:microsoft.com/office/officeart/2005/8/colors/accent1_2" csCatId="accent1" phldr="1"/>
      <dgm:spPr/>
    </dgm:pt>
    <dgm:pt modelId="{A444C239-303C-465E-BD4E-BCA8AEBD297F}">
      <dgm:prSet phldrT="[Text]"/>
      <dgm:spPr/>
      <dgm:t>
        <a:bodyPr/>
        <a:lstStyle/>
        <a:p>
          <a:r>
            <a:rPr lang="hr-HR" dirty="0" smtClean="0"/>
            <a:t>NEGATIVNA ANKSIOZNA PREDVIĐANJA</a:t>
          </a:r>
          <a:endParaRPr lang="hr-HR" dirty="0"/>
        </a:p>
      </dgm:t>
    </dgm:pt>
    <dgm:pt modelId="{82587C5C-F499-450E-B315-ABB625372BBF}" type="parTrans" cxnId="{7D18A708-50D9-41ED-B9CB-A1D542B91E2F}">
      <dgm:prSet/>
      <dgm:spPr/>
      <dgm:t>
        <a:bodyPr/>
        <a:lstStyle/>
        <a:p>
          <a:endParaRPr lang="hr-HR"/>
        </a:p>
      </dgm:t>
    </dgm:pt>
    <dgm:pt modelId="{14CF22D3-039E-49D5-993D-34966E430629}" type="sibTrans" cxnId="{7D18A708-50D9-41ED-B9CB-A1D542B91E2F}">
      <dgm:prSet/>
      <dgm:spPr/>
      <dgm:t>
        <a:bodyPr/>
        <a:lstStyle/>
        <a:p>
          <a:endParaRPr lang="hr-HR"/>
        </a:p>
      </dgm:t>
    </dgm:pt>
    <dgm:pt modelId="{74ABFB59-FD81-4353-82C3-547AFEED7CAB}">
      <dgm:prSet phldrT="[Text]"/>
      <dgm:spPr/>
      <dgm:t>
        <a:bodyPr/>
        <a:lstStyle/>
        <a:p>
          <a:r>
            <a:rPr lang="hr-HR" dirty="0" smtClean="0"/>
            <a:t>NEKORISNA PONAŠANJA</a:t>
          </a:r>
          <a:endParaRPr lang="hr-HR" dirty="0"/>
        </a:p>
      </dgm:t>
    </dgm:pt>
    <dgm:pt modelId="{D98025DB-C889-49BC-A67D-DD55889EF5AA}" type="parTrans" cxnId="{32A61399-1251-4A21-A481-56C23DCAB1D8}">
      <dgm:prSet/>
      <dgm:spPr/>
      <dgm:t>
        <a:bodyPr/>
        <a:lstStyle/>
        <a:p>
          <a:endParaRPr lang="hr-HR"/>
        </a:p>
      </dgm:t>
    </dgm:pt>
    <dgm:pt modelId="{A6F193A0-0F19-4273-A233-96945A77F959}" type="sibTrans" cxnId="{32A61399-1251-4A21-A481-56C23DCAB1D8}">
      <dgm:prSet/>
      <dgm:spPr/>
      <dgm:t>
        <a:bodyPr/>
        <a:lstStyle/>
        <a:p>
          <a:endParaRPr lang="hr-HR"/>
        </a:p>
      </dgm:t>
    </dgm:pt>
    <dgm:pt modelId="{3D636995-FDA8-4351-9647-A4766DF0C57A}">
      <dgm:prSet phldrT="[Text]"/>
      <dgm:spPr/>
      <dgm:t>
        <a:bodyPr/>
        <a:lstStyle/>
        <a:p>
          <a:r>
            <a:rPr lang="hr-HR" dirty="0" smtClean="0"/>
            <a:t>POTVDRA BAZIČNIH VJEROVANJA</a:t>
          </a:r>
          <a:endParaRPr lang="hr-HR" dirty="0"/>
        </a:p>
      </dgm:t>
    </dgm:pt>
    <dgm:pt modelId="{C203AB82-4360-4665-A202-F7A845BB46A4}" type="parTrans" cxnId="{B39D0AEA-E54F-4707-A3AA-60B8AB76EC3E}">
      <dgm:prSet/>
      <dgm:spPr/>
      <dgm:t>
        <a:bodyPr/>
        <a:lstStyle/>
        <a:p>
          <a:endParaRPr lang="hr-HR"/>
        </a:p>
      </dgm:t>
    </dgm:pt>
    <dgm:pt modelId="{B005C07A-D8C2-42E5-A0D6-8C0E811A034D}" type="sibTrans" cxnId="{B39D0AEA-E54F-4707-A3AA-60B8AB76EC3E}">
      <dgm:prSet/>
      <dgm:spPr/>
      <dgm:t>
        <a:bodyPr/>
        <a:lstStyle/>
        <a:p>
          <a:endParaRPr lang="hr-HR"/>
        </a:p>
      </dgm:t>
    </dgm:pt>
    <dgm:pt modelId="{48C100CD-29F7-434D-B01F-F9436AE2CB9F}">
      <dgm:prSet/>
      <dgm:spPr/>
      <dgm:t>
        <a:bodyPr/>
        <a:lstStyle/>
        <a:p>
          <a:r>
            <a:rPr lang="hr-HR" dirty="0" smtClean="0"/>
            <a:t>SAMORITIČNE MISLI</a:t>
          </a:r>
          <a:endParaRPr lang="hr-HR" dirty="0"/>
        </a:p>
      </dgm:t>
    </dgm:pt>
    <dgm:pt modelId="{95A0147C-35D1-4EAC-B357-F241089C39A5}" type="parTrans" cxnId="{88500C66-7B25-49D6-B6B5-83BF72D88A29}">
      <dgm:prSet/>
      <dgm:spPr/>
      <dgm:t>
        <a:bodyPr/>
        <a:lstStyle/>
        <a:p>
          <a:endParaRPr lang="hr-HR"/>
        </a:p>
      </dgm:t>
    </dgm:pt>
    <dgm:pt modelId="{B841C301-6E30-444D-ACBE-65917DE17968}" type="sibTrans" cxnId="{88500C66-7B25-49D6-B6B5-83BF72D88A29}">
      <dgm:prSet/>
      <dgm:spPr/>
      <dgm:t>
        <a:bodyPr/>
        <a:lstStyle/>
        <a:p>
          <a:endParaRPr lang="hr-HR"/>
        </a:p>
      </dgm:t>
    </dgm:pt>
    <dgm:pt modelId="{1783C142-25EA-4C27-A541-D23CA9275071}">
      <dgm:prSet/>
      <dgm:spPr/>
      <dgm:t>
        <a:bodyPr/>
        <a:lstStyle/>
        <a:p>
          <a:r>
            <a:rPr lang="hr-HR" dirty="0" smtClean="0"/>
            <a:t>DEPRESIVNOST</a:t>
          </a:r>
          <a:endParaRPr lang="hr-HR" dirty="0"/>
        </a:p>
      </dgm:t>
    </dgm:pt>
    <dgm:pt modelId="{FABB7E14-E9EB-4ED0-B081-D3DF3B372BE0}" type="parTrans" cxnId="{29A0868C-CD44-4B04-8C92-154B477B1D39}">
      <dgm:prSet/>
      <dgm:spPr/>
      <dgm:t>
        <a:bodyPr/>
        <a:lstStyle/>
        <a:p>
          <a:endParaRPr lang="hr-HR"/>
        </a:p>
      </dgm:t>
    </dgm:pt>
    <dgm:pt modelId="{CEFB7745-6442-46DB-B469-28A2327CA483}" type="sibTrans" cxnId="{29A0868C-CD44-4B04-8C92-154B477B1D39}">
      <dgm:prSet/>
      <dgm:spPr/>
      <dgm:t>
        <a:bodyPr/>
        <a:lstStyle/>
        <a:p>
          <a:endParaRPr lang="hr-HR"/>
        </a:p>
      </dgm:t>
    </dgm:pt>
    <dgm:pt modelId="{55B34C02-F7BF-42F4-924A-8154FF961F1A}" type="pres">
      <dgm:prSet presAssocID="{B9BF3D53-D162-4CF1-97D9-3E05E87DEB73}" presName="compositeShape" presStyleCnt="0">
        <dgm:presLayoutVars>
          <dgm:chMax val="7"/>
          <dgm:dir/>
          <dgm:resizeHandles val="exact"/>
        </dgm:presLayoutVars>
      </dgm:prSet>
      <dgm:spPr/>
    </dgm:pt>
    <dgm:pt modelId="{A5CA8F1E-7420-4BC9-A555-9EF667CDB974}" type="pres">
      <dgm:prSet presAssocID="{B9BF3D53-D162-4CF1-97D9-3E05E87DEB73}" presName="wedge1" presStyleLbl="node1" presStyleIdx="0" presStyleCnt="5" custLinFactNeighborX="377" custLinFactNeighborY="-1098"/>
      <dgm:spPr/>
      <dgm:t>
        <a:bodyPr/>
        <a:lstStyle/>
        <a:p>
          <a:endParaRPr lang="hr-HR"/>
        </a:p>
      </dgm:t>
    </dgm:pt>
    <dgm:pt modelId="{308DD377-D6A9-40CF-BA23-5780B76C8158}" type="pres">
      <dgm:prSet presAssocID="{B9BF3D53-D162-4CF1-97D9-3E05E87DEB73}" presName="dummy1a" presStyleCnt="0"/>
      <dgm:spPr/>
    </dgm:pt>
    <dgm:pt modelId="{65AD6436-FF4E-47CA-8B58-E4BA22D2F6C8}" type="pres">
      <dgm:prSet presAssocID="{B9BF3D53-D162-4CF1-97D9-3E05E87DEB73}" presName="dummy1b" presStyleCnt="0"/>
      <dgm:spPr/>
    </dgm:pt>
    <dgm:pt modelId="{1F92DDBC-4AAB-4241-86EF-A2B1C4AC2E6F}" type="pres">
      <dgm:prSet presAssocID="{B9BF3D53-D162-4CF1-97D9-3E05E87DEB73}" presName="wedge1Tx" presStyleLbl="node1" presStyleIdx="0" presStyleCnt="5">
        <dgm:presLayoutVars>
          <dgm:chMax val="0"/>
          <dgm:chPref val="0"/>
          <dgm:bulletEnabled val="1"/>
        </dgm:presLayoutVars>
      </dgm:prSet>
      <dgm:spPr/>
      <dgm:t>
        <a:bodyPr/>
        <a:lstStyle/>
        <a:p>
          <a:endParaRPr lang="hr-HR"/>
        </a:p>
      </dgm:t>
    </dgm:pt>
    <dgm:pt modelId="{D2A86B94-17DE-4412-968F-5437E73D0BB2}" type="pres">
      <dgm:prSet presAssocID="{B9BF3D53-D162-4CF1-97D9-3E05E87DEB73}" presName="wedge2" presStyleLbl="node1" presStyleIdx="1" presStyleCnt="5"/>
      <dgm:spPr/>
      <dgm:t>
        <a:bodyPr/>
        <a:lstStyle/>
        <a:p>
          <a:endParaRPr lang="hr-HR"/>
        </a:p>
      </dgm:t>
    </dgm:pt>
    <dgm:pt modelId="{9654E8CD-4D0D-419F-9A1A-1BF39CCB837D}" type="pres">
      <dgm:prSet presAssocID="{B9BF3D53-D162-4CF1-97D9-3E05E87DEB73}" presName="dummy2a" presStyleCnt="0"/>
      <dgm:spPr/>
    </dgm:pt>
    <dgm:pt modelId="{BEDCE061-052D-462E-8BD0-7AA5C0026C88}" type="pres">
      <dgm:prSet presAssocID="{B9BF3D53-D162-4CF1-97D9-3E05E87DEB73}" presName="dummy2b" presStyleCnt="0"/>
      <dgm:spPr/>
    </dgm:pt>
    <dgm:pt modelId="{5F110306-7C9A-430A-97F0-ABD8823320E1}" type="pres">
      <dgm:prSet presAssocID="{B9BF3D53-D162-4CF1-97D9-3E05E87DEB73}" presName="wedge2Tx" presStyleLbl="node1" presStyleIdx="1" presStyleCnt="5">
        <dgm:presLayoutVars>
          <dgm:chMax val="0"/>
          <dgm:chPref val="0"/>
          <dgm:bulletEnabled val="1"/>
        </dgm:presLayoutVars>
      </dgm:prSet>
      <dgm:spPr/>
      <dgm:t>
        <a:bodyPr/>
        <a:lstStyle/>
        <a:p>
          <a:endParaRPr lang="hr-HR"/>
        </a:p>
      </dgm:t>
    </dgm:pt>
    <dgm:pt modelId="{76A97E4F-AAC7-47F0-81E5-878CEFB84D46}" type="pres">
      <dgm:prSet presAssocID="{B9BF3D53-D162-4CF1-97D9-3E05E87DEB73}" presName="wedge3" presStyleLbl="node1" presStyleIdx="2" presStyleCnt="5"/>
      <dgm:spPr/>
      <dgm:t>
        <a:bodyPr/>
        <a:lstStyle/>
        <a:p>
          <a:endParaRPr lang="hr-HR"/>
        </a:p>
      </dgm:t>
    </dgm:pt>
    <dgm:pt modelId="{74BD17E1-DB7D-4AA6-B3BD-4CE280049DA0}" type="pres">
      <dgm:prSet presAssocID="{B9BF3D53-D162-4CF1-97D9-3E05E87DEB73}" presName="dummy3a" presStyleCnt="0"/>
      <dgm:spPr/>
    </dgm:pt>
    <dgm:pt modelId="{E190965A-F3A3-4924-A7E9-4651FC347084}" type="pres">
      <dgm:prSet presAssocID="{B9BF3D53-D162-4CF1-97D9-3E05E87DEB73}" presName="dummy3b" presStyleCnt="0"/>
      <dgm:spPr/>
    </dgm:pt>
    <dgm:pt modelId="{71618833-2A9B-4734-87DF-90E7F388AC51}" type="pres">
      <dgm:prSet presAssocID="{B9BF3D53-D162-4CF1-97D9-3E05E87DEB73}" presName="wedge3Tx" presStyleLbl="node1" presStyleIdx="2" presStyleCnt="5">
        <dgm:presLayoutVars>
          <dgm:chMax val="0"/>
          <dgm:chPref val="0"/>
          <dgm:bulletEnabled val="1"/>
        </dgm:presLayoutVars>
      </dgm:prSet>
      <dgm:spPr/>
      <dgm:t>
        <a:bodyPr/>
        <a:lstStyle/>
        <a:p>
          <a:endParaRPr lang="hr-HR"/>
        </a:p>
      </dgm:t>
    </dgm:pt>
    <dgm:pt modelId="{A8725605-F264-4677-BA9A-8D0E798965D7}" type="pres">
      <dgm:prSet presAssocID="{B9BF3D53-D162-4CF1-97D9-3E05E87DEB73}" presName="wedge4" presStyleLbl="node1" presStyleIdx="3" presStyleCnt="5"/>
      <dgm:spPr/>
      <dgm:t>
        <a:bodyPr/>
        <a:lstStyle/>
        <a:p>
          <a:endParaRPr lang="hr-HR"/>
        </a:p>
      </dgm:t>
    </dgm:pt>
    <dgm:pt modelId="{07E7640F-7FE8-4A69-83E1-3861C258C802}" type="pres">
      <dgm:prSet presAssocID="{B9BF3D53-D162-4CF1-97D9-3E05E87DEB73}" presName="dummy4a" presStyleCnt="0"/>
      <dgm:spPr/>
    </dgm:pt>
    <dgm:pt modelId="{024300B6-CB77-4FC6-B2EE-9E3D27EB7D1D}" type="pres">
      <dgm:prSet presAssocID="{B9BF3D53-D162-4CF1-97D9-3E05E87DEB73}" presName="dummy4b" presStyleCnt="0"/>
      <dgm:spPr/>
    </dgm:pt>
    <dgm:pt modelId="{71AD08D0-5C29-4B1C-95A2-DFB4D1336BDC}" type="pres">
      <dgm:prSet presAssocID="{B9BF3D53-D162-4CF1-97D9-3E05E87DEB73}" presName="wedge4Tx" presStyleLbl="node1" presStyleIdx="3" presStyleCnt="5">
        <dgm:presLayoutVars>
          <dgm:chMax val="0"/>
          <dgm:chPref val="0"/>
          <dgm:bulletEnabled val="1"/>
        </dgm:presLayoutVars>
      </dgm:prSet>
      <dgm:spPr/>
      <dgm:t>
        <a:bodyPr/>
        <a:lstStyle/>
        <a:p>
          <a:endParaRPr lang="hr-HR"/>
        </a:p>
      </dgm:t>
    </dgm:pt>
    <dgm:pt modelId="{0375D39C-BF39-4471-B89C-222B7EE12792}" type="pres">
      <dgm:prSet presAssocID="{B9BF3D53-D162-4CF1-97D9-3E05E87DEB73}" presName="wedge5" presStyleLbl="node1" presStyleIdx="4" presStyleCnt="5"/>
      <dgm:spPr/>
      <dgm:t>
        <a:bodyPr/>
        <a:lstStyle/>
        <a:p>
          <a:endParaRPr lang="hr-HR"/>
        </a:p>
      </dgm:t>
    </dgm:pt>
    <dgm:pt modelId="{533A96AF-2DFA-44BC-8203-67133B7402B7}" type="pres">
      <dgm:prSet presAssocID="{B9BF3D53-D162-4CF1-97D9-3E05E87DEB73}" presName="dummy5a" presStyleCnt="0"/>
      <dgm:spPr/>
    </dgm:pt>
    <dgm:pt modelId="{41E5981A-9310-48CA-8673-043563505614}" type="pres">
      <dgm:prSet presAssocID="{B9BF3D53-D162-4CF1-97D9-3E05E87DEB73}" presName="dummy5b" presStyleCnt="0"/>
      <dgm:spPr/>
    </dgm:pt>
    <dgm:pt modelId="{6635FA68-3FFE-40F3-B98A-5D3955E9585B}" type="pres">
      <dgm:prSet presAssocID="{B9BF3D53-D162-4CF1-97D9-3E05E87DEB73}" presName="wedge5Tx" presStyleLbl="node1" presStyleIdx="4" presStyleCnt="5">
        <dgm:presLayoutVars>
          <dgm:chMax val="0"/>
          <dgm:chPref val="0"/>
          <dgm:bulletEnabled val="1"/>
        </dgm:presLayoutVars>
      </dgm:prSet>
      <dgm:spPr/>
      <dgm:t>
        <a:bodyPr/>
        <a:lstStyle/>
        <a:p>
          <a:endParaRPr lang="hr-HR"/>
        </a:p>
      </dgm:t>
    </dgm:pt>
    <dgm:pt modelId="{37F5DDC9-0D32-431C-A120-F0C41F775C1A}" type="pres">
      <dgm:prSet presAssocID="{14CF22D3-039E-49D5-993D-34966E430629}" presName="arrowWedge1" presStyleLbl="fgSibTrans2D1" presStyleIdx="0" presStyleCnt="5"/>
      <dgm:spPr/>
    </dgm:pt>
    <dgm:pt modelId="{996C44A1-B3AF-4634-A377-0693F6454E3A}" type="pres">
      <dgm:prSet presAssocID="{A6F193A0-0F19-4273-A233-96945A77F959}" presName="arrowWedge2" presStyleLbl="fgSibTrans2D1" presStyleIdx="1" presStyleCnt="5"/>
      <dgm:spPr/>
    </dgm:pt>
    <dgm:pt modelId="{05585786-731F-4664-B350-FD29EB327B09}" type="pres">
      <dgm:prSet presAssocID="{B005C07A-D8C2-42E5-A0D6-8C0E811A034D}" presName="arrowWedge3" presStyleLbl="fgSibTrans2D1" presStyleIdx="2" presStyleCnt="5"/>
      <dgm:spPr/>
    </dgm:pt>
    <dgm:pt modelId="{F119BF05-4D8D-4177-89C6-5A91B8B1BEE3}" type="pres">
      <dgm:prSet presAssocID="{B841C301-6E30-444D-ACBE-65917DE17968}" presName="arrowWedge4" presStyleLbl="fgSibTrans2D1" presStyleIdx="3" presStyleCnt="5"/>
      <dgm:spPr/>
    </dgm:pt>
    <dgm:pt modelId="{837DF8A5-2E89-49A5-8465-D132387C0EBA}" type="pres">
      <dgm:prSet presAssocID="{CEFB7745-6442-46DB-B469-28A2327CA483}" presName="arrowWedge5" presStyleLbl="fgSibTrans2D1" presStyleIdx="4" presStyleCnt="5" custLinFactNeighborX="398" custLinFactNeighborY="345"/>
      <dgm:spPr/>
    </dgm:pt>
  </dgm:ptLst>
  <dgm:cxnLst>
    <dgm:cxn modelId="{EFD8E659-B68E-4E45-BAAF-B3705CC575CF}" type="presOf" srcId="{74ABFB59-FD81-4353-82C3-547AFEED7CAB}" destId="{D2A86B94-17DE-4412-968F-5437E73D0BB2}" srcOrd="0" destOrd="0" presId="urn:microsoft.com/office/officeart/2005/8/layout/cycle8"/>
    <dgm:cxn modelId="{594EDD71-A3C6-4A29-9ABF-8B67A17BE1D0}" type="presOf" srcId="{B9BF3D53-D162-4CF1-97D9-3E05E87DEB73}" destId="{55B34C02-F7BF-42F4-924A-8154FF961F1A}" srcOrd="0" destOrd="0" presId="urn:microsoft.com/office/officeart/2005/8/layout/cycle8"/>
    <dgm:cxn modelId="{C1007972-3342-4801-8C64-F3F3E1024DBA}" type="presOf" srcId="{48C100CD-29F7-434D-B01F-F9436AE2CB9F}" destId="{71AD08D0-5C29-4B1C-95A2-DFB4D1336BDC}" srcOrd="1" destOrd="0" presId="urn:microsoft.com/office/officeart/2005/8/layout/cycle8"/>
    <dgm:cxn modelId="{11AC1D78-2B07-4011-BF9B-8F2B9FAFC412}" type="presOf" srcId="{A444C239-303C-465E-BD4E-BCA8AEBD297F}" destId="{A5CA8F1E-7420-4BC9-A555-9EF667CDB974}" srcOrd="0" destOrd="0" presId="urn:microsoft.com/office/officeart/2005/8/layout/cycle8"/>
    <dgm:cxn modelId="{29A0868C-CD44-4B04-8C92-154B477B1D39}" srcId="{B9BF3D53-D162-4CF1-97D9-3E05E87DEB73}" destId="{1783C142-25EA-4C27-A541-D23CA9275071}" srcOrd="4" destOrd="0" parTransId="{FABB7E14-E9EB-4ED0-B081-D3DF3B372BE0}" sibTransId="{CEFB7745-6442-46DB-B469-28A2327CA483}"/>
    <dgm:cxn modelId="{619EF9E0-F779-4804-B650-BD16FC7BE68D}" type="presOf" srcId="{3D636995-FDA8-4351-9647-A4766DF0C57A}" destId="{76A97E4F-AAC7-47F0-81E5-878CEFB84D46}" srcOrd="0" destOrd="0" presId="urn:microsoft.com/office/officeart/2005/8/layout/cycle8"/>
    <dgm:cxn modelId="{B047EDBF-FBB5-43DC-A04A-D80A053A6734}" type="presOf" srcId="{1783C142-25EA-4C27-A541-D23CA9275071}" destId="{6635FA68-3FFE-40F3-B98A-5D3955E9585B}" srcOrd="1" destOrd="0" presId="urn:microsoft.com/office/officeart/2005/8/layout/cycle8"/>
    <dgm:cxn modelId="{B39D0AEA-E54F-4707-A3AA-60B8AB76EC3E}" srcId="{B9BF3D53-D162-4CF1-97D9-3E05E87DEB73}" destId="{3D636995-FDA8-4351-9647-A4766DF0C57A}" srcOrd="2" destOrd="0" parTransId="{C203AB82-4360-4665-A202-F7A845BB46A4}" sibTransId="{B005C07A-D8C2-42E5-A0D6-8C0E811A034D}"/>
    <dgm:cxn modelId="{7D18A708-50D9-41ED-B9CB-A1D542B91E2F}" srcId="{B9BF3D53-D162-4CF1-97D9-3E05E87DEB73}" destId="{A444C239-303C-465E-BD4E-BCA8AEBD297F}" srcOrd="0" destOrd="0" parTransId="{82587C5C-F499-450E-B315-ABB625372BBF}" sibTransId="{14CF22D3-039E-49D5-993D-34966E430629}"/>
    <dgm:cxn modelId="{51676F2F-E1A7-4AE1-ACCA-BE09846A65B3}" type="presOf" srcId="{74ABFB59-FD81-4353-82C3-547AFEED7CAB}" destId="{5F110306-7C9A-430A-97F0-ABD8823320E1}" srcOrd="1" destOrd="0" presId="urn:microsoft.com/office/officeart/2005/8/layout/cycle8"/>
    <dgm:cxn modelId="{C82A5D05-14F0-45A3-8402-9F0167B7CDA2}" type="presOf" srcId="{A444C239-303C-465E-BD4E-BCA8AEBD297F}" destId="{1F92DDBC-4AAB-4241-86EF-A2B1C4AC2E6F}" srcOrd="1" destOrd="0" presId="urn:microsoft.com/office/officeart/2005/8/layout/cycle8"/>
    <dgm:cxn modelId="{433A5BCE-0A36-4F9D-B5EE-2266C440FC8C}" type="presOf" srcId="{1783C142-25EA-4C27-A541-D23CA9275071}" destId="{0375D39C-BF39-4471-B89C-222B7EE12792}" srcOrd="0" destOrd="0" presId="urn:microsoft.com/office/officeart/2005/8/layout/cycle8"/>
    <dgm:cxn modelId="{3800D320-2608-4205-8E9F-0092C4BF8961}" type="presOf" srcId="{48C100CD-29F7-434D-B01F-F9436AE2CB9F}" destId="{A8725605-F264-4677-BA9A-8D0E798965D7}" srcOrd="0" destOrd="0" presId="urn:microsoft.com/office/officeart/2005/8/layout/cycle8"/>
    <dgm:cxn modelId="{D7ADB3D5-5E68-4B1F-B59E-B5D7931B7312}" type="presOf" srcId="{3D636995-FDA8-4351-9647-A4766DF0C57A}" destId="{71618833-2A9B-4734-87DF-90E7F388AC51}" srcOrd="1" destOrd="0" presId="urn:microsoft.com/office/officeart/2005/8/layout/cycle8"/>
    <dgm:cxn modelId="{32A61399-1251-4A21-A481-56C23DCAB1D8}" srcId="{B9BF3D53-D162-4CF1-97D9-3E05E87DEB73}" destId="{74ABFB59-FD81-4353-82C3-547AFEED7CAB}" srcOrd="1" destOrd="0" parTransId="{D98025DB-C889-49BC-A67D-DD55889EF5AA}" sibTransId="{A6F193A0-0F19-4273-A233-96945A77F959}"/>
    <dgm:cxn modelId="{88500C66-7B25-49D6-B6B5-83BF72D88A29}" srcId="{B9BF3D53-D162-4CF1-97D9-3E05E87DEB73}" destId="{48C100CD-29F7-434D-B01F-F9436AE2CB9F}" srcOrd="3" destOrd="0" parTransId="{95A0147C-35D1-4EAC-B357-F241089C39A5}" sibTransId="{B841C301-6E30-444D-ACBE-65917DE17968}"/>
    <dgm:cxn modelId="{CFACEDCA-A2EA-41CD-A28D-9667114C83F2}" type="presParOf" srcId="{55B34C02-F7BF-42F4-924A-8154FF961F1A}" destId="{A5CA8F1E-7420-4BC9-A555-9EF667CDB974}" srcOrd="0" destOrd="0" presId="urn:microsoft.com/office/officeart/2005/8/layout/cycle8"/>
    <dgm:cxn modelId="{802238BB-A50B-44ED-A8C6-36F82E0C74C1}" type="presParOf" srcId="{55B34C02-F7BF-42F4-924A-8154FF961F1A}" destId="{308DD377-D6A9-40CF-BA23-5780B76C8158}" srcOrd="1" destOrd="0" presId="urn:microsoft.com/office/officeart/2005/8/layout/cycle8"/>
    <dgm:cxn modelId="{8A9520B6-3F31-4C7B-921B-0AF3A32655EB}" type="presParOf" srcId="{55B34C02-F7BF-42F4-924A-8154FF961F1A}" destId="{65AD6436-FF4E-47CA-8B58-E4BA22D2F6C8}" srcOrd="2" destOrd="0" presId="urn:microsoft.com/office/officeart/2005/8/layout/cycle8"/>
    <dgm:cxn modelId="{97834D78-35F9-45A5-89FD-38921C954D95}" type="presParOf" srcId="{55B34C02-F7BF-42F4-924A-8154FF961F1A}" destId="{1F92DDBC-4AAB-4241-86EF-A2B1C4AC2E6F}" srcOrd="3" destOrd="0" presId="urn:microsoft.com/office/officeart/2005/8/layout/cycle8"/>
    <dgm:cxn modelId="{9BC67545-2905-45CB-BF0A-EF370B76AAE5}" type="presParOf" srcId="{55B34C02-F7BF-42F4-924A-8154FF961F1A}" destId="{D2A86B94-17DE-4412-968F-5437E73D0BB2}" srcOrd="4" destOrd="0" presId="urn:microsoft.com/office/officeart/2005/8/layout/cycle8"/>
    <dgm:cxn modelId="{3D9C294D-D1F3-4266-BDBA-02C9EB88DC6C}" type="presParOf" srcId="{55B34C02-F7BF-42F4-924A-8154FF961F1A}" destId="{9654E8CD-4D0D-419F-9A1A-1BF39CCB837D}" srcOrd="5" destOrd="0" presId="urn:microsoft.com/office/officeart/2005/8/layout/cycle8"/>
    <dgm:cxn modelId="{58F2F03B-200F-403E-8DDD-4ACD0C6BEB53}" type="presParOf" srcId="{55B34C02-F7BF-42F4-924A-8154FF961F1A}" destId="{BEDCE061-052D-462E-8BD0-7AA5C0026C88}" srcOrd="6" destOrd="0" presId="urn:microsoft.com/office/officeart/2005/8/layout/cycle8"/>
    <dgm:cxn modelId="{762F79C6-2DFA-420D-A39A-A541434D4808}" type="presParOf" srcId="{55B34C02-F7BF-42F4-924A-8154FF961F1A}" destId="{5F110306-7C9A-430A-97F0-ABD8823320E1}" srcOrd="7" destOrd="0" presId="urn:microsoft.com/office/officeart/2005/8/layout/cycle8"/>
    <dgm:cxn modelId="{610F5362-C514-4F8C-BB53-A11D79685407}" type="presParOf" srcId="{55B34C02-F7BF-42F4-924A-8154FF961F1A}" destId="{76A97E4F-AAC7-47F0-81E5-878CEFB84D46}" srcOrd="8" destOrd="0" presId="urn:microsoft.com/office/officeart/2005/8/layout/cycle8"/>
    <dgm:cxn modelId="{D2B76900-541E-41FA-B2AC-A4B7A9756D91}" type="presParOf" srcId="{55B34C02-F7BF-42F4-924A-8154FF961F1A}" destId="{74BD17E1-DB7D-4AA6-B3BD-4CE280049DA0}" srcOrd="9" destOrd="0" presId="urn:microsoft.com/office/officeart/2005/8/layout/cycle8"/>
    <dgm:cxn modelId="{B8153806-8178-4EE2-9939-209916F4732F}" type="presParOf" srcId="{55B34C02-F7BF-42F4-924A-8154FF961F1A}" destId="{E190965A-F3A3-4924-A7E9-4651FC347084}" srcOrd="10" destOrd="0" presId="urn:microsoft.com/office/officeart/2005/8/layout/cycle8"/>
    <dgm:cxn modelId="{E58373E0-F805-47F2-B824-238E5D0B9A70}" type="presParOf" srcId="{55B34C02-F7BF-42F4-924A-8154FF961F1A}" destId="{71618833-2A9B-4734-87DF-90E7F388AC51}" srcOrd="11" destOrd="0" presId="urn:microsoft.com/office/officeart/2005/8/layout/cycle8"/>
    <dgm:cxn modelId="{8B80BDE4-B159-4D94-8F78-CA5800A12E6A}" type="presParOf" srcId="{55B34C02-F7BF-42F4-924A-8154FF961F1A}" destId="{A8725605-F264-4677-BA9A-8D0E798965D7}" srcOrd="12" destOrd="0" presId="urn:microsoft.com/office/officeart/2005/8/layout/cycle8"/>
    <dgm:cxn modelId="{CFA075E5-0DD6-4EF4-A0C7-6DBD3183DDA0}" type="presParOf" srcId="{55B34C02-F7BF-42F4-924A-8154FF961F1A}" destId="{07E7640F-7FE8-4A69-83E1-3861C258C802}" srcOrd="13" destOrd="0" presId="urn:microsoft.com/office/officeart/2005/8/layout/cycle8"/>
    <dgm:cxn modelId="{58564B00-E783-4437-BFA3-2730FA41A6C9}" type="presParOf" srcId="{55B34C02-F7BF-42F4-924A-8154FF961F1A}" destId="{024300B6-CB77-4FC6-B2EE-9E3D27EB7D1D}" srcOrd="14" destOrd="0" presId="urn:microsoft.com/office/officeart/2005/8/layout/cycle8"/>
    <dgm:cxn modelId="{36C04F72-9D29-4C9F-8998-A32DDDA763E2}" type="presParOf" srcId="{55B34C02-F7BF-42F4-924A-8154FF961F1A}" destId="{71AD08D0-5C29-4B1C-95A2-DFB4D1336BDC}" srcOrd="15" destOrd="0" presId="urn:microsoft.com/office/officeart/2005/8/layout/cycle8"/>
    <dgm:cxn modelId="{E269645E-9918-4791-88D3-C7FEE9FC467C}" type="presParOf" srcId="{55B34C02-F7BF-42F4-924A-8154FF961F1A}" destId="{0375D39C-BF39-4471-B89C-222B7EE12792}" srcOrd="16" destOrd="0" presId="urn:microsoft.com/office/officeart/2005/8/layout/cycle8"/>
    <dgm:cxn modelId="{973C0521-A4D2-4541-9E0B-98AC8A7398F4}" type="presParOf" srcId="{55B34C02-F7BF-42F4-924A-8154FF961F1A}" destId="{533A96AF-2DFA-44BC-8203-67133B7402B7}" srcOrd="17" destOrd="0" presId="urn:microsoft.com/office/officeart/2005/8/layout/cycle8"/>
    <dgm:cxn modelId="{5AEA4A78-30E0-4A25-80A4-5E1D8A55EA10}" type="presParOf" srcId="{55B34C02-F7BF-42F4-924A-8154FF961F1A}" destId="{41E5981A-9310-48CA-8673-043563505614}" srcOrd="18" destOrd="0" presId="urn:microsoft.com/office/officeart/2005/8/layout/cycle8"/>
    <dgm:cxn modelId="{4D98D14D-9150-4DEF-B9BE-B4A4F318FA42}" type="presParOf" srcId="{55B34C02-F7BF-42F4-924A-8154FF961F1A}" destId="{6635FA68-3FFE-40F3-B98A-5D3955E9585B}" srcOrd="19" destOrd="0" presId="urn:microsoft.com/office/officeart/2005/8/layout/cycle8"/>
    <dgm:cxn modelId="{1A61EF91-90CC-4F4F-901D-A30C6CB5F135}" type="presParOf" srcId="{55B34C02-F7BF-42F4-924A-8154FF961F1A}" destId="{37F5DDC9-0D32-431C-A120-F0C41F775C1A}" srcOrd="20" destOrd="0" presId="urn:microsoft.com/office/officeart/2005/8/layout/cycle8"/>
    <dgm:cxn modelId="{DDD3659B-BBAE-413A-A6E4-AE05E2E490CF}" type="presParOf" srcId="{55B34C02-F7BF-42F4-924A-8154FF961F1A}" destId="{996C44A1-B3AF-4634-A377-0693F6454E3A}" srcOrd="21" destOrd="0" presId="urn:microsoft.com/office/officeart/2005/8/layout/cycle8"/>
    <dgm:cxn modelId="{D3BDC44F-8EB8-440F-9487-E90CF7624CB9}" type="presParOf" srcId="{55B34C02-F7BF-42F4-924A-8154FF961F1A}" destId="{05585786-731F-4664-B350-FD29EB327B09}" srcOrd="22" destOrd="0" presId="urn:microsoft.com/office/officeart/2005/8/layout/cycle8"/>
    <dgm:cxn modelId="{B037412F-0344-47EB-9A90-D26D002E7A8A}" type="presParOf" srcId="{55B34C02-F7BF-42F4-924A-8154FF961F1A}" destId="{F119BF05-4D8D-4177-89C6-5A91B8B1BEE3}" srcOrd="23" destOrd="0" presId="urn:microsoft.com/office/officeart/2005/8/layout/cycle8"/>
    <dgm:cxn modelId="{10F59B3F-41F3-4E1B-9574-E6E2F5EB1985}" type="presParOf" srcId="{55B34C02-F7BF-42F4-924A-8154FF961F1A}" destId="{837DF8A5-2E89-49A5-8465-D132387C0EBA}"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567389-6B16-4D55-A6D6-B52BCEE623EA}" type="doc">
      <dgm:prSet loTypeId="urn:microsoft.com/office/officeart/2005/8/layout/chevron1" loCatId="process" qsTypeId="urn:microsoft.com/office/officeart/2005/8/quickstyle/simple1" qsCatId="simple" csTypeId="urn:microsoft.com/office/officeart/2005/8/colors/colorful2" csCatId="colorful" phldr="1"/>
      <dgm:spPr/>
    </dgm:pt>
    <dgm:pt modelId="{2B6790A1-6C21-497C-9A9B-9DEE2D386222}">
      <dgm:prSet phldrT="[Text]"/>
      <dgm:spPr/>
      <dgm:t>
        <a:bodyPr/>
        <a:lstStyle/>
        <a:p>
          <a:r>
            <a:rPr lang="hr-HR" dirty="0" smtClean="0"/>
            <a:t>Okidač</a:t>
          </a:r>
          <a:endParaRPr lang="hr-HR" dirty="0"/>
        </a:p>
      </dgm:t>
    </dgm:pt>
    <dgm:pt modelId="{E92F0D5E-0D36-4373-96F5-E1EA4FE66C81}" type="parTrans" cxnId="{B5192D5B-C117-4F64-89BB-DAF3E76B5E90}">
      <dgm:prSet/>
      <dgm:spPr/>
      <dgm:t>
        <a:bodyPr/>
        <a:lstStyle/>
        <a:p>
          <a:endParaRPr lang="hr-HR"/>
        </a:p>
      </dgm:t>
    </dgm:pt>
    <dgm:pt modelId="{38B83081-6F84-4AFE-81F3-98F0BDE5269E}" type="sibTrans" cxnId="{B5192D5B-C117-4F64-89BB-DAF3E76B5E90}">
      <dgm:prSet/>
      <dgm:spPr/>
      <dgm:t>
        <a:bodyPr/>
        <a:lstStyle/>
        <a:p>
          <a:endParaRPr lang="hr-HR"/>
        </a:p>
      </dgm:t>
    </dgm:pt>
    <dgm:pt modelId="{A1A81326-1F13-4BCF-B9A5-A63F5D347573}">
      <dgm:prSet phldrT="[Text]"/>
      <dgm:spPr/>
      <dgm:t>
        <a:bodyPr/>
        <a:lstStyle/>
        <a:p>
          <a:r>
            <a:rPr lang="hr-HR" dirty="0" smtClean="0"/>
            <a:t>Bazično vjerovanje</a:t>
          </a:r>
          <a:endParaRPr lang="hr-HR" dirty="0"/>
        </a:p>
      </dgm:t>
    </dgm:pt>
    <dgm:pt modelId="{9535E9C7-0EDF-4A78-86A6-CFC2EE433E0A}" type="parTrans" cxnId="{E8C03C81-4B0B-4707-9E3E-502E9C8D2E95}">
      <dgm:prSet/>
      <dgm:spPr/>
      <dgm:t>
        <a:bodyPr/>
        <a:lstStyle/>
        <a:p>
          <a:endParaRPr lang="hr-HR"/>
        </a:p>
      </dgm:t>
    </dgm:pt>
    <dgm:pt modelId="{B38E26F3-092F-4FE7-8701-06F734A25252}" type="sibTrans" cxnId="{E8C03C81-4B0B-4707-9E3E-502E9C8D2E95}">
      <dgm:prSet/>
      <dgm:spPr/>
      <dgm:t>
        <a:bodyPr/>
        <a:lstStyle/>
        <a:p>
          <a:endParaRPr lang="hr-HR"/>
        </a:p>
      </dgm:t>
    </dgm:pt>
    <dgm:pt modelId="{DD1A006A-FBCB-4FEF-9BC1-A40342F7CDC7}">
      <dgm:prSet phldrT="[Text]"/>
      <dgm:spPr/>
      <dgm:t>
        <a:bodyPr/>
        <a:lstStyle/>
        <a:p>
          <a:r>
            <a:rPr lang="hr-HR" dirty="0" smtClean="0"/>
            <a:t>Potvrda predviđanja</a:t>
          </a:r>
          <a:endParaRPr lang="hr-HR" dirty="0"/>
        </a:p>
      </dgm:t>
    </dgm:pt>
    <dgm:pt modelId="{BD46A3BE-3353-4382-921F-D559B91DDE59}" type="parTrans" cxnId="{220378F5-1988-4D84-B7D1-2F4457E5339D}">
      <dgm:prSet/>
      <dgm:spPr/>
      <dgm:t>
        <a:bodyPr/>
        <a:lstStyle/>
        <a:p>
          <a:endParaRPr lang="hr-HR"/>
        </a:p>
      </dgm:t>
    </dgm:pt>
    <dgm:pt modelId="{746F3EAA-F849-4377-8208-04A2A24FFCD7}" type="sibTrans" cxnId="{220378F5-1988-4D84-B7D1-2F4457E5339D}">
      <dgm:prSet/>
      <dgm:spPr/>
      <dgm:t>
        <a:bodyPr/>
        <a:lstStyle/>
        <a:p>
          <a:endParaRPr lang="hr-HR"/>
        </a:p>
      </dgm:t>
    </dgm:pt>
    <dgm:pt modelId="{5AAA078E-5BD8-404F-9BD7-A32828D87607}">
      <dgm:prSet/>
      <dgm:spPr/>
      <dgm:t>
        <a:bodyPr/>
        <a:lstStyle/>
        <a:p>
          <a:r>
            <a:rPr lang="hr-HR" dirty="0" smtClean="0"/>
            <a:t>Anksiozna predviđanja</a:t>
          </a:r>
          <a:endParaRPr lang="hr-HR" dirty="0"/>
        </a:p>
      </dgm:t>
    </dgm:pt>
    <dgm:pt modelId="{4BC64EF5-C124-4CAE-96CE-B1D8A772BBBA}" type="parTrans" cxnId="{C4012F98-377C-4D59-BC08-BF9C47D967F4}">
      <dgm:prSet/>
      <dgm:spPr/>
      <dgm:t>
        <a:bodyPr/>
        <a:lstStyle/>
        <a:p>
          <a:endParaRPr lang="hr-HR"/>
        </a:p>
      </dgm:t>
    </dgm:pt>
    <dgm:pt modelId="{FEA7CDD0-0BDB-4958-B25E-14D3B3AA04BE}" type="sibTrans" cxnId="{C4012F98-377C-4D59-BC08-BF9C47D967F4}">
      <dgm:prSet/>
      <dgm:spPr/>
      <dgm:t>
        <a:bodyPr/>
        <a:lstStyle/>
        <a:p>
          <a:endParaRPr lang="hr-HR"/>
        </a:p>
      </dgm:t>
    </dgm:pt>
    <dgm:pt modelId="{FDE31ADB-0A04-4C2D-955F-CD567A0A81FD}">
      <dgm:prSet/>
      <dgm:spPr/>
      <dgm:t>
        <a:bodyPr/>
        <a:lstStyle/>
        <a:p>
          <a:r>
            <a:rPr lang="hr-HR" dirty="0" smtClean="0"/>
            <a:t>Mjere predostrožnosti</a:t>
          </a:r>
          <a:endParaRPr lang="hr-HR" dirty="0"/>
        </a:p>
      </dgm:t>
    </dgm:pt>
    <dgm:pt modelId="{2657360C-ADD2-4ADE-A326-658ED5AD8AD2}" type="parTrans" cxnId="{4C00B914-53A6-41C4-B3F7-E3EE7B56E4CF}">
      <dgm:prSet/>
      <dgm:spPr/>
      <dgm:t>
        <a:bodyPr/>
        <a:lstStyle/>
        <a:p>
          <a:endParaRPr lang="hr-HR"/>
        </a:p>
      </dgm:t>
    </dgm:pt>
    <dgm:pt modelId="{456E3DDC-0857-4E82-ADC8-38212AA3F15A}" type="sibTrans" cxnId="{4C00B914-53A6-41C4-B3F7-E3EE7B56E4CF}">
      <dgm:prSet/>
      <dgm:spPr/>
      <dgm:t>
        <a:bodyPr/>
        <a:lstStyle/>
        <a:p>
          <a:endParaRPr lang="hr-HR"/>
        </a:p>
      </dgm:t>
    </dgm:pt>
    <dgm:pt modelId="{4D35EC30-6A25-4B29-92F1-8992729361ED}" type="pres">
      <dgm:prSet presAssocID="{80567389-6B16-4D55-A6D6-B52BCEE623EA}" presName="Name0" presStyleCnt="0">
        <dgm:presLayoutVars>
          <dgm:dir/>
          <dgm:animLvl val="lvl"/>
          <dgm:resizeHandles val="exact"/>
        </dgm:presLayoutVars>
      </dgm:prSet>
      <dgm:spPr/>
    </dgm:pt>
    <dgm:pt modelId="{49EEAD4A-BF6A-40F9-B699-D545B50D9BEC}" type="pres">
      <dgm:prSet presAssocID="{2B6790A1-6C21-497C-9A9B-9DEE2D386222}" presName="parTxOnly" presStyleLbl="node1" presStyleIdx="0" presStyleCnt="5">
        <dgm:presLayoutVars>
          <dgm:chMax val="0"/>
          <dgm:chPref val="0"/>
          <dgm:bulletEnabled val="1"/>
        </dgm:presLayoutVars>
      </dgm:prSet>
      <dgm:spPr/>
      <dgm:t>
        <a:bodyPr/>
        <a:lstStyle/>
        <a:p>
          <a:endParaRPr lang="hr-HR"/>
        </a:p>
      </dgm:t>
    </dgm:pt>
    <dgm:pt modelId="{C3B57CD6-4B48-4F55-A1AB-C08262B3D031}" type="pres">
      <dgm:prSet presAssocID="{38B83081-6F84-4AFE-81F3-98F0BDE5269E}" presName="parTxOnlySpace" presStyleCnt="0"/>
      <dgm:spPr/>
    </dgm:pt>
    <dgm:pt modelId="{59103E1E-61EB-4C27-95F5-4439D344D6DE}" type="pres">
      <dgm:prSet presAssocID="{A1A81326-1F13-4BCF-B9A5-A63F5D347573}" presName="parTxOnly" presStyleLbl="node1" presStyleIdx="1" presStyleCnt="5">
        <dgm:presLayoutVars>
          <dgm:chMax val="0"/>
          <dgm:chPref val="0"/>
          <dgm:bulletEnabled val="1"/>
        </dgm:presLayoutVars>
      </dgm:prSet>
      <dgm:spPr/>
      <dgm:t>
        <a:bodyPr/>
        <a:lstStyle/>
        <a:p>
          <a:endParaRPr lang="hr-HR"/>
        </a:p>
      </dgm:t>
    </dgm:pt>
    <dgm:pt modelId="{36027BB0-8285-4622-B432-1E22B55FC3FC}" type="pres">
      <dgm:prSet presAssocID="{B38E26F3-092F-4FE7-8701-06F734A25252}" presName="parTxOnlySpace" presStyleCnt="0"/>
      <dgm:spPr/>
    </dgm:pt>
    <dgm:pt modelId="{A0ACDF20-D021-4872-96D1-99E422E841BE}" type="pres">
      <dgm:prSet presAssocID="{5AAA078E-5BD8-404F-9BD7-A32828D87607}" presName="parTxOnly" presStyleLbl="node1" presStyleIdx="2" presStyleCnt="5">
        <dgm:presLayoutVars>
          <dgm:chMax val="0"/>
          <dgm:chPref val="0"/>
          <dgm:bulletEnabled val="1"/>
        </dgm:presLayoutVars>
      </dgm:prSet>
      <dgm:spPr/>
      <dgm:t>
        <a:bodyPr/>
        <a:lstStyle/>
        <a:p>
          <a:endParaRPr lang="hr-HR"/>
        </a:p>
      </dgm:t>
    </dgm:pt>
    <dgm:pt modelId="{2AD59A6F-3A05-41AE-9321-6CD8170B9BC1}" type="pres">
      <dgm:prSet presAssocID="{FEA7CDD0-0BDB-4958-B25E-14D3B3AA04BE}" presName="parTxOnlySpace" presStyleCnt="0"/>
      <dgm:spPr/>
    </dgm:pt>
    <dgm:pt modelId="{DBE477FA-1E05-4D5A-9C2B-37940C576CD4}" type="pres">
      <dgm:prSet presAssocID="{FDE31ADB-0A04-4C2D-955F-CD567A0A81FD}" presName="parTxOnly" presStyleLbl="node1" presStyleIdx="3" presStyleCnt="5">
        <dgm:presLayoutVars>
          <dgm:chMax val="0"/>
          <dgm:chPref val="0"/>
          <dgm:bulletEnabled val="1"/>
        </dgm:presLayoutVars>
      </dgm:prSet>
      <dgm:spPr/>
      <dgm:t>
        <a:bodyPr/>
        <a:lstStyle/>
        <a:p>
          <a:endParaRPr lang="hr-HR"/>
        </a:p>
      </dgm:t>
    </dgm:pt>
    <dgm:pt modelId="{A47AF66F-418B-4661-89BA-36EA8293D610}" type="pres">
      <dgm:prSet presAssocID="{456E3DDC-0857-4E82-ADC8-38212AA3F15A}" presName="parTxOnlySpace" presStyleCnt="0"/>
      <dgm:spPr/>
    </dgm:pt>
    <dgm:pt modelId="{4CE58A68-1093-417A-AF58-5C025D40B305}" type="pres">
      <dgm:prSet presAssocID="{DD1A006A-FBCB-4FEF-9BC1-A40342F7CDC7}" presName="parTxOnly" presStyleLbl="node1" presStyleIdx="4" presStyleCnt="5">
        <dgm:presLayoutVars>
          <dgm:chMax val="0"/>
          <dgm:chPref val="0"/>
          <dgm:bulletEnabled val="1"/>
        </dgm:presLayoutVars>
      </dgm:prSet>
      <dgm:spPr/>
      <dgm:t>
        <a:bodyPr/>
        <a:lstStyle/>
        <a:p>
          <a:endParaRPr lang="hr-HR"/>
        </a:p>
      </dgm:t>
    </dgm:pt>
  </dgm:ptLst>
  <dgm:cxnLst>
    <dgm:cxn modelId="{C4012F98-377C-4D59-BC08-BF9C47D967F4}" srcId="{80567389-6B16-4D55-A6D6-B52BCEE623EA}" destId="{5AAA078E-5BD8-404F-9BD7-A32828D87607}" srcOrd="2" destOrd="0" parTransId="{4BC64EF5-C124-4CAE-96CE-B1D8A772BBBA}" sibTransId="{FEA7CDD0-0BDB-4958-B25E-14D3B3AA04BE}"/>
    <dgm:cxn modelId="{4C00B914-53A6-41C4-B3F7-E3EE7B56E4CF}" srcId="{80567389-6B16-4D55-A6D6-B52BCEE623EA}" destId="{FDE31ADB-0A04-4C2D-955F-CD567A0A81FD}" srcOrd="3" destOrd="0" parTransId="{2657360C-ADD2-4ADE-A326-658ED5AD8AD2}" sibTransId="{456E3DDC-0857-4E82-ADC8-38212AA3F15A}"/>
    <dgm:cxn modelId="{8CFB5BAF-FE39-48B1-B1D6-E54C68B370E8}" type="presOf" srcId="{5AAA078E-5BD8-404F-9BD7-A32828D87607}" destId="{A0ACDF20-D021-4872-96D1-99E422E841BE}" srcOrd="0" destOrd="0" presId="urn:microsoft.com/office/officeart/2005/8/layout/chevron1"/>
    <dgm:cxn modelId="{E25CA8B1-4761-48D0-9F7B-F299A0D36641}" type="presOf" srcId="{2B6790A1-6C21-497C-9A9B-9DEE2D386222}" destId="{49EEAD4A-BF6A-40F9-B699-D545B50D9BEC}" srcOrd="0" destOrd="0" presId="urn:microsoft.com/office/officeart/2005/8/layout/chevron1"/>
    <dgm:cxn modelId="{5FB5710A-CBAB-47FC-807C-A8F362A7F6D2}" type="presOf" srcId="{FDE31ADB-0A04-4C2D-955F-CD567A0A81FD}" destId="{DBE477FA-1E05-4D5A-9C2B-37940C576CD4}" srcOrd="0" destOrd="0" presId="urn:microsoft.com/office/officeart/2005/8/layout/chevron1"/>
    <dgm:cxn modelId="{5F3FDC12-3917-4865-9D63-2F571B1ACA49}" type="presOf" srcId="{A1A81326-1F13-4BCF-B9A5-A63F5D347573}" destId="{59103E1E-61EB-4C27-95F5-4439D344D6DE}" srcOrd="0" destOrd="0" presId="urn:microsoft.com/office/officeart/2005/8/layout/chevron1"/>
    <dgm:cxn modelId="{35D3FB45-B3F8-4F6E-B094-4E423CA21E68}" type="presOf" srcId="{80567389-6B16-4D55-A6D6-B52BCEE623EA}" destId="{4D35EC30-6A25-4B29-92F1-8992729361ED}" srcOrd="0" destOrd="0" presId="urn:microsoft.com/office/officeart/2005/8/layout/chevron1"/>
    <dgm:cxn modelId="{E8C03C81-4B0B-4707-9E3E-502E9C8D2E95}" srcId="{80567389-6B16-4D55-A6D6-B52BCEE623EA}" destId="{A1A81326-1F13-4BCF-B9A5-A63F5D347573}" srcOrd="1" destOrd="0" parTransId="{9535E9C7-0EDF-4A78-86A6-CFC2EE433E0A}" sibTransId="{B38E26F3-092F-4FE7-8701-06F734A25252}"/>
    <dgm:cxn modelId="{4F38FDBE-294F-4EE3-8EBB-34A649C6841E}" type="presOf" srcId="{DD1A006A-FBCB-4FEF-9BC1-A40342F7CDC7}" destId="{4CE58A68-1093-417A-AF58-5C025D40B305}" srcOrd="0" destOrd="0" presId="urn:microsoft.com/office/officeart/2005/8/layout/chevron1"/>
    <dgm:cxn modelId="{B5192D5B-C117-4F64-89BB-DAF3E76B5E90}" srcId="{80567389-6B16-4D55-A6D6-B52BCEE623EA}" destId="{2B6790A1-6C21-497C-9A9B-9DEE2D386222}" srcOrd="0" destOrd="0" parTransId="{E92F0D5E-0D36-4373-96F5-E1EA4FE66C81}" sibTransId="{38B83081-6F84-4AFE-81F3-98F0BDE5269E}"/>
    <dgm:cxn modelId="{220378F5-1988-4D84-B7D1-2F4457E5339D}" srcId="{80567389-6B16-4D55-A6D6-B52BCEE623EA}" destId="{DD1A006A-FBCB-4FEF-9BC1-A40342F7CDC7}" srcOrd="4" destOrd="0" parTransId="{BD46A3BE-3353-4382-921F-D559B91DDE59}" sibTransId="{746F3EAA-F849-4377-8208-04A2A24FFCD7}"/>
    <dgm:cxn modelId="{13410452-79D3-4551-B305-15B2FE0B9679}" type="presParOf" srcId="{4D35EC30-6A25-4B29-92F1-8992729361ED}" destId="{49EEAD4A-BF6A-40F9-B699-D545B50D9BEC}" srcOrd="0" destOrd="0" presId="urn:microsoft.com/office/officeart/2005/8/layout/chevron1"/>
    <dgm:cxn modelId="{411C5B64-EB19-4584-BF80-0AA1A54F3C8D}" type="presParOf" srcId="{4D35EC30-6A25-4B29-92F1-8992729361ED}" destId="{C3B57CD6-4B48-4F55-A1AB-C08262B3D031}" srcOrd="1" destOrd="0" presId="urn:microsoft.com/office/officeart/2005/8/layout/chevron1"/>
    <dgm:cxn modelId="{57029208-2CAA-4554-B3F1-B702178E4A5D}" type="presParOf" srcId="{4D35EC30-6A25-4B29-92F1-8992729361ED}" destId="{59103E1E-61EB-4C27-95F5-4439D344D6DE}" srcOrd="2" destOrd="0" presId="urn:microsoft.com/office/officeart/2005/8/layout/chevron1"/>
    <dgm:cxn modelId="{6FFE160B-E41D-4A2A-A467-C97626A81DED}" type="presParOf" srcId="{4D35EC30-6A25-4B29-92F1-8992729361ED}" destId="{36027BB0-8285-4622-B432-1E22B55FC3FC}" srcOrd="3" destOrd="0" presId="urn:microsoft.com/office/officeart/2005/8/layout/chevron1"/>
    <dgm:cxn modelId="{6BADE26D-1E0A-41BD-8F9C-27319C817AA6}" type="presParOf" srcId="{4D35EC30-6A25-4B29-92F1-8992729361ED}" destId="{A0ACDF20-D021-4872-96D1-99E422E841BE}" srcOrd="4" destOrd="0" presId="urn:microsoft.com/office/officeart/2005/8/layout/chevron1"/>
    <dgm:cxn modelId="{FF2E0C23-9AC5-4C35-B223-2CE23EB92FEB}" type="presParOf" srcId="{4D35EC30-6A25-4B29-92F1-8992729361ED}" destId="{2AD59A6F-3A05-41AE-9321-6CD8170B9BC1}" srcOrd="5" destOrd="0" presId="urn:microsoft.com/office/officeart/2005/8/layout/chevron1"/>
    <dgm:cxn modelId="{61FB09C7-B4E0-4425-BA3C-83279F434EF0}" type="presParOf" srcId="{4D35EC30-6A25-4B29-92F1-8992729361ED}" destId="{DBE477FA-1E05-4D5A-9C2B-37940C576CD4}" srcOrd="6" destOrd="0" presId="urn:microsoft.com/office/officeart/2005/8/layout/chevron1"/>
    <dgm:cxn modelId="{18E9FD3C-2CB6-4BF9-BBB6-9EF8F8D4E80A}" type="presParOf" srcId="{4D35EC30-6A25-4B29-92F1-8992729361ED}" destId="{A47AF66F-418B-4661-89BA-36EA8293D610}" srcOrd="7" destOrd="0" presId="urn:microsoft.com/office/officeart/2005/8/layout/chevron1"/>
    <dgm:cxn modelId="{D73381D9-AABD-4593-8B4D-EC9DD1631D14}" type="presParOf" srcId="{4D35EC30-6A25-4B29-92F1-8992729361ED}" destId="{4CE58A68-1093-417A-AF58-5C025D40B305}"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CE5014-3DF2-4B8E-BCE3-D8D30A4E7486}" type="doc">
      <dgm:prSet loTypeId="urn:microsoft.com/office/officeart/2005/8/layout/chevron1" loCatId="process" qsTypeId="urn:microsoft.com/office/officeart/2005/8/quickstyle/simple1" qsCatId="simple" csTypeId="urn:microsoft.com/office/officeart/2005/8/colors/colorful3" csCatId="colorful" phldr="1"/>
      <dgm:spPr/>
    </dgm:pt>
    <dgm:pt modelId="{2FACF5DB-5108-42EB-B95C-CF0AE36C1BF8}">
      <dgm:prSet phldrT="[Text]"/>
      <dgm:spPr/>
      <dgm:t>
        <a:bodyPr/>
        <a:lstStyle/>
        <a:p>
          <a:r>
            <a:rPr lang="hr-HR" dirty="0" smtClean="0"/>
            <a:t>Identifikacija</a:t>
          </a:r>
          <a:endParaRPr lang="hr-HR" dirty="0"/>
        </a:p>
      </dgm:t>
    </dgm:pt>
    <dgm:pt modelId="{3F1486BA-8DAF-447B-9265-104937D0E45E}" type="parTrans" cxnId="{2EE023E3-01BA-4E9C-8B6A-C8D8DAB14B91}">
      <dgm:prSet/>
      <dgm:spPr/>
      <dgm:t>
        <a:bodyPr/>
        <a:lstStyle/>
        <a:p>
          <a:endParaRPr lang="hr-HR"/>
        </a:p>
      </dgm:t>
    </dgm:pt>
    <dgm:pt modelId="{92F80572-C19B-403E-BD4C-D6FFC431BB53}" type="sibTrans" cxnId="{2EE023E3-01BA-4E9C-8B6A-C8D8DAB14B91}">
      <dgm:prSet/>
      <dgm:spPr/>
      <dgm:t>
        <a:bodyPr/>
        <a:lstStyle/>
        <a:p>
          <a:endParaRPr lang="hr-HR"/>
        </a:p>
      </dgm:t>
    </dgm:pt>
    <dgm:pt modelId="{DEB31153-EC81-401F-9D39-C1D9BEDD4A7D}">
      <dgm:prSet phldrT="[Text]"/>
      <dgm:spPr/>
      <dgm:t>
        <a:bodyPr/>
        <a:lstStyle/>
        <a:p>
          <a:r>
            <a:rPr lang="hr-HR" dirty="0" smtClean="0"/>
            <a:t>Propitkivanje</a:t>
          </a:r>
          <a:endParaRPr lang="hr-HR" dirty="0"/>
        </a:p>
      </dgm:t>
    </dgm:pt>
    <dgm:pt modelId="{B012C1D3-7571-40BF-8254-2062B134E3D3}" type="parTrans" cxnId="{3C7A18F3-CC60-4BCA-A5CD-ADDB827D628D}">
      <dgm:prSet/>
      <dgm:spPr/>
      <dgm:t>
        <a:bodyPr/>
        <a:lstStyle/>
        <a:p>
          <a:endParaRPr lang="hr-HR"/>
        </a:p>
      </dgm:t>
    </dgm:pt>
    <dgm:pt modelId="{A98FF12D-D389-45C3-B553-6AD3C743B503}" type="sibTrans" cxnId="{3C7A18F3-CC60-4BCA-A5CD-ADDB827D628D}">
      <dgm:prSet/>
      <dgm:spPr/>
      <dgm:t>
        <a:bodyPr/>
        <a:lstStyle/>
        <a:p>
          <a:endParaRPr lang="hr-HR"/>
        </a:p>
      </dgm:t>
    </dgm:pt>
    <dgm:pt modelId="{ED0A32CC-AE31-4A8B-9183-6239BF34B700}">
      <dgm:prSet phldrT="[Text]"/>
      <dgm:spPr/>
      <dgm:t>
        <a:bodyPr/>
        <a:lstStyle/>
        <a:p>
          <a:r>
            <a:rPr lang="hr-HR" dirty="0" smtClean="0"/>
            <a:t>Eksperiment</a:t>
          </a:r>
          <a:endParaRPr lang="hr-HR" dirty="0"/>
        </a:p>
      </dgm:t>
    </dgm:pt>
    <dgm:pt modelId="{0B00AEF6-4972-4536-93CC-97F522F746F1}" type="parTrans" cxnId="{FE83FECE-B5CC-4565-9A0D-503A692224B0}">
      <dgm:prSet/>
      <dgm:spPr/>
      <dgm:t>
        <a:bodyPr/>
        <a:lstStyle/>
        <a:p>
          <a:endParaRPr lang="hr-HR"/>
        </a:p>
      </dgm:t>
    </dgm:pt>
    <dgm:pt modelId="{1E80B49C-A9F4-43AB-A436-DE4C14F466D5}" type="sibTrans" cxnId="{FE83FECE-B5CC-4565-9A0D-503A692224B0}">
      <dgm:prSet/>
      <dgm:spPr/>
      <dgm:t>
        <a:bodyPr/>
        <a:lstStyle/>
        <a:p>
          <a:endParaRPr lang="hr-HR"/>
        </a:p>
      </dgm:t>
    </dgm:pt>
    <dgm:pt modelId="{4C165FE2-B8A7-49E8-9B70-834E8BE0F072}" type="pres">
      <dgm:prSet presAssocID="{75CE5014-3DF2-4B8E-BCE3-D8D30A4E7486}" presName="Name0" presStyleCnt="0">
        <dgm:presLayoutVars>
          <dgm:dir/>
          <dgm:animLvl val="lvl"/>
          <dgm:resizeHandles val="exact"/>
        </dgm:presLayoutVars>
      </dgm:prSet>
      <dgm:spPr/>
    </dgm:pt>
    <dgm:pt modelId="{5EAE757A-A5B6-4E49-9193-7E009258670A}" type="pres">
      <dgm:prSet presAssocID="{2FACF5DB-5108-42EB-B95C-CF0AE36C1BF8}" presName="parTxOnly" presStyleLbl="node1" presStyleIdx="0" presStyleCnt="3" custLinFactX="-80745" custLinFactY="235344" custLinFactNeighborX="-100000" custLinFactNeighborY="300000">
        <dgm:presLayoutVars>
          <dgm:chMax val="0"/>
          <dgm:chPref val="0"/>
          <dgm:bulletEnabled val="1"/>
        </dgm:presLayoutVars>
      </dgm:prSet>
      <dgm:spPr/>
      <dgm:t>
        <a:bodyPr/>
        <a:lstStyle/>
        <a:p>
          <a:endParaRPr lang="hr-HR"/>
        </a:p>
      </dgm:t>
    </dgm:pt>
    <dgm:pt modelId="{6AC66DF2-DB33-4483-B421-7AE42D9920DA}" type="pres">
      <dgm:prSet presAssocID="{92F80572-C19B-403E-BD4C-D6FFC431BB53}" presName="parTxOnlySpace" presStyleCnt="0"/>
      <dgm:spPr/>
    </dgm:pt>
    <dgm:pt modelId="{42CBC8D4-1D55-4B10-8395-41865B2C3F66}" type="pres">
      <dgm:prSet presAssocID="{DEB31153-EC81-401F-9D39-C1D9BEDD4A7D}" presName="parTxOnly" presStyleLbl="node1" presStyleIdx="1" presStyleCnt="3">
        <dgm:presLayoutVars>
          <dgm:chMax val="0"/>
          <dgm:chPref val="0"/>
          <dgm:bulletEnabled val="1"/>
        </dgm:presLayoutVars>
      </dgm:prSet>
      <dgm:spPr/>
      <dgm:t>
        <a:bodyPr/>
        <a:lstStyle/>
        <a:p>
          <a:endParaRPr lang="hr-HR"/>
        </a:p>
      </dgm:t>
    </dgm:pt>
    <dgm:pt modelId="{AB4083A6-45B4-459E-B281-58943F70EC66}" type="pres">
      <dgm:prSet presAssocID="{A98FF12D-D389-45C3-B553-6AD3C743B503}" presName="parTxOnlySpace" presStyleCnt="0"/>
      <dgm:spPr/>
    </dgm:pt>
    <dgm:pt modelId="{C8F44629-BFCF-49E2-A604-AAFF96E30F85}" type="pres">
      <dgm:prSet presAssocID="{ED0A32CC-AE31-4A8B-9183-6239BF34B700}" presName="parTxOnly" presStyleLbl="node1" presStyleIdx="2" presStyleCnt="3" custLinFactNeighborX="-10312" custLinFactNeighborY="-557">
        <dgm:presLayoutVars>
          <dgm:chMax val="0"/>
          <dgm:chPref val="0"/>
          <dgm:bulletEnabled val="1"/>
        </dgm:presLayoutVars>
      </dgm:prSet>
      <dgm:spPr/>
      <dgm:t>
        <a:bodyPr/>
        <a:lstStyle/>
        <a:p>
          <a:endParaRPr lang="hr-HR"/>
        </a:p>
      </dgm:t>
    </dgm:pt>
  </dgm:ptLst>
  <dgm:cxnLst>
    <dgm:cxn modelId="{F03785AE-83FC-4666-B59F-ED931FBCFA4B}" type="presOf" srcId="{DEB31153-EC81-401F-9D39-C1D9BEDD4A7D}" destId="{42CBC8D4-1D55-4B10-8395-41865B2C3F66}" srcOrd="0" destOrd="0" presId="urn:microsoft.com/office/officeart/2005/8/layout/chevron1"/>
    <dgm:cxn modelId="{EDE121D5-B7C6-4691-A321-474E1F08D1E5}" type="presOf" srcId="{75CE5014-3DF2-4B8E-BCE3-D8D30A4E7486}" destId="{4C165FE2-B8A7-49E8-9B70-834E8BE0F072}" srcOrd="0" destOrd="0" presId="urn:microsoft.com/office/officeart/2005/8/layout/chevron1"/>
    <dgm:cxn modelId="{20177AB4-1220-4728-B204-28578C11043F}" type="presOf" srcId="{ED0A32CC-AE31-4A8B-9183-6239BF34B700}" destId="{C8F44629-BFCF-49E2-A604-AAFF96E30F85}" srcOrd="0" destOrd="0" presId="urn:microsoft.com/office/officeart/2005/8/layout/chevron1"/>
    <dgm:cxn modelId="{FE83FECE-B5CC-4565-9A0D-503A692224B0}" srcId="{75CE5014-3DF2-4B8E-BCE3-D8D30A4E7486}" destId="{ED0A32CC-AE31-4A8B-9183-6239BF34B700}" srcOrd="2" destOrd="0" parTransId="{0B00AEF6-4972-4536-93CC-97F522F746F1}" sibTransId="{1E80B49C-A9F4-43AB-A436-DE4C14F466D5}"/>
    <dgm:cxn modelId="{FBDEBDA1-A9EB-47E4-8AB5-FFC613A01DCD}" type="presOf" srcId="{2FACF5DB-5108-42EB-B95C-CF0AE36C1BF8}" destId="{5EAE757A-A5B6-4E49-9193-7E009258670A}" srcOrd="0" destOrd="0" presId="urn:microsoft.com/office/officeart/2005/8/layout/chevron1"/>
    <dgm:cxn modelId="{2EE023E3-01BA-4E9C-8B6A-C8D8DAB14B91}" srcId="{75CE5014-3DF2-4B8E-BCE3-D8D30A4E7486}" destId="{2FACF5DB-5108-42EB-B95C-CF0AE36C1BF8}" srcOrd="0" destOrd="0" parTransId="{3F1486BA-8DAF-447B-9265-104937D0E45E}" sibTransId="{92F80572-C19B-403E-BD4C-D6FFC431BB53}"/>
    <dgm:cxn modelId="{3C7A18F3-CC60-4BCA-A5CD-ADDB827D628D}" srcId="{75CE5014-3DF2-4B8E-BCE3-D8D30A4E7486}" destId="{DEB31153-EC81-401F-9D39-C1D9BEDD4A7D}" srcOrd="1" destOrd="0" parTransId="{B012C1D3-7571-40BF-8254-2062B134E3D3}" sibTransId="{A98FF12D-D389-45C3-B553-6AD3C743B503}"/>
    <dgm:cxn modelId="{DFBD4656-7E52-4922-99EE-C2DFCDEDDE23}" type="presParOf" srcId="{4C165FE2-B8A7-49E8-9B70-834E8BE0F072}" destId="{5EAE757A-A5B6-4E49-9193-7E009258670A}" srcOrd="0" destOrd="0" presId="urn:microsoft.com/office/officeart/2005/8/layout/chevron1"/>
    <dgm:cxn modelId="{CBB1C10C-FE78-4B0C-85BE-82BD93A8254D}" type="presParOf" srcId="{4C165FE2-B8A7-49E8-9B70-834E8BE0F072}" destId="{6AC66DF2-DB33-4483-B421-7AE42D9920DA}" srcOrd="1" destOrd="0" presId="urn:microsoft.com/office/officeart/2005/8/layout/chevron1"/>
    <dgm:cxn modelId="{A3FDB6F5-0C46-4323-B1C2-A8375D9A3C29}" type="presParOf" srcId="{4C165FE2-B8A7-49E8-9B70-834E8BE0F072}" destId="{42CBC8D4-1D55-4B10-8395-41865B2C3F66}" srcOrd="2" destOrd="0" presId="urn:microsoft.com/office/officeart/2005/8/layout/chevron1"/>
    <dgm:cxn modelId="{5619A6B1-796B-4AD8-87CA-9184F0F8D594}" type="presParOf" srcId="{4C165FE2-B8A7-49E8-9B70-834E8BE0F072}" destId="{AB4083A6-45B4-459E-B281-58943F70EC66}" srcOrd="3" destOrd="0" presId="urn:microsoft.com/office/officeart/2005/8/layout/chevron1"/>
    <dgm:cxn modelId="{60596453-E43A-4FCF-90C1-4D1E9E7528CE}" type="presParOf" srcId="{4C165FE2-B8A7-49E8-9B70-834E8BE0F072}" destId="{C8F44629-BFCF-49E2-A604-AAFF96E30F85}"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DC9AEA-730D-4722-9E1F-DA3B1A151A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r-HR"/>
        </a:p>
      </dgm:t>
    </dgm:pt>
    <dgm:pt modelId="{DDF3D2CF-396F-4B14-8A10-1EC5432B6C33}">
      <dgm:prSet phldrT="[Text]" custT="1"/>
      <dgm:spPr/>
      <dgm:t>
        <a:bodyPr/>
        <a:lstStyle/>
        <a:p>
          <a:r>
            <a:rPr lang="hr-HR" sz="2000" dirty="0" smtClean="0"/>
            <a:t>Dovođenje pozitivnih kvaliteta u fokus</a:t>
          </a:r>
          <a:endParaRPr lang="hr-HR" sz="2000" dirty="0"/>
        </a:p>
      </dgm:t>
    </dgm:pt>
    <dgm:pt modelId="{5E08753D-1D0C-4B1C-9857-42D60328D0C0}" type="parTrans" cxnId="{A2A858CB-A07A-48F9-92D0-49F4819E0811}">
      <dgm:prSet/>
      <dgm:spPr/>
      <dgm:t>
        <a:bodyPr/>
        <a:lstStyle/>
        <a:p>
          <a:endParaRPr lang="hr-HR"/>
        </a:p>
      </dgm:t>
    </dgm:pt>
    <dgm:pt modelId="{4A8ED01C-25D7-468B-A355-B2B78A939C5C}" type="sibTrans" cxnId="{A2A858CB-A07A-48F9-92D0-49F4819E0811}">
      <dgm:prSet/>
      <dgm:spPr/>
      <dgm:t>
        <a:bodyPr/>
        <a:lstStyle/>
        <a:p>
          <a:endParaRPr lang="hr-HR"/>
        </a:p>
      </dgm:t>
    </dgm:pt>
    <dgm:pt modelId="{B8B2947D-263E-45C2-8DB5-9BD47F1A1FA8}">
      <dgm:prSet phldrT="[Text]" custT="1"/>
      <dgm:spPr/>
      <dgm:t>
        <a:bodyPr/>
        <a:lstStyle/>
        <a:p>
          <a:r>
            <a:rPr lang="hr-HR" sz="1400" dirty="0" smtClean="0"/>
            <a:t>Sastaviti popis osobnih kvaliteta, talenata, vještina, snaga</a:t>
          </a:r>
          <a:endParaRPr lang="hr-HR" sz="1400" dirty="0"/>
        </a:p>
      </dgm:t>
    </dgm:pt>
    <dgm:pt modelId="{97DDD598-9EA8-4E8A-B55A-18F368916797}" type="parTrans" cxnId="{CEFCA8C9-8FC7-4EE6-8FE1-4C174FC46AF7}">
      <dgm:prSet/>
      <dgm:spPr/>
      <dgm:t>
        <a:bodyPr/>
        <a:lstStyle/>
        <a:p>
          <a:endParaRPr lang="hr-HR"/>
        </a:p>
      </dgm:t>
    </dgm:pt>
    <dgm:pt modelId="{72889BB0-6B1B-4AF3-B6A4-8FFEB273157C}" type="sibTrans" cxnId="{CEFCA8C9-8FC7-4EE6-8FE1-4C174FC46AF7}">
      <dgm:prSet/>
      <dgm:spPr/>
      <dgm:t>
        <a:bodyPr/>
        <a:lstStyle/>
        <a:p>
          <a:endParaRPr lang="hr-HR"/>
        </a:p>
      </dgm:t>
    </dgm:pt>
    <dgm:pt modelId="{ECEAA02D-9DDD-436A-80D1-29C48A2EAE39}">
      <dgm:prSet phldrT="[Text]" custT="1"/>
      <dgm:spPr/>
      <dgm:t>
        <a:bodyPr/>
        <a:lstStyle/>
        <a:p>
          <a:r>
            <a:rPr lang="hr-HR" sz="2000" dirty="0" smtClean="0"/>
            <a:t>Pozitivna bilježnica</a:t>
          </a:r>
          <a:endParaRPr lang="hr-HR" sz="2000" dirty="0"/>
        </a:p>
      </dgm:t>
    </dgm:pt>
    <dgm:pt modelId="{DE6FBC93-ADF3-49B7-A188-03E18F054C04}" type="parTrans" cxnId="{68C7B6AC-B0AC-4EEF-A9B5-A3C64D635E2A}">
      <dgm:prSet/>
      <dgm:spPr/>
      <dgm:t>
        <a:bodyPr/>
        <a:lstStyle/>
        <a:p>
          <a:endParaRPr lang="hr-HR"/>
        </a:p>
      </dgm:t>
    </dgm:pt>
    <dgm:pt modelId="{CA751C93-E22E-4B19-A765-24B2159E658E}" type="sibTrans" cxnId="{68C7B6AC-B0AC-4EEF-A9B5-A3C64D635E2A}">
      <dgm:prSet/>
      <dgm:spPr/>
      <dgm:t>
        <a:bodyPr/>
        <a:lstStyle/>
        <a:p>
          <a:endParaRPr lang="hr-HR"/>
        </a:p>
      </dgm:t>
    </dgm:pt>
    <dgm:pt modelId="{BF1F8072-53FC-40AE-9839-8459823F4B7D}">
      <dgm:prSet phldrT="[Text]" custT="1"/>
      <dgm:spPr/>
      <dgm:t>
        <a:bodyPr/>
        <a:lstStyle/>
        <a:p>
          <a:r>
            <a:rPr lang="hr-HR" sz="1400" dirty="0" smtClean="0"/>
            <a:t>bilježenje pozitivnih stvari kako se javljaju tijekom dana</a:t>
          </a:r>
          <a:endParaRPr lang="hr-HR" sz="1400" dirty="0"/>
        </a:p>
      </dgm:t>
    </dgm:pt>
    <dgm:pt modelId="{430AB86C-70C0-49F6-906E-C7122E4DA129}" type="parTrans" cxnId="{0CBFF78D-EADB-4EDF-AC7A-A65A572C0DF6}">
      <dgm:prSet/>
      <dgm:spPr/>
      <dgm:t>
        <a:bodyPr/>
        <a:lstStyle/>
        <a:p>
          <a:endParaRPr lang="hr-HR"/>
        </a:p>
      </dgm:t>
    </dgm:pt>
    <dgm:pt modelId="{3D6BF884-7C0E-4A8F-A20E-94149DE013D8}" type="sibTrans" cxnId="{0CBFF78D-EADB-4EDF-AC7A-A65A572C0DF6}">
      <dgm:prSet/>
      <dgm:spPr/>
      <dgm:t>
        <a:bodyPr/>
        <a:lstStyle/>
        <a:p>
          <a:endParaRPr lang="hr-HR"/>
        </a:p>
      </dgm:t>
    </dgm:pt>
    <dgm:pt modelId="{62FC1FC9-2C36-4189-89B2-4699A451E0E5}">
      <dgm:prSet custT="1"/>
      <dgm:spPr/>
      <dgm:t>
        <a:bodyPr/>
        <a:lstStyle/>
        <a:p>
          <a:r>
            <a:rPr lang="hr-HR" sz="2000" dirty="0" smtClean="0"/>
            <a:t>Dnevnik dnevnih aktivnosti</a:t>
          </a:r>
          <a:endParaRPr lang="hr-HR" sz="2000" dirty="0"/>
        </a:p>
      </dgm:t>
    </dgm:pt>
    <dgm:pt modelId="{C4140348-E983-401F-B8AD-74537B202ADA}" type="parTrans" cxnId="{B572AF42-3959-4B3C-A6A4-E7F170C9FC1D}">
      <dgm:prSet/>
      <dgm:spPr/>
      <dgm:t>
        <a:bodyPr/>
        <a:lstStyle/>
        <a:p>
          <a:endParaRPr lang="hr-HR"/>
        </a:p>
      </dgm:t>
    </dgm:pt>
    <dgm:pt modelId="{9FD74BDB-DDE9-4825-8451-DD3BD1CC1F10}" type="sibTrans" cxnId="{B572AF42-3959-4B3C-A6A4-E7F170C9FC1D}">
      <dgm:prSet/>
      <dgm:spPr/>
      <dgm:t>
        <a:bodyPr/>
        <a:lstStyle/>
        <a:p>
          <a:endParaRPr lang="hr-HR"/>
        </a:p>
      </dgm:t>
    </dgm:pt>
    <dgm:pt modelId="{DAD9AD42-2E44-402E-9C5E-7B1195994C53}">
      <dgm:prSet phldrT="[Text]" custT="1"/>
      <dgm:spPr/>
      <dgm:t>
        <a:bodyPr/>
        <a:lstStyle/>
        <a:p>
          <a:r>
            <a:rPr lang="hr-HR" sz="1400" dirty="0" smtClean="0"/>
            <a:t>cilj: automatsko primjećivanje dobrih stvari koje učinimo tijekom dana</a:t>
          </a:r>
          <a:endParaRPr lang="hr-HR" sz="1400" dirty="0"/>
        </a:p>
      </dgm:t>
    </dgm:pt>
    <dgm:pt modelId="{C7AC86EA-4ADC-4FCA-909E-793EF0EB299F}" type="parTrans" cxnId="{73E06314-038C-4C57-8106-AFA4D2F56E15}">
      <dgm:prSet/>
      <dgm:spPr/>
      <dgm:t>
        <a:bodyPr/>
        <a:lstStyle/>
        <a:p>
          <a:endParaRPr lang="hr-HR"/>
        </a:p>
      </dgm:t>
    </dgm:pt>
    <dgm:pt modelId="{6893EF55-531A-48B5-AA93-193FA6CC5C55}" type="sibTrans" cxnId="{73E06314-038C-4C57-8106-AFA4D2F56E15}">
      <dgm:prSet/>
      <dgm:spPr/>
      <dgm:t>
        <a:bodyPr/>
        <a:lstStyle/>
        <a:p>
          <a:endParaRPr lang="hr-HR"/>
        </a:p>
      </dgm:t>
    </dgm:pt>
    <dgm:pt modelId="{8218975D-617A-4243-92DA-F244177F3065}">
      <dgm:prSet phldrT="[Text]" custT="1"/>
      <dgm:spPr/>
      <dgm:t>
        <a:bodyPr/>
        <a:lstStyle/>
        <a:p>
          <a:r>
            <a:rPr lang="hr-HR" sz="1400" dirty="0" smtClean="0"/>
            <a:t>svaki dan bilježimo barem tri pozitivne kvalitete te ih na kraju dana pregledamo i prisjetimo se događaja</a:t>
          </a:r>
          <a:endParaRPr lang="hr-HR" sz="1400" dirty="0"/>
        </a:p>
      </dgm:t>
    </dgm:pt>
    <dgm:pt modelId="{7189CBC9-6B17-43B1-864C-C50EFF3CD2CD}" type="parTrans" cxnId="{416105ED-00B8-48DD-BB46-C488F5871E30}">
      <dgm:prSet/>
      <dgm:spPr/>
      <dgm:t>
        <a:bodyPr/>
        <a:lstStyle/>
        <a:p>
          <a:endParaRPr lang="hr-HR"/>
        </a:p>
      </dgm:t>
    </dgm:pt>
    <dgm:pt modelId="{66607F78-DDE6-447B-AF08-45028A91707D}" type="sibTrans" cxnId="{416105ED-00B8-48DD-BB46-C488F5871E30}">
      <dgm:prSet/>
      <dgm:spPr/>
      <dgm:t>
        <a:bodyPr/>
        <a:lstStyle/>
        <a:p>
          <a:endParaRPr lang="hr-HR"/>
        </a:p>
      </dgm:t>
    </dgm:pt>
    <dgm:pt modelId="{76762C8E-B093-4B70-A3DC-BBD0C15105BC}">
      <dgm:prSet phldrT="[Text]" custT="1"/>
      <dgm:spPr/>
      <dgm:t>
        <a:bodyPr/>
        <a:lstStyle/>
        <a:p>
          <a:r>
            <a:rPr lang="hr-HR" sz="1400" dirty="0" smtClean="0"/>
            <a:t> osvijestiti svoje pozitivne strane, osvijestiti sklonost i način </a:t>
          </a:r>
          <a:r>
            <a:rPr lang="en-GB" sz="1400" dirty="0" err="1" smtClean="0"/>
            <a:t>diskvalificiranja</a:t>
          </a:r>
          <a:r>
            <a:rPr lang="hr-HR" sz="1400" dirty="0" smtClean="0"/>
            <a:t> pozitivnih osobina (samokritične</a:t>
          </a:r>
          <a:r>
            <a:rPr lang="en-GB" sz="1400" dirty="0" smtClean="0"/>
            <a:t> m</a:t>
          </a:r>
          <a:r>
            <a:rPr lang="hr-HR" sz="1400" dirty="0" smtClean="0"/>
            <a:t>isli) i nedopuštanje sebi iskustava koja bi dovela do promjene slike o sebi</a:t>
          </a:r>
          <a:endParaRPr lang="hr-HR" sz="1400" dirty="0"/>
        </a:p>
      </dgm:t>
    </dgm:pt>
    <dgm:pt modelId="{FFC1A631-961E-4BF8-BB71-2D8782A9C403}" type="parTrans" cxnId="{03EC8B86-16C9-442B-A53C-3AECE5E0DF2E}">
      <dgm:prSet/>
      <dgm:spPr/>
      <dgm:t>
        <a:bodyPr/>
        <a:lstStyle/>
        <a:p>
          <a:endParaRPr lang="hr-HR"/>
        </a:p>
      </dgm:t>
    </dgm:pt>
    <dgm:pt modelId="{C7BAFCFD-73D3-45B6-8D74-C0BAB9C98F46}" type="sibTrans" cxnId="{03EC8B86-16C9-442B-A53C-3AECE5E0DF2E}">
      <dgm:prSet/>
      <dgm:spPr/>
      <dgm:t>
        <a:bodyPr/>
        <a:lstStyle/>
        <a:p>
          <a:endParaRPr lang="hr-HR"/>
        </a:p>
      </dgm:t>
    </dgm:pt>
    <dgm:pt modelId="{71864974-0D14-429E-A0FB-34B84B28A082}" type="pres">
      <dgm:prSet presAssocID="{A7DC9AEA-730D-4722-9E1F-DA3B1A151A4A}" presName="linear" presStyleCnt="0">
        <dgm:presLayoutVars>
          <dgm:animLvl val="lvl"/>
          <dgm:resizeHandles val="exact"/>
        </dgm:presLayoutVars>
      </dgm:prSet>
      <dgm:spPr/>
      <dgm:t>
        <a:bodyPr/>
        <a:lstStyle/>
        <a:p>
          <a:endParaRPr lang="hr-HR"/>
        </a:p>
      </dgm:t>
    </dgm:pt>
    <dgm:pt modelId="{FDD58D67-1606-4A07-8E6C-86917EC84790}" type="pres">
      <dgm:prSet presAssocID="{DDF3D2CF-396F-4B14-8A10-1EC5432B6C33}" presName="parentText" presStyleLbl="node1" presStyleIdx="0" presStyleCnt="3" custScaleY="39279" custLinFactNeighborX="-901" custLinFactNeighborY="1821">
        <dgm:presLayoutVars>
          <dgm:chMax val="0"/>
          <dgm:bulletEnabled val="1"/>
        </dgm:presLayoutVars>
      </dgm:prSet>
      <dgm:spPr/>
      <dgm:t>
        <a:bodyPr/>
        <a:lstStyle/>
        <a:p>
          <a:endParaRPr lang="hr-HR"/>
        </a:p>
      </dgm:t>
    </dgm:pt>
    <dgm:pt modelId="{A9958E55-3B19-4556-89F9-1E5179411A88}" type="pres">
      <dgm:prSet presAssocID="{DDF3D2CF-396F-4B14-8A10-1EC5432B6C33}" presName="childText" presStyleLbl="revTx" presStyleIdx="0" presStyleCnt="2">
        <dgm:presLayoutVars>
          <dgm:bulletEnabled val="1"/>
        </dgm:presLayoutVars>
      </dgm:prSet>
      <dgm:spPr/>
      <dgm:t>
        <a:bodyPr/>
        <a:lstStyle/>
        <a:p>
          <a:endParaRPr lang="hr-HR"/>
        </a:p>
      </dgm:t>
    </dgm:pt>
    <dgm:pt modelId="{4EB979D5-2329-4AF5-9E96-218235A054FE}" type="pres">
      <dgm:prSet presAssocID="{ECEAA02D-9DDD-436A-80D1-29C48A2EAE39}" presName="parentText" presStyleLbl="node1" presStyleIdx="1" presStyleCnt="3" custScaleY="42968" custLinFactNeighborY="0">
        <dgm:presLayoutVars>
          <dgm:chMax val="0"/>
          <dgm:bulletEnabled val="1"/>
        </dgm:presLayoutVars>
      </dgm:prSet>
      <dgm:spPr/>
      <dgm:t>
        <a:bodyPr/>
        <a:lstStyle/>
        <a:p>
          <a:endParaRPr lang="hr-HR"/>
        </a:p>
      </dgm:t>
    </dgm:pt>
    <dgm:pt modelId="{C18A7275-4838-48D4-A304-90A92A3E1CE1}" type="pres">
      <dgm:prSet presAssocID="{ECEAA02D-9DDD-436A-80D1-29C48A2EAE39}" presName="childText" presStyleLbl="revTx" presStyleIdx="1" presStyleCnt="2">
        <dgm:presLayoutVars>
          <dgm:bulletEnabled val="1"/>
        </dgm:presLayoutVars>
      </dgm:prSet>
      <dgm:spPr/>
      <dgm:t>
        <a:bodyPr/>
        <a:lstStyle/>
        <a:p>
          <a:endParaRPr lang="hr-HR"/>
        </a:p>
      </dgm:t>
    </dgm:pt>
    <dgm:pt modelId="{F522A2FD-5E80-4EBC-9052-46251B733645}" type="pres">
      <dgm:prSet presAssocID="{62FC1FC9-2C36-4189-89B2-4699A451E0E5}" presName="parentText" presStyleLbl="node1" presStyleIdx="2" presStyleCnt="3" custScaleY="42639">
        <dgm:presLayoutVars>
          <dgm:chMax val="0"/>
          <dgm:bulletEnabled val="1"/>
        </dgm:presLayoutVars>
      </dgm:prSet>
      <dgm:spPr/>
      <dgm:t>
        <a:bodyPr/>
        <a:lstStyle/>
        <a:p>
          <a:endParaRPr lang="hr-HR"/>
        </a:p>
      </dgm:t>
    </dgm:pt>
  </dgm:ptLst>
  <dgm:cxnLst>
    <dgm:cxn modelId="{03EC8B86-16C9-442B-A53C-3AECE5E0DF2E}" srcId="{DDF3D2CF-396F-4B14-8A10-1EC5432B6C33}" destId="{76762C8E-B093-4B70-A3DC-BBD0C15105BC}" srcOrd="1" destOrd="0" parTransId="{FFC1A631-961E-4BF8-BB71-2D8782A9C403}" sibTransId="{C7BAFCFD-73D3-45B6-8D74-C0BAB9C98F46}"/>
    <dgm:cxn modelId="{A2A858CB-A07A-48F9-92D0-49F4819E0811}" srcId="{A7DC9AEA-730D-4722-9E1F-DA3B1A151A4A}" destId="{DDF3D2CF-396F-4B14-8A10-1EC5432B6C33}" srcOrd="0" destOrd="0" parTransId="{5E08753D-1D0C-4B1C-9857-42D60328D0C0}" sibTransId="{4A8ED01C-25D7-468B-A355-B2B78A939C5C}"/>
    <dgm:cxn modelId="{F08EA388-56DB-4039-9A21-A82BD76DA236}" type="presOf" srcId="{76762C8E-B093-4B70-A3DC-BBD0C15105BC}" destId="{A9958E55-3B19-4556-89F9-1E5179411A88}" srcOrd="0" destOrd="1" presId="urn:microsoft.com/office/officeart/2005/8/layout/vList2"/>
    <dgm:cxn modelId="{416105ED-00B8-48DD-BB46-C488F5871E30}" srcId="{ECEAA02D-9DDD-436A-80D1-29C48A2EAE39}" destId="{8218975D-617A-4243-92DA-F244177F3065}" srcOrd="2" destOrd="0" parTransId="{7189CBC9-6B17-43B1-864C-C50EFF3CD2CD}" sibTransId="{66607F78-DDE6-447B-AF08-45028A91707D}"/>
    <dgm:cxn modelId="{67E5D0A2-6766-4A8F-8FA4-F95433E6D0DF}" type="presOf" srcId="{A7DC9AEA-730D-4722-9E1F-DA3B1A151A4A}" destId="{71864974-0D14-429E-A0FB-34B84B28A082}" srcOrd="0" destOrd="0" presId="urn:microsoft.com/office/officeart/2005/8/layout/vList2"/>
    <dgm:cxn modelId="{73E06314-038C-4C57-8106-AFA4D2F56E15}" srcId="{ECEAA02D-9DDD-436A-80D1-29C48A2EAE39}" destId="{DAD9AD42-2E44-402E-9C5E-7B1195994C53}" srcOrd="1" destOrd="0" parTransId="{C7AC86EA-4ADC-4FCA-909E-793EF0EB299F}" sibTransId="{6893EF55-531A-48B5-AA93-193FA6CC5C55}"/>
    <dgm:cxn modelId="{0CBFF78D-EADB-4EDF-AC7A-A65A572C0DF6}" srcId="{ECEAA02D-9DDD-436A-80D1-29C48A2EAE39}" destId="{BF1F8072-53FC-40AE-9839-8459823F4B7D}" srcOrd="0" destOrd="0" parTransId="{430AB86C-70C0-49F6-906E-C7122E4DA129}" sibTransId="{3D6BF884-7C0E-4A8F-A20E-94149DE013D8}"/>
    <dgm:cxn modelId="{B572AF42-3959-4B3C-A6A4-E7F170C9FC1D}" srcId="{A7DC9AEA-730D-4722-9E1F-DA3B1A151A4A}" destId="{62FC1FC9-2C36-4189-89B2-4699A451E0E5}" srcOrd="2" destOrd="0" parTransId="{C4140348-E983-401F-B8AD-74537B202ADA}" sibTransId="{9FD74BDB-DDE9-4825-8451-DD3BD1CC1F10}"/>
    <dgm:cxn modelId="{C45F19DF-DC61-4674-B617-A5DF629B8832}" type="presOf" srcId="{B8B2947D-263E-45C2-8DB5-9BD47F1A1FA8}" destId="{A9958E55-3B19-4556-89F9-1E5179411A88}" srcOrd="0" destOrd="0" presId="urn:microsoft.com/office/officeart/2005/8/layout/vList2"/>
    <dgm:cxn modelId="{521CF18D-2E1D-47D1-8377-EA6A104627E2}" type="presOf" srcId="{62FC1FC9-2C36-4189-89B2-4699A451E0E5}" destId="{F522A2FD-5E80-4EBC-9052-46251B733645}" srcOrd="0" destOrd="0" presId="urn:microsoft.com/office/officeart/2005/8/layout/vList2"/>
    <dgm:cxn modelId="{028288DC-4E46-4239-908E-03EC61EB4C1C}" type="presOf" srcId="{8218975D-617A-4243-92DA-F244177F3065}" destId="{C18A7275-4838-48D4-A304-90A92A3E1CE1}" srcOrd="0" destOrd="2" presId="urn:microsoft.com/office/officeart/2005/8/layout/vList2"/>
    <dgm:cxn modelId="{68C7B6AC-B0AC-4EEF-A9B5-A3C64D635E2A}" srcId="{A7DC9AEA-730D-4722-9E1F-DA3B1A151A4A}" destId="{ECEAA02D-9DDD-436A-80D1-29C48A2EAE39}" srcOrd="1" destOrd="0" parTransId="{DE6FBC93-ADF3-49B7-A188-03E18F054C04}" sibTransId="{CA751C93-E22E-4B19-A765-24B2159E658E}"/>
    <dgm:cxn modelId="{6CF3C86C-423B-490C-AFE0-0125149314C3}" type="presOf" srcId="{BF1F8072-53FC-40AE-9839-8459823F4B7D}" destId="{C18A7275-4838-48D4-A304-90A92A3E1CE1}" srcOrd="0" destOrd="0" presId="urn:microsoft.com/office/officeart/2005/8/layout/vList2"/>
    <dgm:cxn modelId="{5B9F6E5B-E159-4EC6-A9B2-35F0294491AA}" type="presOf" srcId="{DAD9AD42-2E44-402E-9C5E-7B1195994C53}" destId="{C18A7275-4838-48D4-A304-90A92A3E1CE1}" srcOrd="0" destOrd="1" presId="urn:microsoft.com/office/officeart/2005/8/layout/vList2"/>
    <dgm:cxn modelId="{763F16AB-12A3-403E-BB95-AA5197800D16}" type="presOf" srcId="{DDF3D2CF-396F-4B14-8A10-1EC5432B6C33}" destId="{FDD58D67-1606-4A07-8E6C-86917EC84790}" srcOrd="0" destOrd="0" presId="urn:microsoft.com/office/officeart/2005/8/layout/vList2"/>
    <dgm:cxn modelId="{7B27F46B-639C-433C-8681-909688104C90}" type="presOf" srcId="{ECEAA02D-9DDD-436A-80D1-29C48A2EAE39}" destId="{4EB979D5-2329-4AF5-9E96-218235A054FE}" srcOrd="0" destOrd="0" presId="urn:microsoft.com/office/officeart/2005/8/layout/vList2"/>
    <dgm:cxn modelId="{CEFCA8C9-8FC7-4EE6-8FE1-4C174FC46AF7}" srcId="{DDF3D2CF-396F-4B14-8A10-1EC5432B6C33}" destId="{B8B2947D-263E-45C2-8DB5-9BD47F1A1FA8}" srcOrd="0" destOrd="0" parTransId="{97DDD598-9EA8-4E8A-B55A-18F368916797}" sibTransId="{72889BB0-6B1B-4AF3-B6A4-8FFEB273157C}"/>
    <dgm:cxn modelId="{DCA36DC0-40C6-4B94-B0A2-6C0B3D1099B1}" type="presParOf" srcId="{71864974-0D14-429E-A0FB-34B84B28A082}" destId="{FDD58D67-1606-4A07-8E6C-86917EC84790}" srcOrd="0" destOrd="0" presId="urn:microsoft.com/office/officeart/2005/8/layout/vList2"/>
    <dgm:cxn modelId="{58D57BED-769F-405D-8640-7B99A5C90D19}" type="presParOf" srcId="{71864974-0D14-429E-A0FB-34B84B28A082}" destId="{A9958E55-3B19-4556-89F9-1E5179411A88}" srcOrd="1" destOrd="0" presId="urn:microsoft.com/office/officeart/2005/8/layout/vList2"/>
    <dgm:cxn modelId="{5E8C3BBB-9EC3-4BE5-867D-803AEFFE2459}" type="presParOf" srcId="{71864974-0D14-429E-A0FB-34B84B28A082}" destId="{4EB979D5-2329-4AF5-9E96-218235A054FE}" srcOrd="2" destOrd="0" presId="urn:microsoft.com/office/officeart/2005/8/layout/vList2"/>
    <dgm:cxn modelId="{ACEA9D71-64CB-415C-BCBC-9C8E4ED66A67}" type="presParOf" srcId="{71864974-0D14-429E-A0FB-34B84B28A082}" destId="{C18A7275-4838-48D4-A304-90A92A3E1CE1}" srcOrd="3" destOrd="0" presId="urn:microsoft.com/office/officeart/2005/8/layout/vList2"/>
    <dgm:cxn modelId="{EAB1D616-DA11-4DCC-9398-8003B501422B}" type="presParOf" srcId="{71864974-0D14-429E-A0FB-34B84B28A082}" destId="{F522A2FD-5E80-4EBC-9052-46251B73364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AC5E7-B7A4-441C-87C7-132076D0A4D6}">
      <dsp:nvSpPr>
        <dsp:cNvPr id="0" name=""/>
        <dsp:cNvSpPr/>
      </dsp:nvSpPr>
      <dsp:spPr>
        <a:xfrm>
          <a:off x="-15" y="72007"/>
          <a:ext cx="6775962" cy="1124764"/>
        </a:xfrm>
        <a:prstGeom prst="roundRect">
          <a:avLst>
            <a:gd name="adj" fmla="val 10000"/>
          </a:avLst>
        </a:prstGeom>
        <a:solidFill>
          <a:schemeClr val="accent1">
            <a:shade val="80000"/>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hr-HR" sz="1600" b="1" kern="1200" dirty="0" smtClean="0"/>
            <a:t>(Rana) iskustva</a:t>
          </a:r>
        </a:p>
        <a:p>
          <a:pPr lvl="0" algn="l" defTabSz="711200">
            <a:lnSpc>
              <a:spcPct val="90000"/>
            </a:lnSpc>
            <a:spcBef>
              <a:spcPct val="0"/>
            </a:spcBef>
            <a:spcAft>
              <a:spcPct val="35000"/>
            </a:spcAft>
          </a:pPr>
          <a:r>
            <a:rPr lang="hr-HR" sz="1200" kern="1200" dirty="0" smtClean="0"/>
            <a:t>Događaji, odnosi, uvjeti odrastanja koji su utjecali na razvoj predodžbi o sebi.</a:t>
          </a:r>
        </a:p>
        <a:p>
          <a:pPr lvl="0" algn="l" defTabSz="711200">
            <a:lnSpc>
              <a:spcPct val="90000"/>
            </a:lnSpc>
            <a:spcBef>
              <a:spcPct val="0"/>
            </a:spcBef>
            <a:spcAft>
              <a:spcPct val="35000"/>
            </a:spcAft>
          </a:pPr>
          <a:r>
            <a:rPr lang="hr-HR" sz="1200" kern="1200" dirty="0" smtClean="0"/>
            <a:t>Npr. odbacivanje, zanemarivanje, maltretiranje, kritiziranje i kažnjavanje, nedostatak pohvala, pažnje, topline, označavanje uljezom</a:t>
          </a:r>
          <a:endParaRPr lang="hr-HR" sz="1200" kern="1200" dirty="0"/>
        </a:p>
      </dsp:txBody>
      <dsp:txXfrm>
        <a:off x="32928" y="104950"/>
        <a:ext cx="5368863" cy="1058878"/>
      </dsp:txXfrm>
    </dsp:sp>
    <dsp:sp modelId="{2D53F1CA-DAD8-429D-A569-7A016717A4F0}">
      <dsp:nvSpPr>
        <dsp:cNvPr id="0" name=""/>
        <dsp:cNvSpPr/>
      </dsp:nvSpPr>
      <dsp:spPr>
        <a:xfrm>
          <a:off x="1080146" y="1224135"/>
          <a:ext cx="6114459" cy="1124764"/>
        </a:xfrm>
        <a:prstGeom prst="roundRect">
          <a:avLst>
            <a:gd name="adj" fmla="val 10000"/>
          </a:avLst>
        </a:prstGeom>
        <a:solidFill>
          <a:schemeClr val="accent1">
            <a:shade val="80000"/>
            <a:hueOff val="98626"/>
            <a:satOff val="-11455"/>
            <a:lumOff val="11021"/>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hr-HR" sz="1600" b="1" kern="1200" dirty="0" smtClean="0"/>
            <a:t>Bazičn</a:t>
          </a:r>
          <a:r>
            <a:rPr lang="en-GB" sz="1600" b="1" kern="1200" dirty="0" smtClean="0"/>
            <a:t>a </a:t>
          </a:r>
          <a:r>
            <a:rPr lang="en-GB" sz="1600" b="1" kern="1200" dirty="0" err="1" smtClean="0"/>
            <a:t>vjerovanja</a:t>
          </a:r>
          <a:endParaRPr lang="hr-HR" sz="1600" b="1" kern="1200" dirty="0" smtClean="0"/>
        </a:p>
        <a:p>
          <a:pPr lvl="0" algn="l" defTabSz="711200">
            <a:lnSpc>
              <a:spcPct val="90000"/>
            </a:lnSpc>
            <a:spcBef>
              <a:spcPct val="0"/>
            </a:spcBef>
            <a:spcAft>
              <a:spcPct val="35000"/>
            </a:spcAft>
          </a:pPr>
          <a:r>
            <a:rPr lang="hr-HR" sz="1200" kern="1200" dirty="0" smtClean="0"/>
            <a:t>Procjena vlastite vrijednosti odnosno formiranje sudova o sebi na temelju proživljenog iskustva</a:t>
          </a:r>
        </a:p>
        <a:p>
          <a:pPr lvl="0" algn="l" defTabSz="711200">
            <a:lnSpc>
              <a:spcPct val="90000"/>
            </a:lnSpc>
            <a:spcBef>
              <a:spcPct val="0"/>
            </a:spcBef>
            <a:spcAft>
              <a:spcPct val="35000"/>
            </a:spcAft>
          </a:pPr>
          <a:r>
            <a:rPr lang="hr-HR" sz="1200" kern="1200" dirty="0" smtClean="0"/>
            <a:t>Npr. loš sam, bezvrijedan sam, glup sam, nisam dovoljno dobar</a:t>
          </a:r>
          <a:endParaRPr lang="hr-HR" sz="1200" kern="1200" dirty="0"/>
        </a:p>
      </dsp:txBody>
      <dsp:txXfrm>
        <a:off x="1113089" y="1257078"/>
        <a:ext cx="4824559" cy="1058878"/>
      </dsp:txXfrm>
    </dsp:sp>
    <dsp:sp modelId="{03A4046D-D8F8-478F-A437-5341C3C7A9E7}">
      <dsp:nvSpPr>
        <dsp:cNvPr id="0" name=""/>
        <dsp:cNvSpPr/>
      </dsp:nvSpPr>
      <dsp:spPr>
        <a:xfrm>
          <a:off x="1656190" y="2304256"/>
          <a:ext cx="6167078" cy="1749234"/>
        </a:xfrm>
        <a:prstGeom prst="roundRect">
          <a:avLst>
            <a:gd name="adj" fmla="val 10000"/>
          </a:avLst>
        </a:prstGeom>
        <a:solidFill>
          <a:schemeClr val="accent1">
            <a:shade val="80000"/>
            <a:hueOff val="197251"/>
            <a:satOff val="-22911"/>
            <a:lumOff val="22041"/>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hr-HR" sz="1600" b="1" kern="1200" dirty="0" smtClean="0"/>
            <a:t>Životna pravila</a:t>
          </a:r>
        </a:p>
        <a:p>
          <a:pPr lvl="0" algn="l" defTabSz="711200">
            <a:lnSpc>
              <a:spcPct val="90000"/>
            </a:lnSpc>
            <a:spcBef>
              <a:spcPct val="0"/>
            </a:spcBef>
            <a:spcAft>
              <a:spcPct val="35000"/>
            </a:spcAft>
          </a:pPr>
          <a:r>
            <a:rPr lang="hr-HR" sz="1100" kern="1200" dirty="0" smtClean="0"/>
            <a:t>Strategije nošenja sa svakodnevnim životnim situacijama pod uvjetom da su bazični zaključci točni. </a:t>
          </a:r>
        </a:p>
        <a:p>
          <a:pPr lvl="0" algn="l" defTabSz="711200">
            <a:lnSpc>
              <a:spcPct val="90000"/>
            </a:lnSpc>
            <a:spcBef>
              <a:spcPct val="0"/>
            </a:spcBef>
            <a:spcAft>
              <a:spcPct val="35000"/>
            </a:spcAft>
          </a:pPr>
          <a:r>
            <a:rPr lang="hr-HR" sz="1100" kern="1200" dirty="0" smtClean="0"/>
            <a:t>Standardi prema kojima se mjeri vlastita vrijednost.</a:t>
          </a:r>
        </a:p>
        <a:p>
          <a:pPr lvl="0" algn="l" defTabSz="711200">
            <a:lnSpc>
              <a:spcPct val="90000"/>
            </a:lnSpc>
            <a:spcBef>
              <a:spcPct val="0"/>
            </a:spcBef>
            <a:spcAft>
              <a:spcPct val="35000"/>
            </a:spcAft>
          </a:pPr>
          <a:r>
            <a:rPr lang="hr-HR" sz="1100" kern="1200" dirty="0" smtClean="0"/>
            <a:t>Npr. Uvijek druge moram staviti na prvo mjesto.; Ako kažem što mislim, bit ću odbačen.; Ako ne napravim sve u skladu s najvišim mogućim standardima, ništa neću postići.; Moram se uvijek moći kontrolirati.</a:t>
          </a:r>
          <a:endParaRPr lang="hr-HR" sz="1100" kern="1200" dirty="0"/>
        </a:p>
      </dsp:txBody>
      <dsp:txXfrm>
        <a:off x="1707423" y="2355489"/>
        <a:ext cx="4837774" cy="1646768"/>
      </dsp:txXfrm>
    </dsp:sp>
    <dsp:sp modelId="{D49BBCA9-EE9C-4B3D-B38B-11E10059B1E6}">
      <dsp:nvSpPr>
        <dsp:cNvPr id="0" name=""/>
        <dsp:cNvSpPr/>
      </dsp:nvSpPr>
      <dsp:spPr>
        <a:xfrm>
          <a:off x="2736320" y="3987803"/>
          <a:ext cx="5058566" cy="1124764"/>
        </a:xfrm>
        <a:prstGeom prst="roundRect">
          <a:avLst>
            <a:gd name="adj" fmla="val 10000"/>
          </a:avLst>
        </a:prstGeom>
        <a:solidFill>
          <a:schemeClr val="accent1">
            <a:shade val="80000"/>
            <a:hueOff val="295877"/>
            <a:satOff val="-34366"/>
            <a:lumOff val="33062"/>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1" kern="1200" dirty="0" smtClean="0"/>
            <a:t>O</a:t>
          </a:r>
          <a:r>
            <a:rPr lang="hr-HR" sz="1600" b="1" kern="1200" dirty="0" smtClean="0"/>
            <a:t>kidači</a:t>
          </a:r>
        </a:p>
        <a:p>
          <a:pPr lvl="0" algn="l" defTabSz="711200">
            <a:lnSpc>
              <a:spcPct val="90000"/>
            </a:lnSpc>
            <a:spcBef>
              <a:spcPct val="0"/>
            </a:spcBef>
            <a:spcAft>
              <a:spcPct val="35000"/>
            </a:spcAft>
          </a:pPr>
          <a:r>
            <a:rPr lang="hr-HR" sz="1200" kern="1200" dirty="0" smtClean="0"/>
            <a:t>Situacije u kojima su životna pravila prekršena ili postoji opasnost da će biti prekršena.</a:t>
          </a:r>
        </a:p>
        <a:p>
          <a:pPr lvl="0" algn="l" defTabSz="711200">
            <a:lnSpc>
              <a:spcPct val="90000"/>
            </a:lnSpc>
            <a:spcBef>
              <a:spcPct val="0"/>
            </a:spcBef>
            <a:spcAft>
              <a:spcPct val="35000"/>
            </a:spcAft>
          </a:pPr>
          <a:r>
            <a:rPr lang="hr-HR" sz="1200" kern="1200" dirty="0" smtClean="0"/>
            <a:t>Npr. biti odbačen, vjerojatnost neuspjeha, vjerojatnost </a:t>
          </a:r>
          <a:r>
            <a:rPr lang="hr-HR" sz="1200" kern="1200" dirty="0" err="1" smtClean="0"/>
            <a:t>nezadržavanja</a:t>
          </a:r>
          <a:r>
            <a:rPr lang="hr-HR" sz="1200" kern="1200" dirty="0" smtClean="0"/>
            <a:t> kontrole.</a:t>
          </a:r>
          <a:endParaRPr lang="hr-HR" sz="1200" kern="1200" dirty="0"/>
        </a:p>
      </dsp:txBody>
      <dsp:txXfrm>
        <a:off x="2769263" y="4020746"/>
        <a:ext cx="3980039" cy="1058878"/>
      </dsp:txXfrm>
    </dsp:sp>
    <dsp:sp modelId="{F40725CF-7581-43C0-8FA6-911838961D23}">
      <dsp:nvSpPr>
        <dsp:cNvPr id="0" name=""/>
        <dsp:cNvSpPr/>
      </dsp:nvSpPr>
      <dsp:spPr>
        <a:xfrm>
          <a:off x="5672216" y="861467"/>
          <a:ext cx="731097" cy="7310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hr-HR" sz="3500" kern="1200"/>
        </a:p>
      </dsp:txBody>
      <dsp:txXfrm>
        <a:off x="5836713" y="861467"/>
        <a:ext cx="402103" cy="550150"/>
      </dsp:txXfrm>
    </dsp:sp>
    <dsp:sp modelId="{FD720E2B-8997-4321-AC9C-95B6360A25A5}">
      <dsp:nvSpPr>
        <dsp:cNvPr id="0" name=""/>
        <dsp:cNvSpPr/>
      </dsp:nvSpPr>
      <dsp:spPr>
        <a:xfrm>
          <a:off x="6198091" y="2190735"/>
          <a:ext cx="731097" cy="7310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hr-HR" sz="3500" kern="1200"/>
        </a:p>
      </dsp:txBody>
      <dsp:txXfrm>
        <a:off x="6362588" y="2190735"/>
        <a:ext cx="402103" cy="550150"/>
      </dsp:txXfrm>
    </dsp:sp>
    <dsp:sp modelId="{67E1DB81-DBBA-48DE-BD13-C9D78A5502FF}">
      <dsp:nvSpPr>
        <dsp:cNvPr id="0" name=""/>
        <dsp:cNvSpPr/>
      </dsp:nvSpPr>
      <dsp:spPr>
        <a:xfrm>
          <a:off x="6716116" y="3520003"/>
          <a:ext cx="731097" cy="7310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hr-HR" sz="3500" kern="1200"/>
        </a:p>
      </dsp:txBody>
      <dsp:txXfrm>
        <a:off x="6880613" y="3520003"/>
        <a:ext cx="402103" cy="550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E5227-6C1B-4861-A8DB-48A5766BFD2A}">
      <dsp:nvSpPr>
        <dsp:cNvPr id="0" name=""/>
        <dsp:cNvSpPr/>
      </dsp:nvSpPr>
      <dsp:spPr>
        <a:xfrm>
          <a:off x="3024336" y="-100041"/>
          <a:ext cx="1508868" cy="1373034"/>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r-HR" sz="1200" kern="1200" dirty="0" smtClean="0"/>
            <a:t>AKTIVACIJA BAZIČNIH VJEROVANJA</a:t>
          </a:r>
          <a:endParaRPr lang="hr-HR" sz="1200" kern="1200" dirty="0"/>
        </a:p>
      </dsp:txBody>
      <dsp:txXfrm>
        <a:off x="3245305" y="101035"/>
        <a:ext cx="1066930" cy="970882"/>
      </dsp:txXfrm>
    </dsp:sp>
    <dsp:sp modelId="{B4873EA3-FA6D-4DE3-AEF1-C20C361D5800}">
      <dsp:nvSpPr>
        <dsp:cNvPr id="0" name=""/>
        <dsp:cNvSpPr/>
      </dsp:nvSpPr>
      <dsp:spPr>
        <a:xfrm rot="1447466">
          <a:off x="4542862" y="792228"/>
          <a:ext cx="260137" cy="3893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hr-HR" sz="1700" kern="1200"/>
        </a:p>
      </dsp:txBody>
      <dsp:txXfrm>
        <a:off x="4546270" y="854153"/>
        <a:ext cx="182096" cy="233619"/>
      </dsp:txXfrm>
    </dsp:sp>
    <dsp:sp modelId="{524C76F2-3AA0-4C7E-B733-B42726E8C484}">
      <dsp:nvSpPr>
        <dsp:cNvPr id="0" name=""/>
        <dsp:cNvSpPr/>
      </dsp:nvSpPr>
      <dsp:spPr>
        <a:xfrm>
          <a:off x="4824535" y="663851"/>
          <a:ext cx="1608857" cy="1502407"/>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r-HR" sz="1200" kern="1200" dirty="0" smtClean="0"/>
            <a:t>NEGATIVNA PREDVIĐANJA</a:t>
          </a:r>
          <a:endParaRPr lang="hr-HR" sz="1200" kern="1200" dirty="0"/>
        </a:p>
      </dsp:txBody>
      <dsp:txXfrm>
        <a:off x="5060147" y="883873"/>
        <a:ext cx="1137633" cy="1062363"/>
      </dsp:txXfrm>
    </dsp:sp>
    <dsp:sp modelId="{A5C6D712-7164-4E2F-95F3-DD7B77CE7996}">
      <dsp:nvSpPr>
        <dsp:cNvPr id="0" name=""/>
        <dsp:cNvSpPr/>
      </dsp:nvSpPr>
      <dsp:spPr>
        <a:xfrm rot="5134928">
          <a:off x="5568719" y="2220568"/>
          <a:ext cx="275040" cy="3893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hr-HR" sz="1700" kern="1200"/>
        </a:p>
      </dsp:txBody>
      <dsp:txXfrm>
        <a:off x="5606797" y="2257308"/>
        <a:ext cx="192528" cy="233619"/>
      </dsp:txXfrm>
    </dsp:sp>
    <dsp:sp modelId="{8C66514A-3FB5-4211-95E0-E0021B9CF51E}">
      <dsp:nvSpPr>
        <dsp:cNvPr id="0" name=""/>
        <dsp:cNvSpPr/>
      </dsp:nvSpPr>
      <dsp:spPr>
        <a:xfrm>
          <a:off x="5040567" y="2680075"/>
          <a:ext cx="1475677" cy="1338528"/>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r-HR" sz="1200" kern="1200" dirty="0" smtClean="0"/>
            <a:t>NEKORISNA PONAŠANJA</a:t>
          </a:r>
          <a:endParaRPr lang="hr-HR" sz="1200" kern="1200" dirty="0"/>
        </a:p>
      </dsp:txBody>
      <dsp:txXfrm>
        <a:off x="5256675" y="2876098"/>
        <a:ext cx="1043461" cy="946482"/>
      </dsp:txXfrm>
    </dsp:sp>
    <dsp:sp modelId="{A9B8F658-5253-4680-B0AC-D0D73A5018BD}">
      <dsp:nvSpPr>
        <dsp:cNvPr id="0" name=""/>
        <dsp:cNvSpPr/>
      </dsp:nvSpPr>
      <dsp:spPr>
        <a:xfrm rot="9641354">
          <a:off x="4656975" y="3491958"/>
          <a:ext cx="317659" cy="3893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hr-HR" sz="1700" kern="1200"/>
        </a:p>
      </dsp:txBody>
      <dsp:txXfrm rot="10800000">
        <a:off x="4749592" y="3554074"/>
        <a:ext cx="222361" cy="233619"/>
      </dsp:txXfrm>
    </dsp:sp>
    <dsp:sp modelId="{248ABF34-4ACD-44CD-9066-4F1B5153976C}">
      <dsp:nvSpPr>
        <dsp:cNvPr id="0" name=""/>
        <dsp:cNvSpPr/>
      </dsp:nvSpPr>
      <dsp:spPr>
        <a:xfrm>
          <a:off x="2952331" y="3380920"/>
          <a:ext cx="1638033" cy="1343408"/>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r-HR" sz="1200" kern="1200" dirty="0" smtClean="0"/>
            <a:t>POTVRDA BAZIČNIH VJEROVANJA</a:t>
          </a:r>
          <a:endParaRPr lang="hr-HR" sz="1200" kern="1200" dirty="0"/>
        </a:p>
      </dsp:txBody>
      <dsp:txXfrm>
        <a:off x="3192215" y="3577658"/>
        <a:ext cx="1158265" cy="949932"/>
      </dsp:txXfrm>
    </dsp:sp>
    <dsp:sp modelId="{7F428D08-22CD-4E02-983F-64C5CB6BEE13}">
      <dsp:nvSpPr>
        <dsp:cNvPr id="0" name=""/>
        <dsp:cNvSpPr/>
      </dsp:nvSpPr>
      <dsp:spPr>
        <a:xfrm rot="11980527">
          <a:off x="2610551" y="3496714"/>
          <a:ext cx="301125" cy="3893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hr-HR" sz="1700" kern="1200"/>
        </a:p>
      </dsp:txBody>
      <dsp:txXfrm rot="10800000">
        <a:off x="2698251" y="3589795"/>
        <a:ext cx="210788" cy="233619"/>
      </dsp:txXfrm>
    </dsp:sp>
    <dsp:sp modelId="{9D2A4DFF-218E-4F61-B191-081E3BA5BAAB}">
      <dsp:nvSpPr>
        <dsp:cNvPr id="0" name=""/>
        <dsp:cNvSpPr/>
      </dsp:nvSpPr>
      <dsp:spPr>
        <a:xfrm>
          <a:off x="792085" y="2536058"/>
          <a:ext cx="1759481" cy="1531688"/>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r-HR" sz="1200" kern="1200" dirty="0" smtClean="0"/>
            <a:t>SAMOKRITIČNE</a:t>
          </a:r>
          <a:r>
            <a:rPr lang="hr-HR" sz="800" kern="1200" dirty="0" smtClean="0"/>
            <a:t> </a:t>
          </a:r>
          <a:r>
            <a:rPr lang="hr-HR" sz="1200" kern="1200" dirty="0" smtClean="0"/>
            <a:t>MISLI</a:t>
          </a:r>
          <a:endParaRPr lang="hr-HR" sz="1200" kern="1200" dirty="0"/>
        </a:p>
      </dsp:txBody>
      <dsp:txXfrm>
        <a:off x="1049755" y="2760369"/>
        <a:ext cx="1244141" cy="1083066"/>
      </dsp:txXfrm>
    </dsp:sp>
    <dsp:sp modelId="{DD8D5834-62D9-462C-AB08-D1C2BDDBAB96}">
      <dsp:nvSpPr>
        <dsp:cNvPr id="0" name=""/>
        <dsp:cNvSpPr/>
      </dsp:nvSpPr>
      <dsp:spPr>
        <a:xfrm rot="16233487">
          <a:off x="1519917" y="2044446"/>
          <a:ext cx="324524" cy="3893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hr-HR" sz="1700" kern="1200"/>
        </a:p>
      </dsp:txBody>
      <dsp:txXfrm>
        <a:off x="1568121" y="2170995"/>
        <a:ext cx="227167" cy="233619"/>
      </dsp:txXfrm>
    </dsp:sp>
    <dsp:sp modelId="{BCEEDDB9-132D-4265-AB4B-9E598AD530B6}">
      <dsp:nvSpPr>
        <dsp:cNvPr id="0" name=""/>
        <dsp:cNvSpPr/>
      </dsp:nvSpPr>
      <dsp:spPr>
        <a:xfrm>
          <a:off x="864090" y="519829"/>
          <a:ext cx="1655996" cy="1403999"/>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r-HR" sz="1200" kern="1200" dirty="0" smtClean="0"/>
            <a:t>DEPRESIVNOST</a:t>
          </a:r>
          <a:endParaRPr lang="hr-HR" sz="1200" kern="1200" dirty="0"/>
        </a:p>
      </dsp:txBody>
      <dsp:txXfrm>
        <a:off x="1106605" y="725440"/>
        <a:ext cx="1170966" cy="992777"/>
      </dsp:txXfrm>
    </dsp:sp>
    <dsp:sp modelId="{84862E8B-F088-479B-9BBA-B7416C29BBDA}">
      <dsp:nvSpPr>
        <dsp:cNvPr id="0" name=""/>
        <dsp:cNvSpPr/>
      </dsp:nvSpPr>
      <dsp:spPr>
        <a:xfrm rot="20583933">
          <a:off x="2594480" y="702457"/>
          <a:ext cx="327962" cy="3893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hr-HR" sz="1700" kern="1200"/>
        </a:p>
      </dsp:txBody>
      <dsp:txXfrm>
        <a:off x="2596613" y="794659"/>
        <a:ext cx="229573" cy="233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r>
              <a:rPr lang="hr-HR" smtClean="0"/>
              <a:t>30.9.2017.</a:t>
            </a:r>
            <a:endParaRPr lang="hr-HR"/>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01202EF0-2B7B-4FA7-82DE-BE31D541B23F}" type="slidenum">
              <a:rPr lang="hr-HR" smtClean="0"/>
              <a:t>‹#›</a:t>
            </a:fld>
            <a:endParaRPr lang="hr-HR"/>
          </a:p>
        </p:txBody>
      </p:sp>
    </p:spTree>
    <p:extLst>
      <p:ext uri="{BB962C8B-B14F-4D97-AF65-F5344CB8AC3E}">
        <p14:creationId xmlns:p14="http://schemas.microsoft.com/office/powerpoint/2010/main" val="1915022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r>
              <a:rPr lang="hr-HR" smtClean="0"/>
              <a:t>30.9.2017.</a:t>
            </a:r>
            <a:endParaRPr lang="hr-HR"/>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71C568A-7DD5-410C-93B3-154EE2A19E5A}" type="slidenum">
              <a:rPr lang="hr-HR" smtClean="0"/>
              <a:pPr/>
              <a:t>‹#›</a:t>
            </a:fld>
            <a:endParaRPr lang="hr-HR"/>
          </a:p>
        </p:txBody>
      </p:sp>
    </p:spTree>
    <p:extLst>
      <p:ext uri="{BB962C8B-B14F-4D97-AF65-F5344CB8AC3E}">
        <p14:creationId xmlns:p14="http://schemas.microsoft.com/office/powerpoint/2010/main" val="230290240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C71C568A-7DD5-410C-93B3-154EE2A19E5A}" type="slidenum">
              <a:rPr lang="hr-HR" smtClean="0"/>
              <a:pPr/>
              <a:t>1</a:t>
            </a:fld>
            <a:endParaRPr lang="hr-HR"/>
          </a:p>
        </p:txBody>
      </p:sp>
      <p:sp>
        <p:nvSpPr>
          <p:cNvPr id="5" name="Date Placeholder 4"/>
          <p:cNvSpPr>
            <a:spLocks noGrp="1"/>
          </p:cNvSpPr>
          <p:nvPr>
            <p:ph type="dt" idx="11"/>
          </p:nvPr>
        </p:nvSpPr>
        <p:spPr/>
        <p:txBody>
          <a:bodyPr/>
          <a:lstStyle/>
          <a:p>
            <a:r>
              <a:rPr lang="hr-HR" smtClean="0"/>
              <a:t>30.9.2017.</a:t>
            </a:r>
            <a:endParaRPr lang="hr-HR"/>
          </a:p>
        </p:txBody>
      </p:sp>
    </p:spTree>
    <p:extLst>
      <p:ext uri="{BB962C8B-B14F-4D97-AF65-F5344CB8AC3E}">
        <p14:creationId xmlns:p14="http://schemas.microsoft.com/office/powerpoint/2010/main" val="282380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Eksperiment:</a:t>
            </a:r>
          </a:p>
          <a:p>
            <a:pPr marL="228600" indent="-228600">
              <a:buAutoNum type="arabicPeriod"/>
            </a:pPr>
            <a:r>
              <a:rPr lang="hr-HR" dirty="0" smtClean="0"/>
              <a:t>Ako je netko</a:t>
            </a:r>
            <a:r>
              <a:rPr lang="hr-HR" baseline="0" dirty="0" smtClean="0"/>
              <a:t> običavao razgovarati s ljudima na način da izbjegava kontakt očima i govori što manje kako ljudi npr. ne bi otkrili koliko je dosadan, novi obrazac može biti održavati kontakt očima i govoriti o sebi isto toliko koliko i drugi govore o sebi.</a:t>
            </a:r>
          </a:p>
          <a:p>
            <a:pPr marL="228600" indent="-228600">
              <a:buAutoNum type="arabicPeriod"/>
            </a:pPr>
            <a:r>
              <a:rPr lang="hr-HR" baseline="0" dirty="0" smtClean="0"/>
              <a:t>Ako je nekome uobičajen obrazac da npr. na poslu uvijek ima spreman odgovor na sve (kako bi pokazao visoku kompetentnost), može se prakticirati reći „ne znam” i „nemam neko stajalište u vezi s tim”.</a:t>
            </a:r>
          </a:p>
          <a:p>
            <a:pPr marL="228600" indent="-228600">
              <a:buAutoNum type="arabicPeriod"/>
            </a:pPr>
            <a:endParaRPr lang="hr-HR" baseline="0" dirty="0" smtClean="0"/>
          </a:p>
          <a:p>
            <a:pPr marL="0" indent="0">
              <a:buNone/>
            </a:pPr>
            <a:r>
              <a:rPr lang="hr-HR" baseline="0" dirty="0" smtClean="0"/>
              <a:t>Rezultati mogu pokazati da:</a:t>
            </a:r>
          </a:p>
          <a:p>
            <a:pPr marL="228600" indent="-228600">
              <a:buAutoNum type="arabicPeriod"/>
            </a:pPr>
            <a:r>
              <a:rPr lang="hr-HR" baseline="0" dirty="0" smtClean="0"/>
              <a:t>Anksiozna predviđanja nisu točna – </a:t>
            </a:r>
          </a:p>
          <a:p>
            <a:pPr marL="228600" indent="-228600">
              <a:buAutoNum type="arabicPeriod"/>
            </a:pPr>
            <a:r>
              <a:rPr lang="hr-HR" baseline="0" dirty="0" smtClean="0"/>
              <a:t>Anksiozna predviđanja jesu točna – vrijedna informacija. Na temelju te </a:t>
            </a:r>
            <a:r>
              <a:rPr lang="hr-HR" baseline="0" dirty="0" err="1" smtClean="0"/>
              <a:t>info</a:t>
            </a:r>
            <a:r>
              <a:rPr lang="hr-HR" baseline="0" dirty="0" smtClean="0"/>
              <a:t>, </a:t>
            </a:r>
            <a:r>
              <a:rPr lang="hr-HR" baseline="0" dirty="0" err="1" smtClean="0"/>
              <a:t>važano</a:t>
            </a:r>
            <a:r>
              <a:rPr lang="hr-HR" baseline="0" dirty="0" smtClean="0"/>
              <a:t> je ispitati jesu li točna zbog stjecaja okolnosti ili ponašanja same osobe te kako se u sličnoj situaciji osoba može ponašati u budućnosti. </a:t>
            </a:r>
          </a:p>
          <a:p>
            <a:pPr marL="0" indent="0">
              <a:buNone/>
            </a:pPr>
            <a:endParaRPr lang="hr-HR" dirty="0" smtClean="0"/>
          </a:p>
          <a:p>
            <a:pPr marL="0" indent="0">
              <a:buNone/>
            </a:pPr>
            <a:r>
              <a:rPr lang="hr-HR" dirty="0" smtClean="0"/>
              <a:t>Bez obzira na ishod eksperimenta, osoba si može čestitati na tome što ga je provela</a:t>
            </a:r>
            <a:r>
              <a:rPr lang="hr-HR" baseline="0" dirty="0" smtClean="0"/>
              <a:t> odnosno što je uložila trud u suočavanje s izazovom, a to je sve dio procesa učenja da je važno prihvatiti i cijeniti sebe. </a:t>
            </a:r>
            <a:endParaRPr lang="hr-HR" dirty="0"/>
          </a:p>
        </p:txBody>
      </p:sp>
      <p:sp>
        <p:nvSpPr>
          <p:cNvPr id="4" name="Slide Number Placeholder 3"/>
          <p:cNvSpPr>
            <a:spLocks noGrp="1"/>
          </p:cNvSpPr>
          <p:nvPr>
            <p:ph type="sldNum" sz="quarter" idx="10"/>
          </p:nvPr>
        </p:nvSpPr>
        <p:spPr/>
        <p:txBody>
          <a:bodyPr/>
          <a:lstStyle/>
          <a:p>
            <a:fld id="{5024329E-81BA-433B-BB45-50C706AAC1D5}" type="slidenum">
              <a:rPr lang="hr-HR" smtClean="0"/>
              <a:pPr/>
              <a:t>18</a:t>
            </a:fld>
            <a:endParaRPr lang="hr-HR"/>
          </a:p>
        </p:txBody>
      </p:sp>
      <p:sp>
        <p:nvSpPr>
          <p:cNvPr id="5" name="Date Placeholder 4"/>
          <p:cNvSpPr>
            <a:spLocks noGrp="1"/>
          </p:cNvSpPr>
          <p:nvPr>
            <p:ph type="dt" idx="11"/>
          </p:nvPr>
        </p:nvSpPr>
        <p:spPr/>
        <p:txBody>
          <a:bodyPr/>
          <a:lstStyle/>
          <a:p>
            <a:r>
              <a:rPr lang="hr-HR" smtClean="0"/>
              <a:t>30.9.2017.</a:t>
            </a:r>
            <a:endParaRPr lang="hr-HR"/>
          </a:p>
        </p:txBody>
      </p:sp>
    </p:spTree>
    <p:extLst>
      <p:ext uri="{BB962C8B-B14F-4D97-AF65-F5344CB8AC3E}">
        <p14:creationId xmlns:p14="http://schemas.microsoft.com/office/powerpoint/2010/main" val="279508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DVOSTRUKI STANDARDI:</a:t>
            </a:r>
            <a:r>
              <a:rPr lang="hr-HR" baseline="0" dirty="0" smtClean="0"/>
              <a:t> </a:t>
            </a:r>
            <a:r>
              <a:rPr lang="hr-HR" dirty="0" smtClean="0"/>
              <a:t>Osobe s niskim samopoštovanjem obično</a:t>
            </a:r>
            <a:r>
              <a:rPr lang="hr-HR" baseline="0" dirty="0" smtClean="0"/>
              <a:t> sebi postavljaju više, rigidnije i teže ostvarive standarde nego drugima.</a:t>
            </a:r>
          </a:p>
          <a:p>
            <a:endParaRPr lang="hr-HR" baseline="0" dirty="0" smtClean="0"/>
          </a:p>
          <a:p>
            <a:r>
              <a:rPr lang="hr-HR" baseline="0" dirty="0" smtClean="0"/>
              <a:t>SNAGE/SLABOSTI: Autori Burka i </a:t>
            </a:r>
            <a:r>
              <a:rPr lang="hr-HR" baseline="0" dirty="0" err="1" smtClean="0"/>
              <a:t>Yuen</a:t>
            </a:r>
            <a:r>
              <a:rPr lang="hr-HR" baseline="0" dirty="0" smtClean="0"/>
              <a:t> (1983) kažu da osobe koje su tako stroge prema sebi imaju vrlo snažnog i učinkovitog „unutarnjeg tužitelja” koji budno prati i najmanji nedostatak ili slabost i uvijek je spreman osuditi osobu za i najmanju sitnicu. Stoga je osobi potreban najmanje jednako snažan „unutarnji branitelj” koji će izložiti dokaze za obranu osobe. Pri tom je još najvažnije razviti „unutarnjeg suca” koji bi poput pravog suca odvagnuo sve dokaze za i protiv i došao do uravnoteženog i pravednog gledišta umjesto osuđivanja osobe samo na temelju dokaza tužiteljstva.</a:t>
            </a:r>
          </a:p>
          <a:p>
            <a:endParaRPr lang="hr-HR" baseline="0" dirty="0" smtClean="0"/>
          </a:p>
          <a:p>
            <a:r>
              <a:rPr lang="hr-HR" baseline="0" dirty="0" smtClean="0"/>
              <a:t>PERFEKCIONIZAM:</a:t>
            </a:r>
          </a:p>
          <a:p>
            <a:r>
              <a:rPr lang="hr-HR" baseline="0" dirty="0" smtClean="0"/>
              <a:t>Npr. osoba vjeruje da se treba smireno i kompetentno nositi sa svim životnim izazovima. Ili da sve što čini treba biti u skladu s najvišim standardima bez obzira na okolnosti i vlastitu žrtvu koju zbog toga podnosi. To jednostavno nije dovoljno realno i otvara vrata samokritičnosti i osjećajima krivnje, neadekvatnosti, depresiji. Nije realno očekivati da će čovjek uvijek sve napraviti 100% ispravno. Ukoliko to očekujemo od sebe, sami sebe pripremamo na neuspjeh. To ne znači da se ne moramo truditi da napravimo stvari kako treba, no važno je postaviti si realistične ciljeve i priznati si zaslugu kada ih se ostvari, čak i ako ostvareno nije savršeno.</a:t>
            </a:r>
          </a:p>
          <a:p>
            <a:endParaRPr lang="hr-HR" baseline="0" dirty="0" smtClean="0"/>
          </a:p>
          <a:p>
            <a:r>
              <a:rPr lang="hr-HR" dirty="0" smtClean="0"/>
              <a:t>ŠTO</a:t>
            </a:r>
            <a:r>
              <a:rPr lang="hr-HR" baseline="0" dirty="0" smtClean="0"/>
              <a:t> MOGU UČINITI?</a:t>
            </a:r>
          </a:p>
          <a:p>
            <a:r>
              <a:rPr lang="hr-HR" baseline="0" dirty="0" smtClean="0"/>
              <a:t>Npr. otići iz loše veze, lošeg posla. Pokušati prihvatiti komplimente bez nedoumica i ustezanja, ne ispričavati se neprestano za svoje postupke, prihvaćati izazove i prilike, zauzimati se za svoje potrebe i sl. Napisati prijedloge i ideje o mogućim ponašanjima koja su suprotna dosadašnjima i iskoristiti svaku priliku da ih se isproba i zauzme i ojača novi pogled na sebe.</a:t>
            </a:r>
            <a:endParaRPr lang="hr-HR" dirty="0"/>
          </a:p>
        </p:txBody>
      </p:sp>
      <p:sp>
        <p:nvSpPr>
          <p:cNvPr id="4" name="Slide Number Placeholder 3"/>
          <p:cNvSpPr>
            <a:spLocks noGrp="1"/>
          </p:cNvSpPr>
          <p:nvPr>
            <p:ph type="sldNum" sz="quarter" idx="10"/>
          </p:nvPr>
        </p:nvSpPr>
        <p:spPr/>
        <p:txBody>
          <a:bodyPr/>
          <a:lstStyle/>
          <a:p>
            <a:fld id="{5024329E-81BA-433B-BB45-50C706AAC1D5}" type="slidenum">
              <a:rPr lang="hr-HR" smtClean="0"/>
              <a:pPr/>
              <a:t>21</a:t>
            </a:fld>
            <a:endParaRPr lang="hr-HR"/>
          </a:p>
        </p:txBody>
      </p:sp>
      <p:sp>
        <p:nvSpPr>
          <p:cNvPr id="5" name="Date Placeholder 4"/>
          <p:cNvSpPr>
            <a:spLocks noGrp="1"/>
          </p:cNvSpPr>
          <p:nvPr>
            <p:ph type="dt" idx="11"/>
          </p:nvPr>
        </p:nvSpPr>
        <p:spPr/>
        <p:txBody>
          <a:bodyPr/>
          <a:lstStyle/>
          <a:p>
            <a:r>
              <a:rPr lang="hr-HR" smtClean="0"/>
              <a:t>30.9.2017.</a:t>
            </a:r>
            <a:endParaRPr lang="hr-HR"/>
          </a:p>
        </p:txBody>
      </p:sp>
    </p:spTree>
    <p:extLst>
      <p:ext uri="{BB962C8B-B14F-4D97-AF65-F5344CB8AC3E}">
        <p14:creationId xmlns:p14="http://schemas.microsoft.com/office/powerpoint/2010/main" val="97676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Anksiozna predviđanja i samokritične misli krajnji su ishodi</a:t>
            </a:r>
            <a:r>
              <a:rPr lang="hr-HR" baseline="0" dirty="0" smtClean="0"/>
              <a:t> životnih pravila koja su formirana rano u životu i služe osobi da se nosi sa svakodnevicom unatoč „istinitosti” „bazičnih zaključaka o sebi”.</a:t>
            </a:r>
          </a:p>
          <a:p>
            <a:r>
              <a:rPr lang="hr-HR" baseline="0" dirty="0" smtClean="0"/>
              <a:t>Dugoročno gledajući, ta životna pravila stoje osobi na putu da dobije od života ono što želi i onemogućuju je da prihvati sebe kakva jeste.</a:t>
            </a:r>
          </a:p>
          <a:p>
            <a:r>
              <a:rPr lang="hr-HR" baseline="0" dirty="0" smtClean="0"/>
              <a:t>Iako nam pomažu da strukturiramo svijet oko sebe i nosimo se s njim lakše, pa čak i da nam povećaju samopoštovanje, ona ga zapravo snižavaju. Ona grade oko nas zid očekivanja, standarda i zahtjeva. </a:t>
            </a:r>
          </a:p>
          <a:p>
            <a:endParaRPr lang="hr-HR" baseline="0" dirty="0" smtClean="0"/>
          </a:p>
          <a:p>
            <a:r>
              <a:rPr lang="hr-HR" baseline="0" dirty="0" smtClean="0"/>
              <a:t>Povezanost životnih pravila i bazičnih zaključaka o sebi:</a:t>
            </a:r>
          </a:p>
          <a:p>
            <a:endParaRPr lang="hr-HR" baseline="0" dirty="0" smtClean="0"/>
          </a:p>
          <a:p>
            <a:pPr marL="228600" indent="-228600">
              <a:buAutoNum type="arabicPeriod"/>
            </a:pPr>
            <a:r>
              <a:rPr lang="hr-HR" baseline="0" dirty="0" smtClean="0"/>
              <a:t>Bazični zaključak: </a:t>
            </a:r>
            <a:r>
              <a:rPr lang="hr-HR" u="sng" baseline="0" dirty="0" smtClean="0"/>
              <a:t>Nekompetentan</a:t>
            </a:r>
            <a:r>
              <a:rPr lang="hr-HR" baseline="0" dirty="0" smtClean="0"/>
              <a:t> - Sve dok puno radim i postavljam si visoke standarde mogu prevladati osjećaj nedovoljne kompetentnosti i osjećati se ok sam sa sobom.</a:t>
            </a:r>
          </a:p>
          <a:p>
            <a:pPr marL="228600" indent="-228600">
              <a:buAutoNum type="arabicPeriod"/>
            </a:pPr>
            <a:r>
              <a:rPr lang="hr-HR" baseline="0" dirty="0" smtClean="0"/>
              <a:t>Bazični zaključak: </a:t>
            </a:r>
            <a:r>
              <a:rPr lang="hr-HR" u="sng" baseline="0" dirty="0" smtClean="0"/>
              <a:t>Neprivlačan</a:t>
            </a:r>
            <a:r>
              <a:rPr lang="hr-HR" baseline="0" dirty="0" smtClean="0"/>
              <a:t> – Sve dok pričam zabavne anegdote i predstavljam srž zabave nitko neće primijetiti da sam neprivlačan te se mogu osjećati ok sa sobom.</a:t>
            </a:r>
          </a:p>
          <a:p>
            <a:pPr marL="228600" indent="-228600">
              <a:buAutoNum type="arabicPeriod"/>
            </a:pPr>
            <a:endParaRPr lang="hr-HR" dirty="0"/>
          </a:p>
        </p:txBody>
      </p:sp>
      <p:sp>
        <p:nvSpPr>
          <p:cNvPr id="4" name="Slide Number Placeholder 3"/>
          <p:cNvSpPr>
            <a:spLocks noGrp="1"/>
          </p:cNvSpPr>
          <p:nvPr>
            <p:ph type="sldNum" sz="quarter" idx="10"/>
          </p:nvPr>
        </p:nvSpPr>
        <p:spPr/>
        <p:txBody>
          <a:bodyPr/>
          <a:lstStyle/>
          <a:p>
            <a:fld id="{5024329E-81BA-433B-BB45-50C706AAC1D5}" type="slidenum">
              <a:rPr lang="hr-HR" smtClean="0"/>
              <a:pPr/>
              <a:t>26</a:t>
            </a:fld>
            <a:endParaRPr lang="hr-HR"/>
          </a:p>
        </p:txBody>
      </p:sp>
      <p:sp>
        <p:nvSpPr>
          <p:cNvPr id="5" name="Date Placeholder 4"/>
          <p:cNvSpPr>
            <a:spLocks noGrp="1"/>
          </p:cNvSpPr>
          <p:nvPr>
            <p:ph type="dt" idx="11"/>
          </p:nvPr>
        </p:nvSpPr>
        <p:spPr/>
        <p:txBody>
          <a:bodyPr/>
          <a:lstStyle/>
          <a:p>
            <a:r>
              <a:rPr lang="hr-HR" smtClean="0"/>
              <a:t>30.9.2017.</a:t>
            </a:r>
            <a:endParaRPr lang="hr-HR"/>
          </a:p>
        </p:txBody>
      </p:sp>
    </p:spTree>
    <p:extLst>
      <p:ext uri="{BB962C8B-B14F-4D97-AF65-F5344CB8AC3E}">
        <p14:creationId xmlns:p14="http://schemas.microsoft.com/office/powerpoint/2010/main" val="3727461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ABAD2830-F273-4060-86D4-4212F8838728}"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019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F1CA9D-7821-47AD-A6E4-8DB98AEA0B3D}" type="slidenum">
              <a:rPr lang="en-US" smtClean="0"/>
              <a:pPr/>
              <a:t>‹#›</a:t>
            </a:fld>
            <a:endParaRPr lang="en-US"/>
          </a:p>
        </p:txBody>
      </p:sp>
    </p:spTree>
    <p:extLst>
      <p:ext uri="{BB962C8B-B14F-4D97-AF65-F5344CB8AC3E}">
        <p14:creationId xmlns:p14="http://schemas.microsoft.com/office/powerpoint/2010/main" val="150135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1CA9D-7821-47AD-A6E4-8DB98AEA0B3D}"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873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1CA9D-7821-47AD-A6E4-8DB98AEA0B3D}"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651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1CA9D-7821-47AD-A6E4-8DB98AEA0B3D}" type="slidenum">
              <a:rPr lang="en-US" smtClean="0"/>
              <a:pPr/>
              <a:t>‹#›</a:t>
            </a:fld>
            <a:endParaRPr lang="en-US"/>
          </a:p>
        </p:txBody>
      </p:sp>
    </p:spTree>
    <p:extLst>
      <p:ext uri="{BB962C8B-B14F-4D97-AF65-F5344CB8AC3E}">
        <p14:creationId xmlns:p14="http://schemas.microsoft.com/office/powerpoint/2010/main" val="2015669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1CA9D-7821-47AD-A6E4-8DB98AEA0B3D}"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856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1CA9D-7821-47AD-A6E4-8DB98AEA0B3D}"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876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86030-5CC8-4862-BD32-64EE76B21CF8}"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7789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E86A5-5193-4F6E-B814-5140BB00CB2F}"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056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D484-F614-4F83-9E0A-076B4E5CA0E7}" type="slidenum">
              <a:rPr lang="en-US" smtClean="0"/>
              <a:pPr/>
              <a:t>‹#›</a:t>
            </a:fld>
            <a:endParaRPr lang="en-US"/>
          </a:p>
        </p:txBody>
      </p:sp>
    </p:spTree>
    <p:extLst>
      <p:ext uri="{BB962C8B-B14F-4D97-AF65-F5344CB8AC3E}">
        <p14:creationId xmlns:p14="http://schemas.microsoft.com/office/powerpoint/2010/main" val="247035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13AC2-A539-44A5-A75A-C18879A01690}"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4061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CBDDE-ADDB-4969-B498-C64558BF0988}" type="slidenum">
              <a:rPr lang="en-US" smtClean="0"/>
              <a:pPr/>
              <a:t>‹#›</a:t>
            </a:fld>
            <a:endParaRPr lang="en-US"/>
          </a:p>
        </p:txBody>
      </p:sp>
    </p:spTree>
    <p:extLst>
      <p:ext uri="{BB962C8B-B14F-4D97-AF65-F5344CB8AC3E}">
        <p14:creationId xmlns:p14="http://schemas.microsoft.com/office/powerpoint/2010/main" val="3813097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99A621-527F-4419-8114-66700E9D8B3C}"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316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DA4931-8AD3-4F39-AFC6-75B298129106}"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258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BF9D10-0EE8-4FE1-A679-2758A24CF54E}" type="slidenum">
              <a:rPr lang="en-US" smtClean="0"/>
              <a:pPr/>
              <a:t>‹#›</a:t>
            </a:fld>
            <a:endParaRPr lang="en-US"/>
          </a:p>
        </p:txBody>
      </p:sp>
    </p:spTree>
    <p:extLst>
      <p:ext uri="{BB962C8B-B14F-4D97-AF65-F5344CB8AC3E}">
        <p14:creationId xmlns:p14="http://schemas.microsoft.com/office/powerpoint/2010/main" val="268304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2B9CC-8F96-454A-86EE-0F0157364D54}"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90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DDB1C-7DF6-4C06-BC2C-8CA3CB84B2E6}" type="slidenum">
              <a:rPr lang="en-US" smtClean="0"/>
              <a:pPr/>
              <a:t>‹#›</a:t>
            </a:fld>
            <a:endParaRPr lang="en-US"/>
          </a:p>
        </p:txBody>
      </p:sp>
    </p:spTree>
    <p:extLst>
      <p:ext uri="{BB962C8B-B14F-4D97-AF65-F5344CB8AC3E}">
        <p14:creationId xmlns:p14="http://schemas.microsoft.com/office/powerpoint/2010/main" val="341014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F1CA9D-7821-47AD-A6E4-8DB98AEA0B3D}" type="slidenum">
              <a:rPr lang="en-US" smtClean="0"/>
              <a:pPr/>
              <a:t>‹#›</a:t>
            </a:fld>
            <a:endParaRPr lang="en-US"/>
          </a:p>
        </p:txBody>
      </p:sp>
    </p:spTree>
    <p:extLst>
      <p:ext uri="{BB962C8B-B14F-4D97-AF65-F5344CB8AC3E}">
        <p14:creationId xmlns:p14="http://schemas.microsoft.com/office/powerpoint/2010/main" val="3009703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4149080"/>
            <a:ext cx="6956528" cy="864096"/>
          </a:xfrm>
        </p:spPr>
        <p:txBody>
          <a:bodyPr/>
          <a:lstStyle/>
          <a:p>
            <a:r>
              <a:rPr lang="hr-HR" dirty="0" smtClean="0"/>
              <a:t>BIHEVIORALNO – KOGNITIVNI TRETMAN NISKOG SAMOPOŠTOVANJA</a:t>
            </a:r>
            <a:endParaRPr lang="en-US" dirty="0"/>
          </a:p>
        </p:txBody>
      </p:sp>
    </p:spTree>
    <p:extLst>
      <p:ext uri="{BB962C8B-B14F-4D97-AF65-F5344CB8AC3E}">
        <p14:creationId xmlns:p14="http://schemas.microsoft.com/office/powerpoint/2010/main" val="2628617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692696"/>
            <a:ext cx="6336704" cy="369332"/>
          </a:xfrm>
          <a:prstGeom prst="rect">
            <a:avLst/>
          </a:prstGeom>
          <a:noFill/>
        </p:spPr>
        <p:txBody>
          <a:bodyPr wrap="square" rtlCol="0">
            <a:spAutoFit/>
          </a:bodyPr>
          <a:lstStyle/>
          <a:p>
            <a:r>
              <a:rPr lang="hr-HR" dirty="0" smtClean="0"/>
              <a:t>BAZIČNA VJEROVANJA I PRISTRANOSTI U MIŠLJENJU</a:t>
            </a:r>
            <a:endParaRPr lang="hr-HR" dirty="0"/>
          </a:p>
        </p:txBody>
      </p:sp>
      <p:sp>
        <p:nvSpPr>
          <p:cNvPr id="4" name="TextBox 3"/>
          <p:cNvSpPr txBox="1"/>
          <p:nvPr/>
        </p:nvSpPr>
        <p:spPr>
          <a:xfrm>
            <a:off x="683568" y="1196752"/>
            <a:ext cx="7848872" cy="923330"/>
          </a:xfrm>
          <a:prstGeom prst="rect">
            <a:avLst/>
          </a:prstGeom>
          <a:noFill/>
        </p:spPr>
        <p:txBody>
          <a:bodyPr wrap="square" rtlCol="0">
            <a:spAutoFit/>
          </a:bodyPr>
          <a:lstStyle/>
          <a:p>
            <a:r>
              <a:rPr lang="hr-HR" dirty="0" smtClean="0"/>
              <a:t>Bazična vjerovanja se formiraju pod utjecajem ranih iskustva, no jednom kad su formirana postaje iznimno teško odvojiti se od njih i propitivati ih, jer ona ojačavaju pod utjecajem pristranosti u mišljenju.</a:t>
            </a:r>
            <a:endParaRPr lang="hr-HR" dirty="0"/>
          </a:p>
        </p:txBody>
      </p:sp>
      <p:sp>
        <p:nvSpPr>
          <p:cNvPr id="5" name="Rounded Rectangle 4"/>
          <p:cNvSpPr/>
          <p:nvPr/>
        </p:nvSpPr>
        <p:spPr>
          <a:xfrm>
            <a:off x="702283" y="2245383"/>
            <a:ext cx="7488832" cy="94887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r-HR" dirty="0" smtClean="0">
                <a:solidFill>
                  <a:schemeClr val="tx1"/>
                </a:solidFill>
              </a:rPr>
              <a:t>PRISTRANOST U PERCEPCIJI - primjećuje </a:t>
            </a:r>
            <a:r>
              <a:rPr lang="hr-HR" dirty="0">
                <a:solidFill>
                  <a:schemeClr val="tx1"/>
                </a:solidFill>
              </a:rPr>
              <a:t>se samo ono što je </a:t>
            </a:r>
            <a:r>
              <a:rPr lang="hr-HR" dirty="0" smtClean="0">
                <a:solidFill>
                  <a:schemeClr val="tx1"/>
                </a:solidFill>
              </a:rPr>
              <a:t>u skladu </a:t>
            </a:r>
            <a:r>
              <a:rPr lang="hr-HR" dirty="0">
                <a:solidFill>
                  <a:schemeClr val="tx1"/>
                </a:solidFill>
              </a:rPr>
              <a:t>s negativnom slikom o sebi, fokus na „lošem”</a:t>
            </a:r>
          </a:p>
          <a:p>
            <a:pPr algn="ctr"/>
            <a:r>
              <a:rPr lang="hr-HR" dirty="0" smtClean="0"/>
              <a:t> </a:t>
            </a:r>
            <a:endParaRPr lang="hr-HR" dirty="0"/>
          </a:p>
        </p:txBody>
      </p:sp>
      <p:sp>
        <p:nvSpPr>
          <p:cNvPr id="6" name="Rounded Rectangle 5"/>
          <p:cNvSpPr/>
          <p:nvPr/>
        </p:nvSpPr>
        <p:spPr>
          <a:xfrm>
            <a:off x="702283" y="3341171"/>
            <a:ext cx="7488832" cy="122413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0"/>
              </a:spcBef>
              <a:buClrTx/>
              <a:buNone/>
              <a:defRPr/>
            </a:pPr>
            <a:r>
              <a:rPr lang="hr-HR" dirty="0" smtClean="0">
                <a:solidFill>
                  <a:schemeClr val="tx1"/>
                </a:solidFill>
              </a:rPr>
              <a:t>PRISTRANOST U INTERPRETACIJI - pripisivanje </a:t>
            </a:r>
            <a:r>
              <a:rPr lang="hr-HR" dirty="0">
                <a:solidFill>
                  <a:schemeClr val="tx1"/>
                </a:solidFill>
              </a:rPr>
              <a:t>iskrivljenog značenja situacijama i pojavama, generalizacija zaključaka na temelju negativnih iskustava i umanjivanje značaja ili netočno tumačenje pozitivnih iskustava</a:t>
            </a:r>
          </a:p>
        </p:txBody>
      </p:sp>
      <p:sp>
        <p:nvSpPr>
          <p:cNvPr id="7" name="TextBox 6"/>
          <p:cNvSpPr txBox="1"/>
          <p:nvPr/>
        </p:nvSpPr>
        <p:spPr>
          <a:xfrm>
            <a:off x="755576" y="4797152"/>
            <a:ext cx="7632848" cy="1477328"/>
          </a:xfrm>
          <a:prstGeom prst="rect">
            <a:avLst/>
          </a:prstGeom>
          <a:noFill/>
        </p:spPr>
        <p:txBody>
          <a:bodyPr wrap="square" rtlCol="0">
            <a:spAutoFit/>
          </a:bodyPr>
          <a:lstStyle/>
          <a:p>
            <a:r>
              <a:rPr lang="hr-HR" dirty="0" smtClean="0"/>
              <a:t>Kada su bazična vjerovanja negativna, osoba očekuje negativne ishode događaja. Predviđanje negativnog povećava osjetljivost na znakove koji opravdavaju ta očekivanja. Bez obzira na ishod pamti se negativan aspekt, te se jačaju negativna vjerovanja o sebi što rezultira ponovo predviđanjem negativnog ishoda u budućnosti.</a:t>
            </a:r>
            <a:endParaRPr lang="hr-HR" dirty="0"/>
          </a:p>
        </p:txBody>
      </p:sp>
    </p:spTree>
    <p:extLst>
      <p:ext uri="{BB962C8B-B14F-4D97-AF65-F5344CB8AC3E}">
        <p14:creationId xmlns:p14="http://schemas.microsoft.com/office/powerpoint/2010/main" val="2882743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97054681"/>
              </p:ext>
            </p:extLst>
          </p:nvPr>
        </p:nvGraphicFramePr>
        <p:xfrm>
          <a:off x="2195736"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own Arrow 2"/>
          <p:cNvSpPr/>
          <p:nvPr/>
        </p:nvSpPr>
        <p:spPr>
          <a:xfrm rot="10800000">
            <a:off x="3059832" y="1772818"/>
            <a:ext cx="144016" cy="1016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Rounded Rectangle 3"/>
          <p:cNvSpPr/>
          <p:nvPr/>
        </p:nvSpPr>
        <p:spPr>
          <a:xfrm>
            <a:off x="1835696" y="620688"/>
            <a:ext cx="345638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t>Negativna pristranost u vjerovanjima o sebi</a:t>
            </a:r>
            <a:endParaRPr lang="hr-HR" sz="2400" dirty="0"/>
          </a:p>
        </p:txBody>
      </p:sp>
      <p:sp>
        <p:nvSpPr>
          <p:cNvPr id="5" name="Right Arrow 4"/>
          <p:cNvSpPr/>
          <p:nvPr/>
        </p:nvSpPr>
        <p:spPr>
          <a:xfrm rot="2437569">
            <a:off x="4798585" y="1509971"/>
            <a:ext cx="359864" cy="165652"/>
          </a:xfrm>
          <a:prstGeom prst="rightArrow">
            <a:avLst>
              <a:gd name="adj1" fmla="val 3425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434445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ica 1"/>
          <p:cNvGraphicFramePr>
            <a:graphicFrameLocks noGrp="1"/>
          </p:cNvGraphicFramePr>
          <p:nvPr>
            <p:extLst/>
          </p:nvPr>
        </p:nvGraphicFramePr>
        <p:xfrm>
          <a:off x="0" y="9754"/>
          <a:ext cx="9144000" cy="6848246"/>
        </p:xfrm>
        <a:graphic>
          <a:graphicData uri="http://schemas.openxmlformats.org/drawingml/2006/table">
            <a:tbl>
              <a:tblPr firstRow="1" bandRow="1">
                <a:tableStyleId>{5C22544A-7EE6-4342-B048-85BDC9FD1C3A}</a:tableStyleId>
              </a:tblPr>
              <a:tblGrid>
                <a:gridCol w="1043608"/>
                <a:gridCol w="2304256"/>
                <a:gridCol w="5796136"/>
              </a:tblGrid>
              <a:tr h="563728">
                <a:tc>
                  <a:txBody>
                    <a:bodyPr/>
                    <a:lstStyle/>
                    <a:p>
                      <a:endParaRPr lang="hr-HR" sz="1500" dirty="0"/>
                    </a:p>
                  </a:txBody>
                  <a:tcPr/>
                </a:tc>
                <a:tc>
                  <a:txBody>
                    <a:bodyPr/>
                    <a:lstStyle/>
                    <a:p>
                      <a:r>
                        <a:rPr lang="hr-HR" sz="1500" dirty="0" smtClean="0"/>
                        <a:t>BAZIČN</a:t>
                      </a:r>
                      <a:r>
                        <a:rPr lang="en-GB" sz="1500" dirty="0" smtClean="0"/>
                        <a:t>A VJEROVANJA</a:t>
                      </a:r>
                      <a:r>
                        <a:rPr lang="hr-HR" sz="1500" baseline="0" dirty="0" smtClean="0"/>
                        <a:t> O SEBI</a:t>
                      </a:r>
                      <a:endParaRPr lang="hr-HR" sz="1500" dirty="0"/>
                    </a:p>
                  </a:txBody>
                  <a:tcPr/>
                </a:tc>
                <a:tc>
                  <a:txBody>
                    <a:bodyPr/>
                    <a:lstStyle/>
                    <a:p>
                      <a:r>
                        <a:rPr lang="hr-HR" sz="1500" dirty="0" smtClean="0"/>
                        <a:t>ŽIVOTNA</a:t>
                      </a:r>
                      <a:r>
                        <a:rPr lang="hr-HR" sz="1500" baseline="0" dirty="0" smtClean="0"/>
                        <a:t> PRAVILA</a:t>
                      </a:r>
                      <a:endParaRPr lang="hr-HR" sz="1500" dirty="0"/>
                    </a:p>
                  </a:txBody>
                  <a:tcPr/>
                </a:tc>
              </a:tr>
              <a:tr h="1026180">
                <a:tc>
                  <a:txBody>
                    <a:bodyPr/>
                    <a:lstStyle/>
                    <a:p>
                      <a:r>
                        <a:rPr lang="hr-HR" sz="1500" dirty="0" err="1" smtClean="0"/>
                        <a:t>Briony</a:t>
                      </a:r>
                      <a:r>
                        <a:rPr lang="hr-HR" sz="1500" dirty="0" smtClean="0"/>
                        <a:t> </a:t>
                      </a:r>
                      <a:endParaRPr lang="hr-HR" sz="1500" dirty="0"/>
                    </a:p>
                  </a:txBody>
                  <a:tcPr/>
                </a:tc>
                <a:tc>
                  <a:txBody>
                    <a:bodyPr/>
                    <a:lstStyle/>
                    <a:p>
                      <a:r>
                        <a:rPr lang="hr-HR" sz="1500" dirty="0" smtClean="0"/>
                        <a:t>Loš sam</a:t>
                      </a:r>
                      <a:endParaRPr lang="hr-HR" sz="1500" dirty="0"/>
                    </a:p>
                  </a:txBody>
                  <a:tcPr/>
                </a:tc>
                <a:tc>
                  <a:txBody>
                    <a:bodyPr/>
                    <a:lstStyle/>
                    <a:p>
                      <a:r>
                        <a:rPr lang="hr-HR" sz="1500" dirty="0" smtClean="0"/>
                        <a:t>Ako ikome dozvolim da mi se približi, povrijedit će me i iskoristiti.</a:t>
                      </a:r>
                    </a:p>
                    <a:p>
                      <a:r>
                        <a:rPr lang="hr-HR" sz="1500" baseline="0" dirty="0" smtClean="0"/>
                        <a:t>Ne smijem nikome dopustiti da me upozna onakvu kakva stvarno jesam.</a:t>
                      </a:r>
                      <a:endParaRPr lang="hr-HR" sz="1500" dirty="0"/>
                    </a:p>
                  </a:txBody>
                  <a:tcPr/>
                </a:tc>
              </a:tr>
              <a:tr h="792958">
                <a:tc>
                  <a:txBody>
                    <a:bodyPr/>
                    <a:lstStyle/>
                    <a:p>
                      <a:r>
                        <a:rPr lang="hr-HR" sz="1500" dirty="0" err="1" smtClean="0"/>
                        <a:t>Jesse</a:t>
                      </a:r>
                      <a:endParaRPr lang="hr-HR" sz="1500" dirty="0"/>
                    </a:p>
                  </a:txBody>
                  <a:tcPr/>
                </a:tc>
                <a:tc>
                  <a:txBody>
                    <a:bodyPr/>
                    <a:lstStyle/>
                    <a:p>
                      <a:r>
                        <a:rPr lang="hr-HR" sz="1500" dirty="0" smtClean="0"/>
                        <a:t>Nisam dovoljno dobar</a:t>
                      </a:r>
                      <a:endParaRPr lang="hr-HR" sz="1500" dirty="0"/>
                    </a:p>
                  </a:txBody>
                  <a:tcPr/>
                </a:tc>
                <a:tc>
                  <a:txBody>
                    <a:bodyPr/>
                    <a:lstStyle/>
                    <a:p>
                      <a:r>
                        <a:rPr lang="hr-HR" sz="1500" dirty="0" smtClean="0"/>
                        <a:t>Osim ako uvijek ne postupim</a:t>
                      </a:r>
                      <a:r>
                        <a:rPr lang="hr-HR" sz="1500" baseline="0" dirty="0" smtClean="0"/>
                        <a:t> baš onako kako treba, nikuda neću dospjeti u životu.</a:t>
                      </a:r>
                    </a:p>
                    <a:p>
                      <a:r>
                        <a:rPr lang="hr-HR" sz="1500" baseline="0" dirty="0" smtClean="0"/>
                        <a:t>Ako me netko kritizira, znači da sam neuspješan.</a:t>
                      </a:r>
                      <a:endParaRPr lang="hr-HR" sz="1500" dirty="0"/>
                    </a:p>
                  </a:txBody>
                  <a:tcPr/>
                </a:tc>
              </a:tr>
              <a:tr h="326512">
                <a:tc>
                  <a:txBody>
                    <a:bodyPr/>
                    <a:lstStyle/>
                    <a:p>
                      <a:r>
                        <a:rPr lang="hr-HR" sz="1500" dirty="0" err="1" smtClean="0"/>
                        <a:t>Karen</a:t>
                      </a:r>
                      <a:endParaRPr lang="hr-HR" sz="1500" dirty="0"/>
                    </a:p>
                  </a:txBody>
                  <a:tcPr/>
                </a:tc>
                <a:tc>
                  <a:txBody>
                    <a:bodyPr/>
                    <a:lstStyle/>
                    <a:p>
                      <a:r>
                        <a:rPr lang="hr-HR" sz="1500" dirty="0" smtClean="0"/>
                        <a:t>Ružna sam</a:t>
                      </a:r>
                      <a:r>
                        <a:rPr lang="hr-HR" sz="1500" baseline="0" dirty="0" smtClean="0"/>
                        <a:t> i debela</a:t>
                      </a:r>
                      <a:endParaRPr lang="hr-HR" sz="1500" dirty="0"/>
                    </a:p>
                  </a:txBody>
                  <a:tcPr/>
                </a:tc>
                <a:tc>
                  <a:txBody>
                    <a:bodyPr/>
                    <a:lstStyle/>
                    <a:p>
                      <a:r>
                        <a:rPr lang="hr-HR" sz="1500" dirty="0" smtClean="0"/>
                        <a:t>Moja vrijednost ovisi o tome kako izgledam i koliko imam kila.</a:t>
                      </a:r>
                      <a:endParaRPr lang="hr-HR" sz="1500" dirty="0"/>
                    </a:p>
                  </a:txBody>
                  <a:tcPr/>
                </a:tc>
              </a:tr>
              <a:tr h="365221">
                <a:tc>
                  <a:txBody>
                    <a:bodyPr/>
                    <a:lstStyle/>
                    <a:p>
                      <a:r>
                        <a:rPr lang="hr-HR" sz="1500" dirty="0" err="1" smtClean="0"/>
                        <a:t>Geoff</a:t>
                      </a:r>
                      <a:endParaRPr lang="hr-HR" sz="1500" dirty="0"/>
                    </a:p>
                  </a:txBody>
                  <a:tcPr/>
                </a:tc>
                <a:tc>
                  <a:txBody>
                    <a:bodyPr/>
                    <a:lstStyle/>
                    <a:p>
                      <a:r>
                        <a:rPr lang="hr-HR" sz="1500" dirty="0" smtClean="0"/>
                        <a:t>Neprihvatljiv sam</a:t>
                      </a:r>
                      <a:endParaRPr lang="hr-HR" sz="1500" dirty="0"/>
                    </a:p>
                  </a:txBody>
                  <a:tcPr/>
                </a:tc>
                <a:tc>
                  <a:txBody>
                    <a:bodyPr/>
                    <a:lstStyle/>
                    <a:p>
                      <a:r>
                        <a:rPr lang="hr-HR" sz="1500" dirty="0" smtClean="0"/>
                        <a:t>Moram se uvijek strogo kontrolirati.</a:t>
                      </a:r>
                      <a:endParaRPr lang="hr-HR" sz="1500" dirty="0"/>
                    </a:p>
                  </a:txBody>
                  <a:tcPr/>
                </a:tc>
              </a:tr>
              <a:tr h="581500">
                <a:tc>
                  <a:txBody>
                    <a:bodyPr/>
                    <a:lstStyle/>
                    <a:p>
                      <a:r>
                        <a:rPr lang="hr-HR" sz="1500" dirty="0" err="1" smtClean="0"/>
                        <a:t>Arran</a:t>
                      </a:r>
                      <a:endParaRPr lang="hr-HR" sz="1500" dirty="0"/>
                    </a:p>
                  </a:txBody>
                  <a:tcPr/>
                </a:tc>
                <a:tc>
                  <a:txBody>
                    <a:bodyPr/>
                    <a:lstStyle/>
                    <a:p>
                      <a:r>
                        <a:rPr lang="hr-HR" sz="1500" dirty="0" smtClean="0"/>
                        <a:t>Bezvrijedan sam</a:t>
                      </a:r>
                      <a:endParaRPr lang="hr-HR" sz="1500" dirty="0"/>
                    </a:p>
                  </a:txBody>
                  <a:tcPr/>
                </a:tc>
                <a:tc>
                  <a:txBody>
                    <a:bodyPr/>
                    <a:lstStyle/>
                    <a:p>
                      <a:r>
                        <a:rPr lang="hr-HR" sz="1500" dirty="0" smtClean="0"/>
                        <a:t>Preživljavanje ovisi o sposobnosti da se uzvrati udarac.</a:t>
                      </a:r>
                    </a:p>
                    <a:p>
                      <a:r>
                        <a:rPr lang="hr-HR" sz="1500" dirty="0" smtClean="0"/>
                        <a:t>Što god učinio, nikad me nitko neće prihvatiti.</a:t>
                      </a:r>
                      <a:endParaRPr lang="hr-HR" sz="1500" dirty="0"/>
                    </a:p>
                  </a:txBody>
                  <a:tcPr/>
                </a:tc>
              </a:tr>
              <a:tr h="792958">
                <a:tc>
                  <a:txBody>
                    <a:bodyPr/>
                    <a:lstStyle/>
                    <a:p>
                      <a:r>
                        <a:rPr lang="hr-HR" sz="1500" dirty="0" smtClean="0"/>
                        <a:t>Kate</a:t>
                      </a:r>
                      <a:endParaRPr lang="hr-HR" sz="1500" dirty="0"/>
                    </a:p>
                  </a:txBody>
                  <a:tcPr/>
                </a:tc>
                <a:tc>
                  <a:txBody>
                    <a:bodyPr/>
                    <a:lstStyle/>
                    <a:p>
                      <a:r>
                        <a:rPr lang="hr-HR" sz="1500" dirty="0" smtClean="0"/>
                        <a:t>Nisam vrijedna ljubavi</a:t>
                      </a:r>
                      <a:endParaRPr lang="hr-HR" sz="1500" dirty="0"/>
                    </a:p>
                  </a:txBody>
                  <a:tcPr/>
                </a:tc>
                <a:tc>
                  <a:txBody>
                    <a:bodyPr/>
                    <a:lstStyle/>
                    <a:p>
                      <a:r>
                        <a:rPr lang="hr-HR" sz="1500" dirty="0" smtClean="0"/>
                        <a:t>Osim ako ne učinim sve što ljudi traže od mene, bit ću odbačena.</a:t>
                      </a:r>
                    </a:p>
                    <a:p>
                      <a:r>
                        <a:rPr lang="hr-HR" sz="1500" dirty="0" smtClean="0"/>
                        <a:t>Ako tražim ono što želim, razočarat</a:t>
                      </a:r>
                      <a:r>
                        <a:rPr lang="hr-HR" sz="1500" baseline="0" dirty="0" smtClean="0"/>
                        <a:t> ću se.</a:t>
                      </a:r>
                      <a:endParaRPr lang="hr-HR" sz="1500" dirty="0"/>
                    </a:p>
                  </a:txBody>
                  <a:tcPr/>
                </a:tc>
              </a:tr>
              <a:tr h="1026180">
                <a:tc>
                  <a:txBody>
                    <a:bodyPr/>
                    <a:lstStyle/>
                    <a:p>
                      <a:r>
                        <a:rPr lang="hr-HR" sz="1500" dirty="0" err="1" smtClean="0"/>
                        <a:t>Sarah</a:t>
                      </a:r>
                      <a:endParaRPr lang="hr-HR" sz="1500" dirty="0"/>
                    </a:p>
                  </a:txBody>
                  <a:tcPr/>
                </a:tc>
                <a:tc>
                  <a:txBody>
                    <a:bodyPr/>
                    <a:lstStyle/>
                    <a:p>
                      <a:r>
                        <a:rPr lang="hr-HR" sz="1500" dirty="0" smtClean="0"/>
                        <a:t>Nevažna sam</a:t>
                      </a:r>
                    </a:p>
                    <a:p>
                      <a:r>
                        <a:rPr lang="hr-HR" sz="1500" dirty="0" smtClean="0"/>
                        <a:t>Inferiorna sam</a:t>
                      </a:r>
                      <a:endParaRPr lang="hr-HR" sz="1500" dirty="0"/>
                    </a:p>
                  </a:txBody>
                  <a:tcPr/>
                </a:tc>
                <a:tc>
                  <a:txBody>
                    <a:bodyPr/>
                    <a:lstStyle/>
                    <a:p>
                      <a:r>
                        <a:rPr lang="hr-HR" sz="1500" dirty="0" smtClean="0"/>
                        <a:t>Ako nekoga ne zanimam, to je zato što nisam vrijedna interesa.</a:t>
                      </a:r>
                    </a:p>
                    <a:p>
                      <a:r>
                        <a:rPr lang="hr-HR" sz="1500" dirty="0" smtClean="0"/>
                        <a:t>Ništa što radim nije vrijedno osim ako to drugi ne prepoznaju </a:t>
                      </a:r>
                      <a:r>
                        <a:rPr lang="hr-HR" sz="1500" baseline="0" dirty="0" smtClean="0"/>
                        <a:t>kao vrijedno.</a:t>
                      </a:r>
                      <a:endParaRPr lang="hr-HR" sz="1500" dirty="0"/>
                    </a:p>
                  </a:txBody>
                  <a:tcPr/>
                </a:tc>
              </a:tr>
              <a:tr h="346829">
                <a:tc>
                  <a:txBody>
                    <a:bodyPr/>
                    <a:lstStyle/>
                    <a:p>
                      <a:r>
                        <a:rPr lang="hr-HR" sz="1500" dirty="0" err="1" smtClean="0"/>
                        <a:t>Chris</a:t>
                      </a:r>
                      <a:endParaRPr lang="hr-HR" sz="1500" dirty="0"/>
                    </a:p>
                  </a:txBody>
                  <a:tcPr/>
                </a:tc>
                <a:tc>
                  <a:txBody>
                    <a:bodyPr/>
                    <a:lstStyle/>
                    <a:p>
                      <a:r>
                        <a:rPr lang="hr-HR" sz="1500" dirty="0" smtClean="0"/>
                        <a:t>Glup sam</a:t>
                      </a:r>
                      <a:endParaRPr lang="hr-HR" sz="1500" dirty="0"/>
                    </a:p>
                  </a:txBody>
                  <a:tcPr/>
                </a:tc>
                <a:tc>
                  <a:txBody>
                    <a:bodyPr/>
                    <a:lstStyle/>
                    <a:p>
                      <a:r>
                        <a:rPr lang="hr-HR" sz="1500" dirty="0" smtClean="0"/>
                        <a:t>Bolje ni ne pokušati</a:t>
                      </a:r>
                      <a:r>
                        <a:rPr lang="hr-HR" sz="1500" baseline="0" dirty="0" smtClean="0"/>
                        <a:t> nego ne</a:t>
                      </a:r>
                      <a:r>
                        <a:rPr lang="en-GB" sz="1500" baseline="0" dirty="0" smtClean="0"/>
                        <a:t> </a:t>
                      </a:r>
                      <a:r>
                        <a:rPr lang="hr-HR" sz="1500" baseline="0" dirty="0" smtClean="0"/>
                        <a:t>uspjeti.</a:t>
                      </a:r>
                      <a:endParaRPr lang="hr-HR" sz="1500" dirty="0"/>
                    </a:p>
                  </a:txBody>
                  <a:tcPr/>
                </a:tc>
              </a:tr>
              <a:tr h="1026180">
                <a:tc>
                  <a:txBody>
                    <a:bodyPr/>
                    <a:lstStyle/>
                    <a:p>
                      <a:r>
                        <a:rPr lang="hr-HR" sz="1500" dirty="0" err="1" smtClean="0"/>
                        <a:t>Jim</a:t>
                      </a:r>
                      <a:endParaRPr lang="hr-HR" sz="1500" dirty="0"/>
                    </a:p>
                  </a:txBody>
                  <a:tcPr/>
                </a:tc>
                <a:tc>
                  <a:txBody>
                    <a:bodyPr/>
                    <a:lstStyle/>
                    <a:p>
                      <a:r>
                        <a:rPr lang="hr-HR" sz="1500" dirty="0" smtClean="0"/>
                        <a:t>Jak sam i kompetentan</a:t>
                      </a:r>
                    </a:p>
                    <a:p>
                      <a:r>
                        <a:rPr lang="hr-HR" sz="1500" dirty="0" smtClean="0"/>
                        <a:t>Neurotična</a:t>
                      </a:r>
                      <a:r>
                        <a:rPr lang="hr-HR" sz="1500" baseline="0" dirty="0" smtClean="0"/>
                        <a:t> sam olupina</a:t>
                      </a:r>
                      <a:endParaRPr lang="hr-HR" sz="1500" dirty="0"/>
                    </a:p>
                  </a:txBody>
                  <a:tcPr/>
                </a:tc>
                <a:tc>
                  <a:txBody>
                    <a:bodyPr/>
                    <a:lstStyle/>
                    <a:p>
                      <a:r>
                        <a:rPr lang="hr-HR" sz="1500" dirty="0" smtClean="0"/>
                        <a:t>Moram</a:t>
                      </a:r>
                      <a:r>
                        <a:rPr lang="hr-HR" sz="1500" baseline="0" dirty="0" smtClean="0"/>
                        <a:t> se moći nositi sa svime što mi život donese.</a:t>
                      </a:r>
                    </a:p>
                    <a:p>
                      <a:r>
                        <a:rPr lang="hr-HR" sz="1500" baseline="0" dirty="0" smtClean="0"/>
                        <a:t>Dopustiti si da me obuzmu emocije znak je slabosti.</a:t>
                      </a:r>
                      <a:endParaRPr lang="hr-HR" sz="1500" dirty="0"/>
                    </a:p>
                  </a:txBody>
                  <a:tcPr/>
                </a:tc>
              </a:tr>
            </a:tbl>
          </a:graphicData>
        </a:graphic>
      </p:graphicFrame>
    </p:spTree>
    <p:extLst>
      <p:ext uri="{BB962C8B-B14F-4D97-AF65-F5344CB8AC3E}">
        <p14:creationId xmlns:p14="http://schemas.microsoft.com/office/powerpoint/2010/main" val="2426157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7698326" cy="288032"/>
          </a:xfrm>
        </p:spPr>
        <p:txBody>
          <a:bodyPr>
            <a:noAutofit/>
          </a:bodyPr>
          <a:lstStyle/>
          <a:p>
            <a:r>
              <a:rPr lang="hr-HR" sz="2400" dirty="0" smtClean="0"/>
              <a:t>MODEL ODRŽAVANJA NISKOG SAMOPOŠTOVANJA</a:t>
            </a:r>
            <a:endParaRPr lang="hr-HR" sz="2400"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314531415"/>
              </p:ext>
            </p:extLst>
          </p:nvPr>
        </p:nvGraphicFramePr>
        <p:xfrm>
          <a:off x="17417" y="1124744"/>
          <a:ext cx="9144000" cy="5454000"/>
        </p:xfrm>
        <a:graphic>
          <a:graphicData uri="http://schemas.openxmlformats.org/drawingml/2006/table">
            <a:tbl>
              <a:tblPr firstRow="1" bandRow="1">
                <a:tableStyleId>{5C22544A-7EE6-4342-B048-85BDC9FD1C3A}</a:tableStyleId>
              </a:tblPr>
              <a:tblGrid>
                <a:gridCol w="1187624"/>
                <a:gridCol w="7956376"/>
              </a:tblGrid>
              <a:tr h="522920">
                <a:tc>
                  <a:txBody>
                    <a:bodyPr/>
                    <a:lstStyle/>
                    <a:p>
                      <a:r>
                        <a:rPr lang="hr-HR" dirty="0" smtClean="0"/>
                        <a:t>OSOBA</a:t>
                      </a:r>
                      <a:endParaRPr lang="hr-HR" dirty="0"/>
                    </a:p>
                  </a:txBody>
                  <a:tcPr/>
                </a:tc>
                <a:tc>
                  <a:txBody>
                    <a:bodyPr/>
                    <a:lstStyle/>
                    <a:p>
                      <a:r>
                        <a:rPr lang="hr-HR" dirty="0" smtClean="0"/>
                        <a:t>SITUACIJE KOJE AKTIVIRAJU</a:t>
                      </a:r>
                      <a:r>
                        <a:rPr lang="hr-HR" baseline="0" dirty="0" smtClean="0"/>
                        <a:t> BAZIČN</a:t>
                      </a:r>
                      <a:r>
                        <a:rPr lang="en-GB" baseline="0" dirty="0" smtClean="0"/>
                        <a:t>A VJEROVANJA</a:t>
                      </a:r>
                      <a:endParaRPr lang="hr-HR" dirty="0"/>
                    </a:p>
                  </a:txBody>
                  <a:tcPr/>
                </a:tc>
              </a:tr>
              <a:tr h="522920">
                <a:tc>
                  <a:txBody>
                    <a:bodyPr/>
                    <a:lstStyle/>
                    <a:p>
                      <a:r>
                        <a:rPr lang="hr-HR" dirty="0" err="1" smtClean="0"/>
                        <a:t>Briony</a:t>
                      </a:r>
                      <a:endParaRPr lang="hr-HR" dirty="0"/>
                    </a:p>
                  </a:txBody>
                  <a:tcPr/>
                </a:tc>
                <a:tc>
                  <a:txBody>
                    <a:bodyPr/>
                    <a:lstStyle/>
                    <a:p>
                      <a:r>
                        <a:rPr lang="hr-HR" sz="1600" dirty="0" smtClean="0"/>
                        <a:t>Situacije u kojima je osjećala</a:t>
                      </a:r>
                      <a:r>
                        <a:rPr lang="hr-HR" sz="1600" baseline="0" dirty="0" smtClean="0"/>
                        <a:t> da je njen</a:t>
                      </a:r>
                      <a:r>
                        <a:rPr lang="en-GB" sz="1600" baseline="0" dirty="0" smtClean="0"/>
                        <a:t>a</a:t>
                      </a:r>
                      <a:r>
                        <a:rPr lang="hr-HR" sz="1600" baseline="0" dirty="0" smtClean="0"/>
                        <a:t> prava, loša narav mogla biti otkrivena.</a:t>
                      </a:r>
                      <a:endParaRPr lang="hr-HR" sz="1600" dirty="0"/>
                    </a:p>
                  </a:txBody>
                  <a:tcPr/>
                </a:tc>
              </a:tr>
              <a:tr h="522920">
                <a:tc>
                  <a:txBody>
                    <a:bodyPr/>
                    <a:lstStyle/>
                    <a:p>
                      <a:r>
                        <a:rPr lang="hr-HR" dirty="0" err="1" smtClean="0"/>
                        <a:t>Jesse</a:t>
                      </a:r>
                      <a:endParaRPr lang="hr-HR" dirty="0"/>
                    </a:p>
                  </a:txBody>
                  <a:tcPr/>
                </a:tc>
                <a:tc>
                  <a:txBody>
                    <a:bodyPr/>
                    <a:lstStyle/>
                    <a:p>
                      <a:r>
                        <a:rPr lang="hr-HR" sz="1600" dirty="0" smtClean="0"/>
                        <a:t>Situacije u kojima se bojao da neće moći ostvariti</a:t>
                      </a:r>
                      <a:r>
                        <a:rPr lang="hr-HR" sz="1600" baseline="0" dirty="0" smtClean="0"/>
                        <a:t> visoke standarde koje si je zadao ili u kojima je nailazio na kritike.</a:t>
                      </a:r>
                      <a:endParaRPr lang="hr-HR" sz="1600" dirty="0"/>
                    </a:p>
                  </a:txBody>
                  <a:tcPr/>
                </a:tc>
              </a:tr>
              <a:tr h="522920">
                <a:tc>
                  <a:txBody>
                    <a:bodyPr/>
                    <a:lstStyle/>
                    <a:p>
                      <a:r>
                        <a:rPr lang="hr-HR" dirty="0" err="1" smtClean="0"/>
                        <a:t>Karen</a:t>
                      </a:r>
                      <a:endParaRPr lang="hr-HR" dirty="0"/>
                    </a:p>
                  </a:txBody>
                  <a:tcPr/>
                </a:tc>
                <a:tc>
                  <a:txBody>
                    <a:bodyPr/>
                    <a:lstStyle/>
                    <a:p>
                      <a:r>
                        <a:rPr lang="hr-HR" sz="1600" dirty="0" smtClean="0"/>
                        <a:t>Situacije</a:t>
                      </a:r>
                      <a:r>
                        <a:rPr lang="hr-HR" sz="1600" baseline="0" dirty="0" smtClean="0"/>
                        <a:t> u kojima bi primijetila da je dobila na težini, kupovala odjeću ili se pribojavala da će je drugi prosuđivati na temelju težine. </a:t>
                      </a:r>
                      <a:endParaRPr lang="hr-HR" sz="1600" dirty="0"/>
                    </a:p>
                  </a:txBody>
                  <a:tcPr/>
                </a:tc>
              </a:tr>
              <a:tr h="522920">
                <a:tc>
                  <a:txBody>
                    <a:bodyPr/>
                    <a:lstStyle/>
                    <a:p>
                      <a:r>
                        <a:rPr lang="hr-HR" dirty="0" err="1" smtClean="0"/>
                        <a:t>Geoff</a:t>
                      </a:r>
                      <a:endParaRPr lang="hr-HR" dirty="0"/>
                    </a:p>
                  </a:txBody>
                  <a:tcPr/>
                </a:tc>
                <a:tc>
                  <a:txBody>
                    <a:bodyPr/>
                    <a:lstStyle/>
                    <a:p>
                      <a:r>
                        <a:rPr lang="hr-HR" sz="1600" dirty="0" smtClean="0"/>
                        <a:t>Situacije u kojima je osjećao visoke razine energije i emocija (uključujući i pozitivne emocije);  situacije u kojima je nailazio na negodovanje</a:t>
                      </a:r>
                      <a:r>
                        <a:rPr lang="hr-HR" sz="1600" baseline="0" dirty="0" smtClean="0"/>
                        <a:t> i</a:t>
                      </a:r>
                      <a:r>
                        <a:rPr lang="hr-HR" sz="1600" dirty="0" smtClean="0"/>
                        <a:t> neodobravanje njegovih stajališta</a:t>
                      </a:r>
                      <a:r>
                        <a:rPr lang="hr-HR" sz="1600" baseline="0" dirty="0" smtClean="0"/>
                        <a:t> ili ponašanja.</a:t>
                      </a:r>
                      <a:endParaRPr lang="hr-HR" sz="1600" dirty="0"/>
                    </a:p>
                  </a:txBody>
                  <a:tcPr/>
                </a:tc>
              </a:tr>
              <a:tr h="522920">
                <a:tc>
                  <a:txBody>
                    <a:bodyPr/>
                    <a:lstStyle/>
                    <a:p>
                      <a:r>
                        <a:rPr lang="hr-HR" dirty="0" err="1" smtClean="0"/>
                        <a:t>Arran</a:t>
                      </a:r>
                      <a:endParaRPr lang="hr-HR" dirty="0"/>
                    </a:p>
                  </a:txBody>
                  <a:tcPr/>
                </a:tc>
                <a:tc>
                  <a:txBody>
                    <a:bodyPr/>
                    <a:lstStyle/>
                    <a:p>
                      <a:r>
                        <a:rPr lang="hr-HR" sz="1600" dirty="0" smtClean="0"/>
                        <a:t>Situacije u kojima se</a:t>
                      </a:r>
                      <a:r>
                        <a:rPr lang="hr-HR" sz="1600" baseline="0" dirty="0" smtClean="0"/>
                        <a:t> osjećao ranjivo na napade ili odbijanja, uključujući i bliske odnose</a:t>
                      </a:r>
                      <a:r>
                        <a:rPr lang="en-GB" sz="1600" baseline="0" dirty="0" smtClean="0"/>
                        <a:t>.</a:t>
                      </a:r>
                      <a:endParaRPr lang="hr-HR" sz="1600" dirty="0"/>
                    </a:p>
                  </a:txBody>
                  <a:tcPr/>
                </a:tc>
              </a:tr>
              <a:tr h="522920">
                <a:tc>
                  <a:txBody>
                    <a:bodyPr/>
                    <a:lstStyle/>
                    <a:p>
                      <a:r>
                        <a:rPr lang="hr-HR" dirty="0" smtClean="0"/>
                        <a:t>Kate</a:t>
                      </a:r>
                      <a:endParaRPr lang="hr-HR" dirty="0"/>
                    </a:p>
                  </a:txBody>
                  <a:tcPr/>
                </a:tc>
                <a:tc>
                  <a:txBody>
                    <a:bodyPr/>
                    <a:lstStyle/>
                    <a:p>
                      <a:r>
                        <a:rPr lang="hr-HR" sz="1600" dirty="0" smtClean="0"/>
                        <a:t>Situacije u kojima nije</a:t>
                      </a:r>
                      <a:r>
                        <a:rPr lang="hr-HR" sz="1600" baseline="0" dirty="0" smtClean="0"/>
                        <a:t> mogla ispuniti ono što se od nje tražilo i u kojima je morala zatražiti pomoć.</a:t>
                      </a:r>
                      <a:endParaRPr lang="hr-HR" sz="1600" dirty="0"/>
                    </a:p>
                  </a:txBody>
                  <a:tcPr/>
                </a:tc>
              </a:tr>
              <a:tr h="522920">
                <a:tc>
                  <a:txBody>
                    <a:bodyPr/>
                    <a:lstStyle/>
                    <a:p>
                      <a:r>
                        <a:rPr lang="hr-HR" dirty="0" err="1" smtClean="0"/>
                        <a:t>Sarah</a:t>
                      </a:r>
                      <a:endParaRPr lang="hr-HR" dirty="0"/>
                    </a:p>
                  </a:txBody>
                  <a:tcPr/>
                </a:tc>
                <a:tc>
                  <a:txBody>
                    <a:bodyPr/>
                    <a:lstStyle/>
                    <a:p>
                      <a:r>
                        <a:rPr lang="hr-HR" sz="1600" dirty="0" smtClean="0"/>
                        <a:t>Izlaganje</a:t>
                      </a:r>
                      <a:r>
                        <a:rPr lang="hr-HR" sz="1600" baseline="0" dirty="0" smtClean="0"/>
                        <a:t> svog rada javnoj prosudbi.</a:t>
                      </a:r>
                      <a:endParaRPr lang="hr-HR" sz="1600" dirty="0"/>
                    </a:p>
                  </a:txBody>
                  <a:tcPr/>
                </a:tc>
              </a:tr>
              <a:tr h="522920">
                <a:tc>
                  <a:txBody>
                    <a:bodyPr/>
                    <a:lstStyle/>
                    <a:p>
                      <a:r>
                        <a:rPr lang="hr-HR" dirty="0" err="1" smtClean="0"/>
                        <a:t>Chris</a:t>
                      </a:r>
                      <a:endParaRPr lang="hr-HR" dirty="0"/>
                    </a:p>
                  </a:txBody>
                  <a:tcPr/>
                </a:tc>
                <a:tc>
                  <a:txBody>
                    <a:bodyPr/>
                    <a:lstStyle/>
                    <a:p>
                      <a:r>
                        <a:rPr lang="hr-HR" sz="1600" dirty="0" smtClean="0"/>
                        <a:t>Situacije</a:t>
                      </a:r>
                      <a:r>
                        <a:rPr lang="hr-HR" sz="1600" baseline="0" dirty="0" smtClean="0"/>
                        <a:t> u kojima je morao pisati, posebno ako je to bilo pred drugim ljudima; kada bi se suočavao s izazovima posebno intelektualne prirode.</a:t>
                      </a:r>
                      <a:endParaRPr lang="hr-HR" sz="1600" dirty="0"/>
                    </a:p>
                  </a:txBody>
                  <a:tcPr/>
                </a:tc>
              </a:tr>
              <a:tr h="522920">
                <a:tc>
                  <a:txBody>
                    <a:bodyPr/>
                    <a:lstStyle/>
                    <a:p>
                      <a:r>
                        <a:rPr lang="hr-HR" dirty="0" err="1" smtClean="0"/>
                        <a:t>Jim</a:t>
                      </a:r>
                      <a:endParaRPr lang="hr-HR" dirty="0"/>
                    </a:p>
                  </a:txBody>
                  <a:tcPr/>
                </a:tc>
                <a:tc>
                  <a:txBody>
                    <a:bodyPr/>
                    <a:lstStyle/>
                    <a:p>
                      <a:r>
                        <a:rPr lang="hr-HR" sz="1600" dirty="0" smtClean="0"/>
                        <a:t>Situacije</a:t>
                      </a:r>
                      <a:r>
                        <a:rPr lang="hr-HR" sz="1600" baseline="0" dirty="0" smtClean="0"/>
                        <a:t> u kojima je primjećivao da je još uvijek uzrujan, uznemiren, a ne uobičajeno staložen</a:t>
                      </a:r>
                      <a:r>
                        <a:rPr lang="en-GB" sz="1600" baseline="0" dirty="0" smtClean="0"/>
                        <a:t>.</a:t>
                      </a:r>
                      <a:endParaRPr lang="hr-HR" sz="1600" dirty="0"/>
                    </a:p>
                  </a:txBody>
                  <a:tcPr/>
                </a:tc>
              </a:tr>
            </a:tbl>
          </a:graphicData>
        </a:graphic>
      </p:graphicFrame>
    </p:spTree>
    <p:extLst>
      <p:ext uri="{BB962C8B-B14F-4D97-AF65-F5344CB8AC3E}">
        <p14:creationId xmlns:p14="http://schemas.microsoft.com/office/powerpoint/2010/main" val="570325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1763688" y="1340768"/>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extLst>
              <p:ext uri="{D42A27DB-BD31-4B8C-83A1-F6EECF244321}">
                <p14:modId xmlns:p14="http://schemas.microsoft.com/office/powerpoint/2010/main" val="2274359367"/>
              </p:ext>
            </p:extLst>
          </p:nvPr>
        </p:nvGraphicFramePr>
        <p:xfrm>
          <a:off x="-170778" y="692696"/>
          <a:ext cx="698477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Arrow Connector 8"/>
          <p:cNvCxnSpPr/>
          <p:nvPr/>
        </p:nvCxnSpPr>
        <p:spPr>
          <a:xfrm>
            <a:off x="4716016" y="4683624"/>
            <a:ext cx="1080120" cy="34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75575" y="3230366"/>
            <a:ext cx="1584176" cy="276999"/>
          </a:xfrm>
          <a:prstGeom prst="rect">
            <a:avLst/>
          </a:prstGeom>
          <a:noFill/>
        </p:spPr>
        <p:txBody>
          <a:bodyPr wrap="square" rtlCol="0">
            <a:spAutoFit/>
          </a:bodyPr>
          <a:lstStyle/>
          <a:p>
            <a:r>
              <a:rPr lang="hr-HR" sz="1200" dirty="0" smtClean="0"/>
              <a:t>IZBJEGAVANJA</a:t>
            </a:r>
            <a:endParaRPr lang="hr-HR" sz="1200" dirty="0"/>
          </a:p>
        </p:txBody>
      </p:sp>
      <p:sp>
        <p:nvSpPr>
          <p:cNvPr id="14" name="TextBox 13"/>
          <p:cNvSpPr txBox="1"/>
          <p:nvPr/>
        </p:nvSpPr>
        <p:spPr>
          <a:xfrm>
            <a:off x="5940152" y="3908085"/>
            <a:ext cx="2520280" cy="276999"/>
          </a:xfrm>
          <a:prstGeom prst="rect">
            <a:avLst/>
          </a:prstGeom>
          <a:noFill/>
        </p:spPr>
        <p:txBody>
          <a:bodyPr wrap="square" rtlCol="0">
            <a:spAutoFit/>
          </a:bodyPr>
          <a:lstStyle/>
          <a:p>
            <a:r>
              <a:rPr lang="hr-HR" sz="1200" dirty="0" smtClean="0"/>
              <a:t>SIGURNOSNA PONAŠANJA</a:t>
            </a:r>
            <a:endParaRPr lang="hr-HR" sz="1200" dirty="0"/>
          </a:p>
        </p:txBody>
      </p:sp>
      <p:sp>
        <p:nvSpPr>
          <p:cNvPr id="17" name="TextBox 16"/>
          <p:cNvSpPr txBox="1"/>
          <p:nvPr/>
        </p:nvSpPr>
        <p:spPr>
          <a:xfrm>
            <a:off x="5590633" y="4458139"/>
            <a:ext cx="1872208" cy="276999"/>
          </a:xfrm>
          <a:prstGeom prst="rect">
            <a:avLst/>
          </a:prstGeom>
          <a:noFill/>
        </p:spPr>
        <p:txBody>
          <a:bodyPr wrap="square" rtlCol="0">
            <a:spAutoFit/>
          </a:bodyPr>
          <a:lstStyle/>
          <a:p>
            <a:r>
              <a:rPr lang="hr-HR" sz="1200" dirty="0" smtClean="0"/>
              <a:t>OMETANJE UČINKA</a:t>
            </a:r>
            <a:endParaRPr lang="hr-HR" sz="1200" dirty="0"/>
          </a:p>
        </p:txBody>
      </p:sp>
      <p:cxnSp>
        <p:nvCxnSpPr>
          <p:cNvPr id="19" name="Straight Arrow Connector 18"/>
          <p:cNvCxnSpPr/>
          <p:nvPr/>
        </p:nvCxnSpPr>
        <p:spPr>
          <a:xfrm flipV="1">
            <a:off x="5122581" y="3352515"/>
            <a:ext cx="936104"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80112" y="5069169"/>
            <a:ext cx="2051720" cy="276999"/>
          </a:xfrm>
          <a:prstGeom prst="rect">
            <a:avLst/>
          </a:prstGeom>
          <a:noFill/>
        </p:spPr>
        <p:txBody>
          <a:bodyPr wrap="square" rtlCol="0">
            <a:spAutoFit/>
          </a:bodyPr>
          <a:lstStyle/>
          <a:p>
            <a:r>
              <a:rPr lang="hr-HR" sz="1200" dirty="0" smtClean="0"/>
              <a:t>UMANJIVANJE USPJEHA</a:t>
            </a:r>
            <a:endParaRPr lang="hr-HR" sz="1200" dirty="0"/>
          </a:p>
        </p:txBody>
      </p:sp>
      <p:sp>
        <p:nvSpPr>
          <p:cNvPr id="21" name="TextBox 20"/>
          <p:cNvSpPr txBox="1"/>
          <p:nvPr/>
        </p:nvSpPr>
        <p:spPr>
          <a:xfrm>
            <a:off x="4585342" y="476672"/>
            <a:ext cx="1296144" cy="369332"/>
          </a:xfrm>
          <a:prstGeom prst="rect">
            <a:avLst/>
          </a:prstGeom>
          <a:noFill/>
        </p:spPr>
        <p:txBody>
          <a:bodyPr wrap="square" rtlCol="0">
            <a:spAutoFit/>
          </a:bodyPr>
          <a:lstStyle/>
          <a:p>
            <a:r>
              <a:rPr lang="hr-HR" dirty="0" smtClean="0"/>
              <a:t>OKIDAČ</a:t>
            </a:r>
            <a:endParaRPr lang="hr-HR" dirty="0"/>
          </a:p>
        </p:txBody>
      </p:sp>
      <p:sp>
        <p:nvSpPr>
          <p:cNvPr id="22" name="Up Arrow 21"/>
          <p:cNvSpPr/>
          <p:nvPr/>
        </p:nvSpPr>
        <p:spPr>
          <a:xfrm rot="13612125">
            <a:off x="4802703" y="809194"/>
            <a:ext cx="168603" cy="6687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25" name="Straight Arrow Connector 24"/>
          <p:cNvCxnSpPr/>
          <p:nvPr/>
        </p:nvCxnSpPr>
        <p:spPr>
          <a:xfrm flipV="1">
            <a:off x="5235143" y="4016097"/>
            <a:ext cx="649743" cy="30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050573" y="4281828"/>
            <a:ext cx="745563"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050573" y="1700808"/>
            <a:ext cx="745563"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881486" y="764704"/>
            <a:ext cx="2722962" cy="165618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marL="171450" indent="-171450">
              <a:buFont typeface="Arial" panose="020B0604020202020204" pitchFamily="34" charset="0"/>
              <a:buChar char="•"/>
            </a:pPr>
            <a:r>
              <a:rPr lang="hr-HR" sz="1200" dirty="0"/>
              <a:t>Precjenjivanje vjerojatnosti da će se nešto loše dogoditi</a:t>
            </a:r>
          </a:p>
          <a:p>
            <a:pPr marL="171450" indent="-171450">
              <a:buFont typeface="Arial" panose="020B0604020202020204" pitchFamily="34" charset="0"/>
              <a:buChar char="•"/>
            </a:pPr>
            <a:r>
              <a:rPr lang="hr-HR" sz="1200" dirty="0"/>
              <a:t>Precjenjivanje neugode koja bi mogla uslijediti ako se nešto loše dogodi</a:t>
            </a:r>
          </a:p>
          <a:p>
            <a:pPr marL="171450" indent="-171450">
              <a:buFont typeface="Arial" panose="020B0604020202020204" pitchFamily="34" charset="0"/>
              <a:buChar char="•"/>
            </a:pPr>
            <a:r>
              <a:rPr lang="hr-HR" sz="1200" dirty="0"/>
              <a:t>Podcjenjivanje osobnih resursa za nošenje sa situacijom</a:t>
            </a:r>
          </a:p>
          <a:p>
            <a:pPr marL="171450" indent="-171450">
              <a:buFont typeface="Arial" panose="020B0604020202020204" pitchFamily="34" charset="0"/>
              <a:buChar char="•"/>
            </a:pPr>
            <a:r>
              <a:rPr lang="hr-HR" sz="1200" dirty="0"/>
              <a:t>Podcjenjivanje vanjskih resursa</a:t>
            </a:r>
          </a:p>
        </p:txBody>
      </p:sp>
      <p:sp>
        <p:nvSpPr>
          <p:cNvPr id="33" name="TekstniOkvir 14"/>
          <p:cNvSpPr txBox="1"/>
          <p:nvPr/>
        </p:nvSpPr>
        <p:spPr>
          <a:xfrm>
            <a:off x="683568" y="5996308"/>
            <a:ext cx="5760640" cy="253916"/>
          </a:xfrm>
          <a:prstGeom prst="rect">
            <a:avLst/>
          </a:prstGeom>
          <a:noFill/>
        </p:spPr>
        <p:txBody>
          <a:bodyPr wrap="square" rtlCol="0">
            <a:spAutoFit/>
          </a:bodyPr>
          <a:lstStyle/>
          <a:p>
            <a:pPr algn="ctr"/>
            <a:r>
              <a:rPr lang="hr-HR" sz="1050" dirty="0" smtClean="0"/>
              <a:t>Npr. Znao sam, stvarno sam loš, beskoristan, glup, nedovoljno dobar i sl.</a:t>
            </a:r>
            <a:endParaRPr lang="hr-HR" sz="1050" dirty="0"/>
          </a:p>
        </p:txBody>
      </p:sp>
    </p:spTree>
    <p:extLst>
      <p:ext uri="{BB962C8B-B14F-4D97-AF65-F5344CB8AC3E}">
        <p14:creationId xmlns:p14="http://schemas.microsoft.com/office/powerpoint/2010/main" val="1487798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TRETMAN</a:t>
            </a:r>
            <a:endParaRPr lang="hr-HR" dirty="0"/>
          </a:p>
        </p:txBody>
      </p:sp>
      <p:sp>
        <p:nvSpPr>
          <p:cNvPr id="3" name="Content Placeholder 2"/>
          <p:cNvSpPr>
            <a:spLocks noGrp="1"/>
          </p:cNvSpPr>
          <p:nvPr>
            <p:ph idx="1"/>
          </p:nvPr>
        </p:nvSpPr>
        <p:spPr/>
        <p:txBody>
          <a:bodyPr>
            <a:normAutofit fontScale="85000" lnSpcReduction="20000"/>
          </a:bodyPr>
          <a:lstStyle/>
          <a:p>
            <a:r>
              <a:rPr lang="hr-HR" sz="1800" dirty="0" smtClean="0"/>
              <a:t>PROVJERA ANKSIOZNIH PREDVIĐANJA</a:t>
            </a:r>
          </a:p>
          <a:p>
            <a:pPr marL="0" indent="0">
              <a:buNone/>
            </a:pPr>
            <a:endParaRPr lang="hr-HR" sz="1800" dirty="0" smtClean="0"/>
          </a:p>
          <a:p>
            <a:r>
              <a:rPr lang="hr-HR" sz="1800" dirty="0" smtClean="0"/>
              <a:t>SUZBIJANJE SAMOKRITIČNOSTI</a:t>
            </a:r>
          </a:p>
          <a:p>
            <a:pPr marL="0" indent="0">
              <a:buNone/>
            </a:pPr>
            <a:endParaRPr lang="hr-HR" sz="1800" dirty="0" smtClean="0"/>
          </a:p>
          <a:p>
            <a:r>
              <a:rPr lang="hr-HR" sz="1800" dirty="0" smtClean="0"/>
              <a:t>JAČANJE SAMOPRIHVAĆANJA</a:t>
            </a:r>
          </a:p>
          <a:p>
            <a:pPr marL="0" indent="0">
              <a:buNone/>
            </a:pPr>
            <a:endParaRPr lang="hr-HR" sz="1800" dirty="0" smtClean="0"/>
          </a:p>
          <a:p>
            <a:r>
              <a:rPr lang="hr-HR" sz="1800" dirty="0" smtClean="0"/>
              <a:t>MIJENJANJE PRAVILA</a:t>
            </a:r>
          </a:p>
          <a:p>
            <a:pPr marL="0" indent="0">
              <a:buNone/>
            </a:pPr>
            <a:endParaRPr lang="hr-HR" sz="1800" dirty="0" smtClean="0"/>
          </a:p>
          <a:p>
            <a:r>
              <a:rPr lang="hr-HR" sz="1800" dirty="0" smtClean="0"/>
              <a:t>MODIFIKACIJA BAZIČNIH VJEROVANJA</a:t>
            </a:r>
          </a:p>
          <a:p>
            <a:pPr marL="0" indent="0">
              <a:buNone/>
            </a:pPr>
            <a:endParaRPr lang="hr-HR" sz="1800" dirty="0" smtClean="0"/>
          </a:p>
          <a:p>
            <a:r>
              <a:rPr lang="hr-HR" sz="1800" dirty="0" smtClean="0"/>
              <a:t>SAŽIMANJE I PLANIRANJE BUDUĆNOSTI</a:t>
            </a:r>
          </a:p>
          <a:p>
            <a:endParaRPr lang="hr-HR" dirty="0" smtClean="0"/>
          </a:p>
          <a:p>
            <a:endParaRPr lang="hr-HR" dirty="0"/>
          </a:p>
        </p:txBody>
      </p:sp>
    </p:spTree>
    <p:extLst>
      <p:ext uri="{BB962C8B-B14F-4D97-AF65-F5344CB8AC3E}">
        <p14:creationId xmlns:p14="http://schemas.microsoft.com/office/powerpoint/2010/main" val="2432111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Provjera anksioznih predviđanja</a:t>
            </a:r>
            <a:endParaRPr lang="hr-H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9285534"/>
              </p:ext>
            </p:extLst>
          </p:nvPr>
        </p:nvGraphicFramePr>
        <p:xfrm>
          <a:off x="1176338" y="2490789"/>
          <a:ext cx="6799262" cy="794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76866" y="3267729"/>
            <a:ext cx="7128792" cy="2031325"/>
          </a:xfrm>
          <a:prstGeom prst="rect">
            <a:avLst/>
          </a:prstGeom>
          <a:noFill/>
        </p:spPr>
        <p:txBody>
          <a:bodyPr wrap="square" rtlCol="0">
            <a:spAutoFit/>
          </a:bodyPr>
          <a:lstStyle/>
          <a:p>
            <a:pPr marL="342900" indent="-342900">
              <a:buAutoNum type="arabicPeriod"/>
            </a:pPr>
            <a:r>
              <a:rPr lang="hr-HR" dirty="0" smtClean="0"/>
              <a:t>Identifikacija anksioznih predviđanje, naučiti opaziti kad se javljaju, promatrati učinak koji imaju na emocije i ponašanja, opaziti nepotrebne mjere predostrožnosti</a:t>
            </a:r>
          </a:p>
          <a:p>
            <a:pPr marL="342900" indent="-342900">
              <a:buAutoNum type="arabicPeriod"/>
            </a:pPr>
            <a:r>
              <a:rPr lang="hr-HR" dirty="0" smtClean="0"/>
              <a:t>Propitkivanje predviđanja, pregledavanje dokaza koji podupiru ili opovrgavaju predviđanje, traženje alternativne realističnije perspektive</a:t>
            </a:r>
          </a:p>
          <a:p>
            <a:pPr marL="342900" indent="-342900">
              <a:buAutoNum type="arabicPeriod"/>
            </a:pPr>
            <a:r>
              <a:rPr lang="hr-HR" dirty="0" smtClean="0"/>
              <a:t>Bihevioralni eksperiment odnosno izlaganje situacijama koje se inače izbjegavaju kako bi se testiralo predviđanja</a:t>
            </a:r>
            <a:endParaRPr lang="hr-HR" dirty="0"/>
          </a:p>
        </p:txBody>
      </p:sp>
      <p:cxnSp>
        <p:nvCxnSpPr>
          <p:cNvPr id="7" name="Straight Arrow Connector 6"/>
          <p:cNvCxnSpPr/>
          <p:nvPr/>
        </p:nvCxnSpPr>
        <p:spPr>
          <a:xfrm>
            <a:off x="4576233" y="3140968"/>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extLst>
              <p:ext uri="{D42A27DB-BD31-4B8C-83A1-F6EECF244321}">
                <p14:modId xmlns:p14="http://schemas.microsoft.com/office/powerpoint/2010/main" val="331911288"/>
              </p:ext>
            </p:extLst>
          </p:nvPr>
        </p:nvGraphicFramePr>
        <p:xfrm>
          <a:off x="2082241" y="5366607"/>
          <a:ext cx="4987983"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21177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0548781"/>
              </p:ext>
            </p:extLst>
          </p:nvPr>
        </p:nvGraphicFramePr>
        <p:xfrm>
          <a:off x="251520" y="548680"/>
          <a:ext cx="8712968" cy="5760344"/>
        </p:xfrm>
        <a:graphic>
          <a:graphicData uri="http://schemas.openxmlformats.org/drawingml/2006/table">
            <a:tbl>
              <a:tblPr firstRow="1" bandRow="1">
                <a:tableStyleId>{5C22544A-7EE6-4342-B048-85BDC9FD1C3A}</a:tableStyleId>
              </a:tblPr>
              <a:tblGrid>
                <a:gridCol w="1078275"/>
                <a:gridCol w="1894984"/>
                <a:gridCol w="2058410"/>
                <a:gridCol w="1809091"/>
                <a:gridCol w="1872208"/>
              </a:tblGrid>
              <a:tr h="513358">
                <a:tc gridSpan="5">
                  <a:txBody>
                    <a:bodyPr/>
                    <a:lstStyle/>
                    <a:p>
                      <a:r>
                        <a:rPr lang="hr-HR" dirty="0" smtClean="0"/>
                        <a:t>Identifikacija anksioznih predviđanja</a:t>
                      </a:r>
                      <a:r>
                        <a:rPr lang="hr-HR" baseline="0" dirty="0" smtClean="0"/>
                        <a:t> i nepotrebnih mjera predostrožnosti</a:t>
                      </a:r>
                      <a:endParaRPr lang="hr-HR" dirty="0" smtClean="0"/>
                    </a:p>
                  </a:txBody>
                  <a:tcPr/>
                </a:tc>
                <a:tc hMerge="1">
                  <a:txBody>
                    <a:bodyPr/>
                    <a:lstStyle/>
                    <a:p>
                      <a:endParaRPr lang="hr-HR" dirty="0"/>
                    </a:p>
                  </a:txBody>
                  <a:tcPr/>
                </a:tc>
                <a:tc hMerge="1">
                  <a:txBody>
                    <a:bodyPr/>
                    <a:lstStyle/>
                    <a:p>
                      <a:endParaRPr lang="hr-HR" dirty="0"/>
                    </a:p>
                  </a:txBody>
                  <a:tcPr/>
                </a:tc>
                <a:tc hMerge="1">
                  <a:txBody>
                    <a:bodyPr/>
                    <a:lstStyle/>
                    <a:p>
                      <a:endParaRPr lang="hr-HR" dirty="0"/>
                    </a:p>
                  </a:txBody>
                  <a:tcPr/>
                </a:tc>
                <a:tc hMerge="1">
                  <a:txBody>
                    <a:bodyPr/>
                    <a:lstStyle/>
                    <a:p>
                      <a:endParaRPr lang="hr-HR" dirty="0"/>
                    </a:p>
                  </a:txBody>
                  <a:tcPr/>
                </a:tc>
              </a:tr>
              <a:tr h="5246986">
                <a:tc>
                  <a:txBody>
                    <a:bodyPr/>
                    <a:lstStyle/>
                    <a:p>
                      <a:r>
                        <a:rPr lang="hr-HR" sz="1600" b="1" dirty="0" smtClean="0"/>
                        <a:t>Datum Vrijeme</a:t>
                      </a:r>
                      <a:endParaRPr lang="hr-HR" sz="1600" b="1" dirty="0"/>
                    </a:p>
                  </a:txBody>
                  <a:tcPr/>
                </a:tc>
                <a:tc>
                  <a:txBody>
                    <a:bodyPr/>
                    <a:lstStyle/>
                    <a:p>
                      <a:r>
                        <a:rPr lang="hr-HR" b="1" dirty="0" smtClean="0"/>
                        <a:t>Situacija</a:t>
                      </a:r>
                      <a:r>
                        <a:rPr lang="hr-HR" dirty="0" smtClean="0"/>
                        <a:t>:</a:t>
                      </a:r>
                    </a:p>
                    <a:p>
                      <a:r>
                        <a:rPr lang="hr-HR" dirty="0" smtClean="0"/>
                        <a:t>Što</a:t>
                      </a:r>
                      <a:r>
                        <a:rPr lang="hr-HR" baseline="0" dirty="0" smtClean="0"/>
                        <a:t> ste radili kada ste se počeli osjećati anksiozno?</a:t>
                      </a:r>
                      <a:endParaRPr lang="hr-HR" dirty="0" smtClean="0"/>
                    </a:p>
                  </a:txBody>
                  <a:tcPr/>
                </a:tc>
                <a:tc>
                  <a:txBody>
                    <a:bodyPr/>
                    <a:lstStyle/>
                    <a:p>
                      <a:r>
                        <a:rPr lang="hr-HR" b="1" dirty="0" smtClean="0"/>
                        <a:t>Emocije i tjelesne senzacije</a:t>
                      </a:r>
                      <a:r>
                        <a:rPr lang="hr-HR" dirty="0" smtClean="0"/>
                        <a:t>:</a:t>
                      </a:r>
                    </a:p>
                    <a:p>
                      <a:r>
                        <a:rPr lang="hr-HR" dirty="0" smtClean="0"/>
                        <a:t>(npr.</a:t>
                      </a:r>
                      <a:r>
                        <a:rPr lang="hr-HR" baseline="0" dirty="0" smtClean="0"/>
                        <a:t> tjeskoba, panika, napetost, lupanje srca)</a:t>
                      </a:r>
                    </a:p>
                    <a:p>
                      <a:r>
                        <a:rPr lang="hr-HR" baseline="0" dirty="0" smtClean="0"/>
                        <a:t>0-100</a:t>
                      </a:r>
                      <a:endParaRPr lang="hr-HR" dirty="0" smtClean="0"/>
                    </a:p>
                    <a:p>
                      <a:endParaRPr lang="hr-HR" dirty="0"/>
                    </a:p>
                  </a:txBody>
                  <a:tcPr/>
                </a:tc>
                <a:tc>
                  <a:txBody>
                    <a:bodyPr/>
                    <a:lstStyle/>
                    <a:p>
                      <a:r>
                        <a:rPr lang="hr-HR" b="1" dirty="0" smtClean="0"/>
                        <a:t>Anksiozna predviđanja</a:t>
                      </a:r>
                      <a:r>
                        <a:rPr lang="hr-HR" dirty="0" smtClean="0"/>
                        <a:t>:</a:t>
                      </a:r>
                    </a:p>
                    <a:p>
                      <a:r>
                        <a:rPr lang="hr-HR" dirty="0" smtClean="0"/>
                        <a:t>Što Vam</a:t>
                      </a:r>
                      <a:r>
                        <a:rPr lang="hr-HR" baseline="0" dirty="0" smtClean="0"/>
                        <a:t> je točno prolazilo kroz glavu kada ste se počeli osjećati anksiozno? 0-100</a:t>
                      </a:r>
                      <a:endParaRPr lang="hr-HR" dirty="0"/>
                    </a:p>
                  </a:txBody>
                  <a:tcPr/>
                </a:tc>
                <a:tc>
                  <a:txBody>
                    <a:bodyPr/>
                    <a:lstStyle/>
                    <a:p>
                      <a:r>
                        <a:rPr lang="hr-HR" b="1" dirty="0" smtClean="0"/>
                        <a:t>Mjere predostrožnosti</a:t>
                      </a:r>
                      <a:r>
                        <a:rPr lang="hr-HR" dirty="0" smtClean="0"/>
                        <a:t>:</a:t>
                      </a:r>
                    </a:p>
                    <a:p>
                      <a:r>
                        <a:rPr lang="hr-HR" dirty="0" smtClean="0"/>
                        <a:t>Što ste učinili kako</a:t>
                      </a:r>
                      <a:r>
                        <a:rPr lang="hr-HR" baseline="0" dirty="0" smtClean="0"/>
                        <a:t> biste spriječili da se Vaša predviđanja ostvare? (npr. izbjegli situaciju, sigurnosna ponašanja)</a:t>
                      </a:r>
                      <a:endParaRPr lang="hr-HR" dirty="0" smtClean="0"/>
                    </a:p>
                    <a:p>
                      <a:endParaRPr lang="hr-HR" dirty="0"/>
                    </a:p>
                  </a:txBody>
                  <a:tcPr/>
                </a:tc>
              </a:tr>
            </a:tbl>
          </a:graphicData>
        </a:graphic>
      </p:graphicFrame>
    </p:spTree>
    <p:extLst>
      <p:ext uri="{BB962C8B-B14F-4D97-AF65-F5344CB8AC3E}">
        <p14:creationId xmlns:p14="http://schemas.microsoft.com/office/powerpoint/2010/main" val="1140543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1521" y="404663"/>
          <a:ext cx="8712968" cy="2703898"/>
        </p:xfrm>
        <a:graphic>
          <a:graphicData uri="http://schemas.openxmlformats.org/drawingml/2006/table">
            <a:tbl>
              <a:tblPr firstRow="1" bandRow="1">
                <a:tableStyleId>{5C22544A-7EE6-4342-B048-85BDC9FD1C3A}</a:tableStyleId>
              </a:tblPr>
              <a:tblGrid>
                <a:gridCol w="993589"/>
                <a:gridCol w="1092613"/>
                <a:gridCol w="1324785"/>
                <a:gridCol w="1556958"/>
                <a:gridCol w="1589742"/>
                <a:gridCol w="2155281"/>
              </a:tblGrid>
              <a:tr h="417898">
                <a:tc gridSpan="6">
                  <a:txBody>
                    <a:bodyPr/>
                    <a:lstStyle/>
                    <a:p>
                      <a:pPr algn="ctr"/>
                      <a:r>
                        <a:rPr lang="hr-HR" dirty="0" smtClean="0">
                          <a:solidFill>
                            <a:schemeClr val="tx1"/>
                          </a:solidFill>
                        </a:rPr>
                        <a:t>Restrukturiranje</a:t>
                      </a:r>
                      <a:r>
                        <a:rPr lang="hr-HR" baseline="0" dirty="0" smtClean="0">
                          <a:solidFill>
                            <a:schemeClr val="tx1"/>
                          </a:solidFill>
                        </a:rPr>
                        <a:t> anksioznih predviđanja</a:t>
                      </a:r>
                      <a:endParaRPr lang="hr-HR" dirty="0">
                        <a:solidFill>
                          <a:schemeClr val="tx1"/>
                        </a:solidFill>
                      </a:endParaRPr>
                    </a:p>
                  </a:txBody>
                  <a:tcPr/>
                </a:tc>
                <a:tc hMerge="1">
                  <a:txBody>
                    <a:bodyPr/>
                    <a:lstStyle/>
                    <a:p>
                      <a:endParaRPr lang="hr-HR" dirty="0"/>
                    </a:p>
                  </a:txBody>
                  <a:tcPr/>
                </a:tc>
                <a:tc hMerge="1">
                  <a:txBody>
                    <a:bodyPr/>
                    <a:lstStyle/>
                    <a:p>
                      <a:endParaRPr lang="hr-HR" dirty="0"/>
                    </a:p>
                  </a:txBody>
                  <a:tcPr/>
                </a:tc>
                <a:tc hMerge="1">
                  <a:txBody>
                    <a:bodyPr/>
                    <a:lstStyle/>
                    <a:p>
                      <a:endParaRPr lang="hr-HR" dirty="0"/>
                    </a:p>
                  </a:txBody>
                  <a:tcPr/>
                </a:tc>
                <a:tc hMerge="1">
                  <a:txBody>
                    <a:bodyPr/>
                    <a:lstStyle/>
                    <a:p>
                      <a:endParaRPr lang="hr-HR" dirty="0"/>
                    </a:p>
                  </a:txBody>
                  <a:tcPr/>
                </a:tc>
                <a:tc hMerge="1">
                  <a:txBody>
                    <a:bodyPr/>
                    <a:lstStyle/>
                    <a:p>
                      <a:endParaRPr lang="hr-HR" dirty="0"/>
                    </a:p>
                  </a:txBody>
                  <a:tcPr/>
                </a:tc>
              </a:tr>
              <a:tr h="2135401">
                <a:tc>
                  <a:txBody>
                    <a:bodyPr/>
                    <a:lstStyle/>
                    <a:p>
                      <a:r>
                        <a:rPr lang="hr-HR" b="1" dirty="0" smtClean="0"/>
                        <a:t>Datum,</a:t>
                      </a:r>
                      <a:r>
                        <a:rPr lang="hr-HR" b="1" baseline="0" dirty="0" smtClean="0"/>
                        <a:t> vrijeme</a:t>
                      </a:r>
                      <a:endParaRPr lang="hr-HR" b="1" dirty="0"/>
                    </a:p>
                  </a:txBody>
                  <a:tcPr/>
                </a:tc>
                <a:tc>
                  <a:txBody>
                    <a:bodyPr/>
                    <a:lstStyle/>
                    <a:p>
                      <a:r>
                        <a:rPr lang="hr-HR" b="1" dirty="0" smtClean="0"/>
                        <a:t>Situacija</a:t>
                      </a:r>
                      <a:endParaRPr lang="hr-HR" dirty="0" smtClean="0"/>
                    </a:p>
                  </a:txBody>
                  <a:tcPr/>
                </a:tc>
                <a:tc>
                  <a:txBody>
                    <a:bodyPr/>
                    <a:lstStyle/>
                    <a:p>
                      <a:r>
                        <a:rPr lang="hr-HR" b="1" dirty="0" smtClean="0"/>
                        <a:t>Emocije i tjelesne senzacije</a:t>
                      </a:r>
                      <a:r>
                        <a:rPr lang="hr-HR" dirty="0" smtClean="0"/>
                        <a:t>:</a:t>
                      </a:r>
                    </a:p>
                    <a:p>
                      <a:r>
                        <a:rPr lang="hr-HR" baseline="0" dirty="0" smtClean="0"/>
                        <a:t>0-100</a:t>
                      </a:r>
                      <a:endParaRPr lang="hr-HR" dirty="0" smtClean="0"/>
                    </a:p>
                  </a:txBody>
                  <a:tcPr/>
                </a:tc>
                <a:tc>
                  <a:txBody>
                    <a:bodyPr/>
                    <a:lstStyle/>
                    <a:p>
                      <a:r>
                        <a:rPr lang="hr-HR" b="1" dirty="0" smtClean="0"/>
                        <a:t>Anksiozna predviđanja</a:t>
                      </a:r>
                      <a:r>
                        <a:rPr lang="hr-HR" dirty="0" smtClean="0"/>
                        <a:t>:</a:t>
                      </a:r>
                    </a:p>
                    <a:p>
                      <a:r>
                        <a:rPr lang="hr-HR" baseline="0" dirty="0" smtClean="0"/>
                        <a:t>0-100</a:t>
                      </a:r>
                      <a:endParaRPr lang="hr-HR" dirty="0"/>
                    </a:p>
                  </a:txBody>
                  <a:tcPr/>
                </a:tc>
                <a:tc>
                  <a:txBody>
                    <a:bodyPr/>
                    <a:lstStyle/>
                    <a:p>
                      <a:r>
                        <a:rPr lang="hr-HR" b="1" dirty="0" smtClean="0"/>
                        <a:t>Drugačiji pogledi:</a:t>
                      </a:r>
                    </a:p>
                    <a:p>
                      <a:r>
                        <a:rPr lang="hr-HR" b="0" dirty="0" smtClean="0"/>
                        <a:t>Ključna pitanja</a:t>
                      </a:r>
                    </a:p>
                  </a:txBody>
                  <a:tcPr/>
                </a:tc>
                <a:tc>
                  <a:txBody>
                    <a:bodyPr/>
                    <a:lstStyle/>
                    <a:p>
                      <a:r>
                        <a:rPr lang="hr-HR" b="1" dirty="0" smtClean="0"/>
                        <a:t>Eksperiment:</a:t>
                      </a:r>
                    </a:p>
                    <a:p>
                      <a:r>
                        <a:rPr lang="hr-HR" b="0" dirty="0" smtClean="0"/>
                        <a:t>1. Što ste</a:t>
                      </a:r>
                      <a:r>
                        <a:rPr lang="hr-HR" b="0" baseline="0" dirty="0" smtClean="0"/>
                        <a:t> učinili umjesto uobičajenih mjera predostrožnosti?</a:t>
                      </a:r>
                    </a:p>
                    <a:p>
                      <a:endParaRPr lang="hr-HR" b="0" dirty="0" smtClean="0"/>
                    </a:p>
                    <a:p>
                      <a:r>
                        <a:rPr lang="hr-HR" b="0" dirty="0" smtClean="0"/>
                        <a:t>2. Kakvi su bili rezultati?</a:t>
                      </a:r>
                      <a:endParaRPr lang="hr-HR" dirty="0" smtClean="0"/>
                    </a:p>
                  </a:txBody>
                  <a:tcPr/>
                </a:tc>
              </a:tr>
            </a:tbl>
          </a:graphicData>
        </a:graphic>
      </p:graphicFrame>
      <p:sp>
        <p:nvSpPr>
          <p:cNvPr id="3" name="TextBox 2"/>
          <p:cNvSpPr txBox="1"/>
          <p:nvPr/>
        </p:nvSpPr>
        <p:spPr>
          <a:xfrm>
            <a:off x="755576" y="3140968"/>
            <a:ext cx="7416824" cy="3139321"/>
          </a:xfrm>
          <a:prstGeom prst="rect">
            <a:avLst/>
          </a:prstGeom>
          <a:noFill/>
        </p:spPr>
        <p:txBody>
          <a:bodyPr wrap="square" rtlCol="0">
            <a:spAutoFit/>
          </a:bodyPr>
          <a:lstStyle/>
          <a:p>
            <a:r>
              <a:rPr lang="hr-HR" b="1" dirty="0" smtClean="0"/>
              <a:t>Ključna pitanja</a:t>
            </a:r>
            <a:r>
              <a:rPr lang="hr-HR" dirty="0" smtClean="0"/>
              <a:t>:</a:t>
            </a:r>
          </a:p>
          <a:p>
            <a:r>
              <a:rPr lang="hr-HR" dirty="0" smtClean="0"/>
              <a:t>Koji dokazi podržavaju moja predviđanja?</a:t>
            </a:r>
          </a:p>
          <a:p>
            <a:r>
              <a:rPr lang="hr-HR" dirty="0" smtClean="0"/>
              <a:t>Koji su dokazi koj</a:t>
            </a:r>
            <a:r>
              <a:rPr lang="en-GB" dirty="0" err="1" smtClean="0"/>
              <a:t>i</a:t>
            </a:r>
            <a:r>
              <a:rPr lang="hr-HR" dirty="0" smtClean="0"/>
              <a:t> ne govore u prilog mojim predviđanjima?</a:t>
            </a:r>
          </a:p>
          <a:p>
            <a:r>
              <a:rPr lang="hr-HR" dirty="0" smtClean="0"/>
              <a:t>Koji su alternativni pogledi na situaciju? Koji ih dokazi podržavaju?</a:t>
            </a:r>
          </a:p>
          <a:p>
            <a:r>
              <a:rPr lang="hr-HR" dirty="0" smtClean="0"/>
              <a:t>Što je najgore što se može dogoditi?</a:t>
            </a:r>
          </a:p>
          <a:p>
            <a:r>
              <a:rPr lang="hr-HR" dirty="0" smtClean="0"/>
              <a:t>Što se najbolje može dogoditi?</a:t>
            </a:r>
          </a:p>
          <a:p>
            <a:r>
              <a:rPr lang="hr-HR" dirty="0" smtClean="0"/>
              <a:t>Realno, što je najvjerojatnije da će se dogoditi?</a:t>
            </a:r>
          </a:p>
          <a:p>
            <a:r>
              <a:rPr lang="hr-HR" dirty="0" smtClean="0"/>
              <a:t>Ako se dogodi najgore, što je moguće u vezi s tim napraviti?</a:t>
            </a:r>
          </a:p>
          <a:p>
            <a:endParaRPr lang="hr-HR" dirty="0" smtClean="0"/>
          </a:p>
          <a:p>
            <a:r>
              <a:rPr lang="hr-HR" b="1" dirty="0" smtClean="0"/>
              <a:t>Eksperiment:</a:t>
            </a:r>
          </a:p>
          <a:p>
            <a:r>
              <a:rPr lang="hr-HR" dirty="0" smtClean="0"/>
              <a:t>Suprotno ponašanje od uobičajenog</a:t>
            </a:r>
            <a:endParaRPr lang="hr-HR" dirty="0"/>
          </a:p>
        </p:txBody>
      </p:sp>
    </p:spTree>
    <p:extLst>
      <p:ext uri="{BB962C8B-B14F-4D97-AF65-F5344CB8AC3E}">
        <p14:creationId xmlns:p14="http://schemas.microsoft.com/office/powerpoint/2010/main" val="673806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Suzbijanje samokritičnosti</a:t>
            </a:r>
            <a:endParaRPr lang="hr-HR" dirty="0"/>
          </a:p>
        </p:txBody>
      </p:sp>
      <p:sp>
        <p:nvSpPr>
          <p:cNvPr id="3" name="Content Placeholder 2"/>
          <p:cNvSpPr>
            <a:spLocks noGrp="1"/>
          </p:cNvSpPr>
          <p:nvPr>
            <p:ph idx="1"/>
          </p:nvPr>
        </p:nvSpPr>
        <p:spPr>
          <a:xfrm>
            <a:off x="1176865" y="2490135"/>
            <a:ext cx="6798736" cy="1514929"/>
          </a:xfrm>
        </p:spPr>
        <p:txBody>
          <a:bodyPr>
            <a:normAutofit fontScale="62500" lnSpcReduction="20000"/>
          </a:bodyPr>
          <a:lstStyle/>
          <a:p>
            <a:pPr marL="0" indent="0">
              <a:buNone/>
            </a:pPr>
            <a:r>
              <a:rPr lang="hr-HR" b="1" dirty="0" smtClean="0"/>
              <a:t>Samokritičnost </a:t>
            </a:r>
          </a:p>
          <a:p>
            <a:r>
              <a:rPr lang="hr-HR" dirty="0"/>
              <a:t>j</a:t>
            </a:r>
            <a:r>
              <a:rPr lang="hr-HR" dirty="0" smtClean="0"/>
              <a:t>avlja se kad dobijemo dojam da nam je iskustvo potvrdilo bazično vjerovanje</a:t>
            </a:r>
          </a:p>
          <a:p>
            <a:r>
              <a:rPr lang="hr-HR" dirty="0"/>
              <a:t>n</a:t>
            </a:r>
            <a:r>
              <a:rPr lang="hr-HR" dirty="0" smtClean="0"/>
              <a:t>aučena je navika, te ne mora značiti da reflektira istinu o sebi</a:t>
            </a:r>
          </a:p>
          <a:p>
            <a:r>
              <a:rPr lang="hr-HR" dirty="0"/>
              <a:t>v</a:t>
            </a:r>
            <a:r>
              <a:rPr lang="hr-HR" dirty="0" smtClean="0"/>
              <a:t>iše šteti nego koristi (zbog vjerovanja u samokritične misli se osjećamo loše i ponašamo u skladu s njima)</a:t>
            </a:r>
            <a:endParaRPr lang="hr-HR" dirty="0"/>
          </a:p>
        </p:txBody>
      </p:sp>
      <p:sp>
        <p:nvSpPr>
          <p:cNvPr id="4" name="TextBox 3"/>
          <p:cNvSpPr txBox="1"/>
          <p:nvPr/>
        </p:nvSpPr>
        <p:spPr>
          <a:xfrm>
            <a:off x="1038229" y="3861048"/>
            <a:ext cx="7076008" cy="2308324"/>
          </a:xfrm>
          <a:prstGeom prst="rect">
            <a:avLst/>
          </a:prstGeom>
          <a:solidFill>
            <a:schemeClr val="accent1">
              <a:lumMod val="60000"/>
              <a:lumOff val="40000"/>
            </a:schemeClr>
          </a:solidFill>
        </p:spPr>
        <p:txBody>
          <a:bodyPr wrap="square" rtlCol="0">
            <a:spAutoFit/>
          </a:bodyPr>
          <a:lstStyle/>
          <a:p>
            <a:pPr marL="342900" indent="-342900">
              <a:buAutoNum type="arabicPeriod"/>
            </a:pPr>
            <a:r>
              <a:rPr lang="hr-HR" dirty="0" smtClean="0"/>
              <a:t>Identifikacija samokritičnih misli</a:t>
            </a:r>
          </a:p>
          <a:p>
            <a:pPr marL="342900" indent="-342900">
              <a:buAutoNum type="arabicPeriod"/>
            </a:pPr>
            <a:r>
              <a:rPr lang="hr-HR" dirty="0" smtClean="0"/>
              <a:t>Restrukturiranje samokritičnih misli</a:t>
            </a:r>
          </a:p>
          <a:p>
            <a:r>
              <a:rPr lang="hr-HR" dirty="0"/>
              <a:t> </a:t>
            </a:r>
            <a:r>
              <a:rPr lang="hr-HR" dirty="0" smtClean="0"/>
              <a:t>           - Propitkivanje samokritičnih misli</a:t>
            </a:r>
          </a:p>
          <a:p>
            <a:r>
              <a:rPr lang="hr-HR" dirty="0" smtClean="0"/>
              <a:t>            - Opažanje učinka na osjećaje, tjelesne senzacije i ponašanja</a:t>
            </a:r>
          </a:p>
          <a:p>
            <a:r>
              <a:rPr lang="hr-HR" dirty="0"/>
              <a:t> </a:t>
            </a:r>
            <a:r>
              <a:rPr lang="hr-HR" dirty="0" smtClean="0"/>
              <a:t>           - Traženje balansiranijih i boljih alternativnih misli</a:t>
            </a:r>
          </a:p>
          <a:p>
            <a:r>
              <a:rPr lang="hr-HR" dirty="0"/>
              <a:t> </a:t>
            </a:r>
            <a:r>
              <a:rPr lang="hr-HR" dirty="0" smtClean="0"/>
              <a:t>           - Bihevioralni eksperimenti – tretirati se bolje, cijeniti svoje snage, </a:t>
            </a:r>
          </a:p>
          <a:p>
            <a:r>
              <a:rPr lang="hr-HR" dirty="0"/>
              <a:t> </a:t>
            </a:r>
            <a:r>
              <a:rPr lang="hr-HR" dirty="0" smtClean="0"/>
              <a:t>             kvalitete i vrline, cijeniti ih kod sebe kao što bi ih cijenili kod </a:t>
            </a:r>
          </a:p>
          <a:p>
            <a:r>
              <a:rPr lang="hr-HR" dirty="0"/>
              <a:t> </a:t>
            </a:r>
            <a:r>
              <a:rPr lang="hr-HR" dirty="0" smtClean="0"/>
              <a:t>             drugih</a:t>
            </a:r>
            <a:endParaRPr lang="hr-HR" dirty="0"/>
          </a:p>
        </p:txBody>
      </p:sp>
    </p:spTree>
    <p:extLst>
      <p:ext uri="{BB962C8B-B14F-4D97-AF65-F5344CB8AC3E}">
        <p14:creationId xmlns:p14="http://schemas.microsoft.com/office/powerpoint/2010/main" val="177752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676456" cy="425431"/>
          </a:xfrm>
        </p:spPr>
        <p:txBody>
          <a:bodyPr>
            <a:noAutofit/>
          </a:bodyPr>
          <a:lstStyle/>
          <a:p>
            <a:r>
              <a:rPr lang="hr-HR" sz="1800" dirty="0" smtClean="0"/>
              <a:t>DEFINICIJA SAMOPOŠTOVANJA</a:t>
            </a:r>
            <a:endParaRPr lang="hr-HR" sz="1800" dirty="0"/>
          </a:p>
        </p:txBody>
      </p:sp>
      <p:sp>
        <p:nvSpPr>
          <p:cNvPr id="4" name="Rounded Rectangle 3"/>
          <p:cNvSpPr/>
          <p:nvPr/>
        </p:nvSpPr>
        <p:spPr>
          <a:xfrm>
            <a:off x="683568" y="2492896"/>
            <a:ext cx="231501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SLIKA O SEBI, PERCEPCIJA SEBE, KONCEPT SEBE</a:t>
            </a:r>
            <a:endParaRPr lang="hr-HR" dirty="0"/>
          </a:p>
        </p:txBody>
      </p:sp>
      <p:sp>
        <p:nvSpPr>
          <p:cNvPr id="5" name="Rounded Rectangle 4"/>
          <p:cNvSpPr/>
          <p:nvPr/>
        </p:nvSpPr>
        <p:spPr>
          <a:xfrm>
            <a:off x="3137219" y="2528900"/>
            <a:ext cx="237626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SAMOPOUZDANJE, SAMOEFIKASNOST</a:t>
            </a:r>
            <a:endParaRPr lang="hr-HR" dirty="0"/>
          </a:p>
        </p:txBody>
      </p:sp>
      <p:sp>
        <p:nvSpPr>
          <p:cNvPr id="6" name="Rounded Rectangle 5"/>
          <p:cNvSpPr/>
          <p:nvPr/>
        </p:nvSpPr>
        <p:spPr>
          <a:xfrm>
            <a:off x="5652120" y="2528900"/>
            <a:ext cx="280831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SAMOPRIHVAĆANJE,</a:t>
            </a:r>
          </a:p>
          <a:p>
            <a:pPr algn="ctr"/>
            <a:r>
              <a:rPr lang="hr-HR" dirty="0" smtClean="0"/>
              <a:t>DOŽIVLJAJ VLASTITE VRIJEDNOSTI,</a:t>
            </a:r>
          </a:p>
          <a:p>
            <a:pPr algn="ctr"/>
            <a:r>
              <a:rPr lang="hr-HR" dirty="0" smtClean="0"/>
              <a:t>SAMOPOŠTOVANJE</a:t>
            </a:r>
          </a:p>
        </p:txBody>
      </p:sp>
      <p:cxnSp>
        <p:nvCxnSpPr>
          <p:cNvPr id="8" name="Straight Arrow Connector 7"/>
          <p:cNvCxnSpPr/>
          <p:nvPr/>
        </p:nvCxnSpPr>
        <p:spPr>
          <a:xfrm>
            <a:off x="1841075" y="3789040"/>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325351" y="3789040"/>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059842" y="3789040"/>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3568" y="4293096"/>
            <a:ext cx="2160240" cy="1200329"/>
          </a:xfrm>
          <a:prstGeom prst="rect">
            <a:avLst/>
          </a:prstGeom>
          <a:noFill/>
        </p:spPr>
        <p:txBody>
          <a:bodyPr wrap="square" rtlCol="0">
            <a:spAutoFit/>
          </a:bodyPr>
          <a:lstStyle/>
          <a:p>
            <a:r>
              <a:rPr lang="hr-HR" dirty="0" smtClean="0"/>
              <a:t>Opća slika o sebi, bez vrednovanja i osuđivanja, opisuje spektar karakteristika</a:t>
            </a:r>
            <a:endParaRPr lang="hr-HR" dirty="0"/>
          </a:p>
        </p:txBody>
      </p:sp>
      <p:sp>
        <p:nvSpPr>
          <p:cNvPr id="12" name="TextBox 11"/>
          <p:cNvSpPr txBox="1"/>
          <p:nvPr/>
        </p:nvSpPr>
        <p:spPr>
          <a:xfrm>
            <a:off x="3203848" y="4293096"/>
            <a:ext cx="2160240" cy="1754326"/>
          </a:xfrm>
          <a:prstGeom prst="rect">
            <a:avLst/>
          </a:prstGeom>
          <a:noFill/>
        </p:spPr>
        <p:txBody>
          <a:bodyPr wrap="square" rtlCol="0">
            <a:spAutoFit/>
          </a:bodyPr>
          <a:lstStyle/>
          <a:p>
            <a:r>
              <a:rPr lang="hr-HR" dirty="0" smtClean="0"/>
              <a:t>Osjećaj da možemo nešto uspješno odraditi i na razini standarda. „Mogu to učiniti i znam da to mogu!”</a:t>
            </a:r>
            <a:endParaRPr lang="hr-HR" dirty="0"/>
          </a:p>
        </p:txBody>
      </p:sp>
      <p:sp>
        <p:nvSpPr>
          <p:cNvPr id="13" name="TextBox 12"/>
          <p:cNvSpPr txBox="1"/>
          <p:nvPr/>
        </p:nvSpPr>
        <p:spPr>
          <a:xfrm>
            <a:off x="5868144" y="4293096"/>
            <a:ext cx="2664296" cy="2031325"/>
          </a:xfrm>
          <a:prstGeom prst="rect">
            <a:avLst/>
          </a:prstGeom>
          <a:noFill/>
        </p:spPr>
        <p:txBody>
          <a:bodyPr wrap="square" rtlCol="0">
            <a:spAutoFit/>
          </a:bodyPr>
          <a:lstStyle/>
          <a:p>
            <a:r>
              <a:rPr lang="hr-HR" dirty="0" smtClean="0"/>
              <a:t>Opće mišljenje koje imamo o sebi i vrijednost koju si dajemo kao osobi. Mogu biti u pozitivnom i negativnom tonu. „Dobar sam.”, „Vrijedim.” „Loš sam.” „Beskoristan sam.”</a:t>
            </a:r>
            <a:endParaRPr lang="hr-HR" dirty="0"/>
          </a:p>
        </p:txBody>
      </p:sp>
      <p:sp>
        <p:nvSpPr>
          <p:cNvPr id="14" name="Rounded Rectangle 13"/>
          <p:cNvSpPr/>
          <p:nvPr/>
        </p:nvSpPr>
        <p:spPr>
          <a:xfrm>
            <a:off x="755576" y="1196752"/>
            <a:ext cx="7560840" cy="10081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r-HR" dirty="0" smtClean="0"/>
              <a:t>     opće mišljenje koje imamo o sebi, kako se vrednujemo i prosuđujemo te vrijednost koju si dajemo kao osobi (mišljenja a ne činjenice)</a:t>
            </a:r>
            <a:endParaRPr lang="hr-HR" dirty="0"/>
          </a:p>
        </p:txBody>
      </p:sp>
      <p:cxnSp>
        <p:nvCxnSpPr>
          <p:cNvPr id="16" name="Straight Arrow Connector 15"/>
          <p:cNvCxnSpPr/>
          <p:nvPr/>
        </p:nvCxnSpPr>
        <p:spPr>
          <a:xfrm>
            <a:off x="827584" y="1610798"/>
            <a:ext cx="3600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338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2274375"/>
              </p:ext>
            </p:extLst>
          </p:nvPr>
        </p:nvGraphicFramePr>
        <p:xfrm>
          <a:off x="0" y="0"/>
          <a:ext cx="9144000" cy="3140968"/>
        </p:xfrm>
        <a:graphic>
          <a:graphicData uri="http://schemas.openxmlformats.org/drawingml/2006/table">
            <a:tbl>
              <a:tblPr firstRow="1" bandRow="1">
                <a:tableStyleId>{5C22544A-7EE6-4342-B048-85BDC9FD1C3A}</a:tableStyleId>
              </a:tblPr>
              <a:tblGrid>
                <a:gridCol w="1128887"/>
                <a:gridCol w="1460170"/>
                <a:gridCol w="1701380"/>
                <a:gridCol w="1775353"/>
                <a:gridCol w="3078210"/>
              </a:tblGrid>
              <a:tr h="462960">
                <a:tc gridSpan="5">
                  <a:txBody>
                    <a:bodyPr/>
                    <a:lstStyle/>
                    <a:p>
                      <a:pPr algn="ctr"/>
                      <a:r>
                        <a:rPr lang="hr-HR" sz="2400" dirty="0" smtClean="0"/>
                        <a:t>Identifikacija</a:t>
                      </a:r>
                      <a:r>
                        <a:rPr lang="hr-HR" sz="2400" baseline="0" dirty="0" smtClean="0"/>
                        <a:t> </a:t>
                      </a:r>
                      <a:r>
                        <a:rPr lang="hr-HR" sz="2400" dirty="0" smtClean="0"/>
                        <a:t>samokritičnih misli</a:t>
                      </a:r>
                      <a:endParaRPr lang="hr-HR" sz="2400" dirty="0"/>
                    </a:p>
                  </a:txBody>
                  <a:tcPr/>
                </a:tc>
                <a:tc hMerge="1">
                  <a:txBody>
                    <a:bodyPr/>
                    <a:lstStyle/>
                    <a:p>
                      <a:endParaRPr lang="hr-HR" dirty="0"/>
                    </a:p>
                  </a:txBody>
                  <a:tcPr/>
                </a:tc>
                <a:tc hMerge="1">
                  <a:txBody>
                    <a:bodyPr/>
                    <a:lstStyle/>
                    <a:p>
                      <a:endParaRPr lang="hr-HR" dirty="0"/>
                    </a:p>
                  </a:txBody>
                  <a:tcPr/>
                </a:tc>
                <a:tc hMerge="1">
                  <a:txBody>
                    <a:bodyPr/>
                    <a:lstStyle/>
                    <a:p>
                      <a:endParaRPr lang="hr-HR" dirty="0"/>
                    </a:p>
                  </a:txBody>
                  <a:tcPr/>
                </a:tc>
                <a:tc hMerge="1">
                  <a:txBody>
                    <a:bodyPr/>
                    <a:lstStyle/>
                    <a:p>
                      <a:endParaRPr lang="hr-HR" dirty="0"/>
                    </a:p>
                  </a:txBody>
                  <a:tcPr/>
                </a:tc>
              </a:tr>
              <a:tr h="2678008">
                <a:tc>
                  <a:txBody>
                    <a:bodyPr/>
                    <a:lstStyle/>
                    <a:p>
                      <a:r>
                        <a:rPr lang="hr-HR" b="1" dirty="0" smtClean="0"/>
                        <a:t>Datum,</a:t>
                      </a:r>
                      <a:r>
                        <a:rPr lang="hr-HR" b="1" baseline="0" dirty="0" smtClean="0"/>
                        <a:t> vrijeme</a:t>
                      </a:r>
                      <a:endParaRPr lang="hr-H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b="1" dirty="0" smtClean="0"/>
                        <a:t>Situacija: </a:t>
                      </a:r>
                      <a:r>
                        <a:rPr lang="hr-HR" dirty="0" smtClean="0"/>
                        <a:t>Što</a:t>
                      </a:r>
                      <a:r>
                        <a:rPr lang="hr-HR" baseline="0" dirty="0" smtClean="0"/>
                        <a:t> ste radili kada ste se počeli osjećati anksiozno?</a:t>
                      </a:r>
                      <a:endParaRPr lang="hr-HR" dirty="0" smtClean="0"/>
                    </a:p>
                  </a:txBody>
                  <a:tcPr/>
                </a:tc>
                <a:tc>
                  <a:txBody>
                    <a:bodyPr/>
                    <a:lstStyle/>
                    <a:p>
                      <a:r>
                        <a:rPr lang="hr-HR" b="1" dirty="0" smtClean="0"/>
                        <a:t>Emocije</a:t>
                      </a:r>
                      <a:r>
                        <a:rPr lang="hr-HR" b="1" baseline="0" dirty="0" smtClean="0"/>
                        <a:t> i tjelesne senzacije: </a:t>
                      </a:r>
                      <a:r>
                        <a:rPr lang="hr-HR" b="0" baseline="0" dirty="0" smtClean="0"/>
                        <a:t>Npr. tužan, ljut, kriv</a:t>
                      </a:r>
                    </a:p>
                    <a:p>
                      <a:r>
                        <a:rPr lang="hr-HR" b="0" baseline="0" dirty="0" smtClean="0"/>
                        <a:t>0-100</a:t>
                      </a:r>
                      <a:endParaRPr lang="hr-HR" b="0" dirty="0"/>
                    </a:p>
                  </a:txBody>
                  <a:tcPr/>
                </a:tc>
                <a:tc>
                  <a:txBody>
                    <a:bodyPr/>
                    <a:lstStyle/>
                    <a:p>
                      <a:r>
                        <a:rPr lang="hr-HR" b="1" dirty="0" smtClean="0"/>
                        <a:t>Samokritične misli:</a:t>
                      </a:r>
                    </a:p>
                    <a:p>
                      <a:r>
                        <a:rPr lang="hr-HR" b="0" dirty="0" smtClean="0"/>
                        <a:t>Što Vam je točno prolazilo kroz glavu kad ste</a:t>
                      </a:r>
                      <a:r>
                        <a:rPr lang="hr-HR" b="0" baseline="0" dirty="0" smtClean="0"/>
                        <a:t> se počeli loše osjećati? (misli, slike, značenja)</a:t>
                      </a:r>
                    </a:p>
                    <a:p>
                      <a:r>
                        <a:rPr lang="hr-HR" b="0" baseline="0" dirty="0" smtClean="0"/>
                        <a:t>0-100</a:t>
                      </a:r>
                      <a:endParaRPr lang="hr-HR" b="0" dirty="0"/>
                    </a:p>
                  </a:txBody>
                  <a:tcPr/>
                </a:tc>
                <a:tc>
                  <a:txBody>
                    <a:bodyPr/>
                    <a:lstStyle/>
                    <a:p>
                      <a:r>
                        <a:rPr lang="hr-HR" b="1" dirty="0" err="1" smtClean="0"/>
                        <a:t>Samoporažavajuća</a:t>
                      </a:r>
                      <a:r>
                        <a:rPr lang="hr-HR" b="1" baseline="0" dirty="0" smtClean="0"/>
                        <a:t> ponašanja:</a:t>
                      </a:r>
                    </a:p>
                    <a:p>
                      <a:r>
                        <a:rPr lang="hr-HR" b="0" baseline="0" dirty="0" smtClean="0"/>
                        <a:t>Što ste učinili zbog takvih samokritičnih misli?</a:t>
                      </a:r>
                      <a:endParaRPr lang="hr-HR" b="0"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763436658"/>
              </p:ext>
            </p:extLst>
          </p:nvPr>
        </p:nvGraphicFramePr>
        <p:xfrm>
          <a:off x="0" y="3140968"/>
          <a:ext cx="9144000" cy="3717032"/>
        </p:xfrm>
        <a:graphic>
          <a:graphicData uri="http://schemas.openxmlformats.org/drawingml/2006/table">
            <a:tbl>
              <a:tblPr firstRow="1" bandRow="1">
                <a:tableStyleId>{5C22544A-7EE6-4342-B048-85BDC9FD1C3A}</a:tableStyleId>
              </a:tblPr>
              <a:tblGrid>
                <a:gridCol w="785825"/>
                <a:gridCol w="851068"/>
                <a:gridCol w="928438"/>
                <a:gridCol w="928438"/>
                <a:gridCol w="2553205"/>
                <a:gridCol w="3097026"/>
              </a:tblGrid>
              <a:tr h="535589">
                <a:tc gridSpan="6">
                  <a:txBody>
                    <a:bodyPr/>
                    <a:lstStyle/>
                    <a:p>
                      <a:pPr algn="ctr"/>
                      <a:r>
                        <a:rPr lang="hr-HR" sz="2400" dirty="0" smtClean="0"/>
                        <a:t>Restrukturiranje samokritičnih misli</a:t>
                      </a:r>
                      <a:endParaRPr lang="hr-HR" sz="2400" dirty="0"/>
                    </a:p>
                  </a:txBody>
                  <a:tcPr/>
                </a:tc>
                <a:tc hMerge="1">
                  <a:txBody>
                    <a:bodyPr/>
                    <a:lstStyle/>
                    <a:p>
                      <a:endParaRPr lang="hr-HR"/>
                    </a:p>
                  </a:txBody>
                  <a:tcPr/>
                </a:tc>
                <a:tc hMerge="1">
                  <a:txBody>
                    <a:bodyPr/>
                    <a:lstStyle/>
                    <a:p>
                      <a:endParaRPr lang="hr-HR"/>
                    </a:p>
                  </a:txBody>
                  <a:tcPr/>
                </a:tc>
                <a:tc hMerge="1">
                  <a:txBody>
                    <a:bodyPr/>
                    <a:lstStyle/>
                    <a:p>
                      <a:endParaRPr lang="hr-HR" dirty="0"/>
                    </a:p>
                  </a:txBody>
                  <a:tcPr/>
                </a:tc>
                <a:tc hMerge="1">
                  <a:txBody>
                    <a:bodyPr/>
                    <a:lstStyle/>
                    <a:p>
                      <a:endParaRPr lang="hr-HR" dirty="0"/>
                    </a:p>
                  </a:txBody>
                  <a:tcPr/>
                </a:tc>
                <a:tc hMerge="1">
                  <a:txBody>
                    <a:bodyPr/>
                    <a:lstStyle/>
                    <a:p>
                      <a:endParaRPr lang="hr-HR"/>
                    </a:p>
                  </a:txBody>
                  <a:tcPr/>
                </a:tc>
              </a:tr>
              <a:tr h="3181443">
                <a:tc>
                  <a:txBody>
                    <a:bodyPr/>
                    <a:lstStyle/>
                    <a:p>
                      <a:r>
                        <a:rPr lang="hr-HR" sz="1200" b="1" dirty="0" smtClean="0"/>
                        <a:t>Datum, vrijeme</a:t>
                      </a:r>
                      <a:endParaRPr lang="hr-HR" sz="1200" b="1" dirty="0"/>
                    </a:p>
                  </a:txBody>
                  <a:tcPr/>
                </a:tc>
                <a:tc>
                  <a:txBody>
                    <a:bodyPr/>
                    <a:lstStyle/>
                    <a:p>
                      <a:r>
                        <a:rPr lang="hr-HR" sz="1200" b="1" dirty="0" smtClean="0"/>
                        <a:t>Situacija</a:t>
                      </a:r>
                      <a:endParaRPr lang="hr-HR" sz="1200" b="1" dirty="0"/>
                    </a:p>
                  </a:txBody>
                  <a:tcPr/>
                </a:tc>
                <a:tc>
                  <a:txBody>
                    <a:bodyPr/>
                    <a:lstStyle/>
                    <a:p>
                      <a:r>
                        <a:rPr lang="hr-HR" sz="1200" b="1" dirty="0" smtClean="0"/>
                        <a:t>Emocije i tjelesne senzacije</a:t>
                      </a:r>
                      <a:endParaRPr lang="hr-HR" sz="1200" b="1" dirty="0"/>
                    </a:p>
                  </a:txBody>
                  <a:tcPr/>
                </a:tc>
                <a:tc>
                  <a:txBody>
                    <a:bodyPr/>
                    <a:lstStyle/>
                    <a:p>
                      <a:r>
                        <a:rPr lang="hr-HR" sz="1200" b="1" dirty="0" smtClean="0"/>
                        <a:t>Samokritične misli</a:t>
                      </a:r>
                    </a:p>
                    <a:p>
                      <a:r>
                        <a:rPr lang="hr-HR" sz="1200" dirty="0" smtClean="0"/>
                        <a:t>0-100</a:t>
                      </a:r>
                      <a:endParaRPr lang="hr-HR" sz="1200" dirty="0"/>
                    </a:p>
                  </a:txBody>
                  <a:tcPr/>
                </a:tc>
                <a:tc>
                  <a:txBody>
                    <a:bodyPr/>
                    <a:lstStyle/>
                    <a:p>
                      <a:r>
                        <a:rPr lang="hr-HR" b="1" dirty="0" smtClean="0"/>
                        <a:t>Drugačiji pogledi</a:t>
                      </a:r>
                      <a:r>
                        <a:rPr lang="hr-HR" dirty="0" smtClean="0"/>
                        <a:t>:</a:t>
                      </a:r>
                    </a:p>
                    <a:p>
                      <a:r>
                        <a:rPr lang="hr-HR" dirty="0" smtClean="0"/>
                        <a:t>Koristiti ključna</a:t>
                      </a:r>
                      <a:r>
                        <a:rPr lang="hr-HR" baseline="0" dirty="0" smtClean="0"/>
                        <a:t> pitanja*</a:t>
                      </a:r>
                    </a:p>
                    <a:p>
                      <a:r>
                        <a:rPr lang="hr-HR" baseline="0" dirty="0" smtClean="0"/>
                        <a:t>0-100</a:t>
                      </a:r>
                      <a:endParaRPr lang="hr-HR" dirty="0"/>
                    </a:p>
                  </a:txBody>
                  <a:tcPr/>
                </a:tc>
                <a:tc>
                  <a:txBody>
                    <a:bodyPr/>
                    <a:lstStyle/>
                    <a:p>
                      <a:r>
                        <a:rPr lang="hr-HR" b="1" dirty="0" smtClean="0"/>
                        <a:t>Ishod</a:t>
                      </a:r>
                      <a:r>
                        <a:rPr lang="hr-HR" dirty="0" smtClean="0"/>
                        <a:t>:</a:t>
                      </a:r>
                    </a:p>
                    <a:p>
                      <a:pPr marL="0" indent="0">
                        <a:buNone/>
                      </a:pPr>
                      <a:r>
                        <a:rPr lang="hr-HR" dirty="0" smtClean="0"/>
                        <a:t>1.Sada kad</a:t>
                      </a:r>
                      <a:r>
                        <a:rPr lang="hr-HR" baseline="0" dirty="0" smtClean="0"/>
                        <a:t> su nađene alternative samokritičnom mišljenju, kako se osjećate?</a:t>
                      </a:r>
                    </a:p>
                    <a:p>
                      <a:pPr marL="0" indent="0">
                        <a:buNone/>
                      </a:pPr>
                      <a:r>
                        <a:rPr lang="hr-HR" baseline="0" dirty="0" smtClean="0"/>
                        <a:t>2. Koliko sada vjerujete u samokritične misli? 0-100</a:t>
                      </a:r>
                    </a:p>
                    <a:p>
                      <a:pPr marL="0" indent="0">
                        <a:buNone/>
                      </a:pPr>
                      <a:r>
                        <a:rPr lang="hr-HR" baseline="0" dirty="0" smtClean="0"/>
                        <a:t>3. Što možete učiniti (akcijski plan, eksperimenti)?</a:t>
                      </a:r>
                    </a:p>
                    <a:p>
                      <a:pPr marL="342900" indent="-342900">
                        <a:buAutoNum type="arabicPeriod"/>
                      </a:pPr>
                      <a:endParaRPr lang="hr-HR" dirty="0"/>
                    </a:p>
                  </a:txBody>
                  <a:tcPr/>
                </a:tc>
              </a:tr>
            </a:tbl>
          </a:graphicData>
        </a:graphic>
      </p:graphicFrame>
    </p:spTree>
    <p:extLst>
      <p:ext uri="{BB962C8B-B14F-4D97-AF65-F5344CB8AC3E}">
        <p14:creationId xmlns:p14="http://schemas.microsoft.com/office/powerpoint/2010/main" val="3989268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7693"/>
            <a:ext cx="8496944" cy="1384995"/>
          </a:xfrm>
          <a:prstGeom prst="rect">
            <a:avLst/>
          </a:prstGeom>
          <a:noFill/>
        </p:spPr>
        <p:txBody>
          <a:bodyPr wrap="square" rtlCol="0">
            <a:spAutoFit/>
          </a:bodyPr>
          <a:lstStyle/>
          <a:p>
            <a:r>
              <a:rPr lang="hr-HR" sz="1400" b="1" dirty="0" smtClean="0"/>
              <a:t>              KLJUČNA PITANJA ZA PRONALAZ</a:t>
            </a:r>
            <a:r>
              <a:rPr lang="en-GB" sz="1400" b="1" dirty="0" smtClean="0"/>
              <a:t>A</a:t>
            </a:r>
            <a:r>
              <a:rPr lang="hr-HR" sz="1400" b="1" dirty="0" smtClean="0"/>
              <a:t>K ALTERNATIVA SAMOKRITIČNIM MISLIMA</a:t>
            </a:r>
          </a:p>
          <a:p>
            <a:endParaRPr lang="hr-HR" sz="1400" dirty="0"/>
          </a:p>
          <a:p>
            <a:endParaRPr lang="hr-HR" sz="1400" dirty="0"/>
          </a:p>
          <a:p>
            <a:endParaRPr lang="hr-HR" sz="1400" dirty="0"/>
          </a:p>
          <a:p>
            <a:endParaRPr lang="hr-HR" sz="1400" dirty="0"/>
          </a:p>
          <a:p>
            <a:endParaRPr lang="hr-HR" sz="1400" dirty="0"/>
          </a:p>
        </p:txBody>
      </p:sp>
      <p:sp>
        <p:nvSpPr>
          <p:cNvPr id="4" name="Rectangle 3"/>
          <p:cNvSpPr/>
          <p:nvPr/>
        </p:nvSpPr>
        <p:spPr>
          <a:xfrm>
            <a:off x="179512" y="620688"/>
            <a:ext cx="3960440" cy="108012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400" b="1" dirty="0">
                <a:solidFill>
                  <a:schemeClr val="tx1"/>
                </a:solidFill>
              </a:rPr>
              <a:t>Koji su dokazi?</a:t>
            </a:r>
          </a:p>
          <a:p>
            <a:r>
              <a:rPr lang="hr-HR" sz="1400" dirty="0">
                <a:solidFill>
                  <a:schemeClr val="tx1"/>
                </a:solidFill>
              </a:rPr>
              <a:t>Zamjenjujem li mišljenje i činjenice?</a:t>
            </a:r>
          </a:p>
          <a:p>
            <a:r>
              <a:rPr lang="hr-HR" sz="1400" dirty="0">
                <a:solidFill>
                  <a:schemeClr val="tx1"/>
                </a:solidFill>
              </a:rPr>
              <a:t>Koji dokazi govore u prilog mojem mišljenju o sebi?</a:t>
            </a:r>
          </a:p>
          <a:p>
            <a:r>
              <a:rPr lang="hr-HR" sz="1400" dirty="0">
                <a:solidFill>
                  <a:schemeClr val="tx1"/>
                </a:solidFill>
              </a:rPr>
              <a:t>Koji su dokazi koji pobijaju moje mišljenje o sebi?</a:t>
            </a:r>
          </a:p>
        </p:txBody>
      </p:sp>
      <p:sp>
        <p:nvSpPr>
          <p:cNvPr id="5" name="Rectangle 4"/>
          <p:cNvSpPr/>
          <p:nvPr/>
        </p:nvSpPr>
        <p:spPr>
          <a:xfrm>
            <a:off x="4499992" y="1013433"/>
            <a:ext cx="4032448" cy="79208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r-HR" sz="1400" b="1">
                <a:solidFill>
                  <a:prstClr val="black"/>
                </a:solidFill>
                <a:latin typeface="Times New Roman" pitchFamily="18" charset="0"/>
              </a:rPr>
              <a:t>Koja su alternativna gledišta na danu situaciju?</a:t>
            </a:r>
          </a:p>
          <a:p>
            <a:pPr lvl="0"/>
            <a:r>
              <a:rPr lang="hr-HR" sz="1400">
                <a:solidFill>
                  <a:prstClr val="black"/>
                </a:solidFill>
                <a:latin typeface="Times New Roman" pitchFamily="18" charset="0"/>
              </a:rPr>
              <a:t>Pretpostavljam li da je moje gledište jedino moguće?</a:t>
            </a:r>
          </a:p>
          <a:p>
            <a:pPr lvl="0"/>
            <a:r>
              <a:rPr lang="hr-HR" sz="1400">
                <a:solidFill>
                  <a:prstClr val="black"/>
                </a:solidFill>
                <a:latin typeface="Times New Roman" pitchFamily="18" charset="0"/>
              </a:rPr>
              <a:t>Koje dokaze imam za suprotno gledište na situaciju?</a:t>
            </a:r>
            <a:endParaRPr lang="hr-HR" sz="1400" dirty="0">
              <a:solidFill>
                <a:prstClr val="black"/>
              </a:solidFill>
              <a:latin typeface="Times New Roman" pitchFamily="18" charset="0"/>
            </a:endParaRPr>
          </a:p>
        </p:txBody>
      </p:sp>
      <p:sp>
        <p:nvSpPr>
          <p:cNvPr id="6" name="Rectangle 5"/>
          <p:cNvSpPr/>
          <p:nvPr/>
        </p:nvSpPr>
        <p:spPr>
          <a:xfrm>
            <a:off x="2100205" y="1961788"/>
            <a:ext cx="5040560" cy="10081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r-HR" sz="1400" b="1">
                <a:solidFill>
                  <a:prstClr val="black"/>
                </a:solidFill>
                <a:latin typeface="Times New Roman" pitchFamily="18" charset="0"/>
              </a:rPr>
              <a:t>Koji je učinak sagledavanja sebe na sadašnji način?</a:t>
            </a:r>
          </a:p>
          <a:p>
            <a:pPr lvl="0"/>
            <a:r>
              <a:rPr lang="hr-HR" sz="1400">
                <a:solidFill>
                  <a:prstClr val="black"/>
                </a:solidFill>
                <a:latin typeface="Times New Roman" pitchFamily="18" charset="0"/>
              </a:rPr>
              <a:t>Jesu li te samokritične misli korisne za mene ili stoje na putu mojoj psihičkoj dobrobiti?</a:t>
            </a:r>
          </a:p>
          <a:p>
            <a:pPr lvl="0"/>
            <a:r>
              <a:rPr lang="hr-HR" sz="1400">
                <a:solidFill>
                  <a:prstClr val="black"/>
                </a:solidFill>
                <a:latin typeface="Times New Roman" pitchFamily="18" charset="0"/>
              </a:rPr>
              <a:t>Koji bi mi pogled na sebe bio korisniji?</a:t>
            </a:r>
            <a:endParaRPr lang="hr-HR" sz="1400" dirty="0">
              <a:solidFill>
                <a:prstClr val="black"/>
              </a:solidFill>
              <a:latin typeface="Times New Roman" pitchFamily="18" charset="0"/>
            </a:endParaRPr>
          </a:p>
        </p:txBody>
      </p:sp>
      <p:sp>
        <p:nvSpPr>
          <p:cNvPr id="7" name="Rectangle 6"/>
          <p:cNvSpPr/>
          <p:nvPr/>
        </p:nvSpPr>
        <p:spPr>
          <a:xfrm>
            <a:off x="251520" y="3091438"/>
            <a:ext cx="5472608" cy="1800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r-HR" sz="1400" b="1">
                <a:solidFill>
                  <a:prstClr val="black"/>
                </a:solidFill>
                <a:latin typeface="Times New Roman" pitchFamily="18" charset="0"/>
              </a:rPr>
              <a:t>Koje su pristranosti prisutne u mojem gledanju na sebe?</a:t>
            </a:r>
          </a:p>
          <a:p>
            <a:pPr lvl="0"/>
            <a:r>
              <a:rPr lang="hr-HR" sz="1400">
                <a:solidFill>
                  <a:prstClr val="black"/>
                </a:solidFill>
                <a:latin typeface="Times New Roman" pitchFamily="18" charset="0"/>
              </a:rPr>
              <a:t>Brzam li sa zaključcima?</a:t>
            </a:r>
          </a:p>
          <a:p>
            <a:pPr lvl="0"/>
            <a:r>
              <a:rPr lang="hr-HR" sz="1400">
                <a:solidFill>
                  <a:prstClr val="black"/>
                </a:solidFill>
                <a:latin typeface="Times New Roman" pitchFamily="18" charset="0"/>
              </a:rPr>
              <a:t>Primjenjujem li dvostruke standarde?*</a:t>
            </a:r>
          </a:p>
          <a:p>
            <a:pPr lvl="0"/>
            <a:r>
              <a:rPr lang="hr-HR" sz="1400">
                <a:solidFill>
                  <a:prstClr val="black"/>
                </a:solidFill>
                <a:latin typeface="Times New Roman" pitchFamily="18" charset="0"/>
              </a:rPr>
              <a:t>Razmišljam li na način crno-bijelo, sve-ili-ništa?</a:t>
            </a:r>
          </a:p>
          <a:p>
            <a:pPr lvl="0"/>
            <a:r>
              <a:rPr lang="hr-HR" sz="1400">
                <a:solidFill>
                  <a:prstClr val="black"/>
                </a:solidFill>
                <a:latin typeface="Times New Roman" pitchFamily="18" charset="0"/>
              </a:rPr>
              <a:t>Osuđujem li sebe kao osobu na temelju jednog događaja?</a:t>
            </a:r>
          </a:p>
          <a:p>
            <a:pPr lvl="0"/>
            <a:r>
              <a:rPr lang="hr-HR" sz="1400">
                <a:solidFill>
                  <a:prstClr val="black"/>
                </a:solidFill>
                <a:latin typeface="Times New Roman" pitchFamily="18" charset="0"/>
              </a:rPr>
              <a:t>Usmjeravam li se samo na moje slabosti zaboravljajući na svoje snage?*</a:t>
            </a:r>
          </a:p>
          <a:p>
            <a:pPr lvl="0"/>
            <a:r>
              <a:rPr lang="hr-HR" sz="1400">
                <a:solidFill>
                  <a:prstClr val="black"/>
                </a:solidFill>
                <a:latin typeface="Times New Roman" pitchFamily="18" charset="0"/>
              </a:rPr>
              <a:t>Krivim li sebe za stvari za koje nisam odgovoran?</a:t>
            </a:r>
          </a:p>
          <a:p>
            <a:pPr lvl="0"/>
            <a:r>
              <a:rPr lang="hr-HR" sz="1400">
                <a:solidFill>
                  <a:prstClr val="black"/>
                </a:solidFill>
                <a:latin typeface="Times New Roman" pitchFamily="18" charset="0"/>
              </a:rPr>
              <a:t>Očekujem li od sebe da budem savršen?*</a:t>
            </a:r>
            <a:endParaRPr lang="hr-HR" sz="1400" dirty="0">
              <a:solidFill>
                <a:prstClr val="black"/>
              </a:solidFill>
              <a:latin typeface="Times New Roman" pitchFamily="18" charset="0"/>
            </a:endParaRPr>
          </a:p>
        </p:txBody>
      </p:sp>
      <p:sp>
        <p:nvSpPr>
          <p:cNvPr id="8" name="Rectangle 7"/>
          <p:cNvSpPr/>
          <p:nvPr/>
        </p:nvSpPr>
        <p:spPr>
          <a:xfrm>
            <a:off x="4381048" y="5013176"/>
            <a:ext cx="4464496" cy="1800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r-HR" sz="1400" b="1" dirty="0">
                <a:solidFill>
                  <a:prstClr val="black"/>
                </a:solidFill>
                <a:latin typeface="Times New Roman" pitchFamily="18" charset="0"/>
              </a:rPr>
              <a:t>Što mogu učiniti?</a:t>
            </a:r>
          </a:p>
          <a:p>
            <a:pPr lvl="0"/>
            <a:r>
              <a:rPr lang="hr-HR" sz="1400" dirty="0">
                <a:solidFill>
                  <a:prstClr val="black"/>
                </a:solidFill>
                <a:latin typeface="Times New Roman" pitchFamily="18" charset="0"/>
              </a:rPr>
              <a:t>Kako mogu usvojiti nov, ugodniji način mišljenja o sebi?</a:t>
            </a:r>
          </a:p>
          <a:p>
            <a:pPr lvl="0"/>
            <a:r>
              <a:rPr lang="hr-HR" sz="1400" dirty="0">
                <a:solidFill>
                  <a:prstClr val="black"/>
                </a:solidFill>
                <a:latin typeface="Times New Roman" pitchFamily="18" charset="0"/>
              </a:rPr>
              <a:t>Trebam li nešto učiniti da promijenim situaciju? Čak i ako ne, što mogu učiniti da promijenim svoj način razmišljanja o tome?</a:t>
            </a:r>
          </a:p>
          <a:p>
            <a:pPr lvl="0"/>
            <a:r>
              <a:rPr lang="hr-HR" sz="1400" dirty="0">
                <a:solidFill>
                  <a:prstClr val="black"/>
                </a:solidFill>
                <a:latin typeface="Times New Roman" pitchFamily="18" charset="0"/>
              </a:rPr>
              <a:t>Na koji način da pokušam eksperimentirati s manje samoporažavajućim ponašanjima?</a:t>
            </a:r>
          </a:p>
        </p:txBody>
      </p:sp>
      <p:sp>
        <p:nvSpPr>
          <p:cNvPr id="9" name="AutoShape 2" descr="Image result for question mark"/>
          <p:cNvSpPr>
            <a:spLocks noChangeAspect="1" noChangeArrowheads="1"/>
          </p:cNvSpPr>
          <p:nvPr/>
        </p:nvSpPr>
        <p:spPr bwMode="auto">
          <a:xfrm>
            <a:off x="-1744929" y="-144463"/>
            <a:ext cx="2205304" cy="2205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11" name="Picture 4" descr="Related imag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328" y="2465844"/>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elated imag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2200" y="3545964"/>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lated imag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0312" y="3774239"/>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3788" y="5445224"/>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lated imag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6316" y="2005683"/>
            <a:ext cx="648072"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86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Jačanje samoprihvaćanja</a:t>
            </a:r>
            <a:endParaRPr lang="hr-HR" dirty="0"/>
          </a:p>
        </p:txBody>
      </p:sp>
      <p:sp>
        <p:nvSpPr>
          <p:cNvPr id="3" name="Content Placeholder 2"/>
          <p:cNvSpPr>
            <a:spLocks noGrp="1"/>
          </p:cNvSpPr>
          <p:nvPr>
            <p:ph idx="1"/>
          </p:nvPr>
        </p:nvSpPr>
        <p:spPr>
          <a:xfrm>
            <a:off x="1176865" y="2490135"/>
            <a:ext cx="6798736" cy="3027097"/>
          </a:xfrm>
        </p:spPr>
        <p:txBody>
          <a:bodyPr>
            <a:normAutofit lnSpcReduction="10000"/>
          </a:bodyPr>
          <a:lstStyle/>
          <a:p>
            <a:r>
              <a:rPr lang="hr-HR" sz="1800" dirty="0" smtClean="0"/>
              <a:t>SAMOPRIHVAĆANJE</a:t>
            </a:r>
          </a:p>
          <a:p>
            <a:pPr marL="0" indent="0">
              <a:buNone/>
            </a:pPr>
            <a:r>
              <a:rPr lang="hr-HR" sz="1800" dirty="0"/>
              <a:t> </a:t>
            </a:r>
            <a:r>
              <a:rPr lang="hr-HR" sz="1800" dirty="0" smtClean="0"/>
              <a:t>         - osobna realistična procjena vlastitih jakih snaga</a:t>
            </a:r>
          </a:p>
          <a:p>
            <a:pPr marL="0" indent="0">
              <a:spcBef>
                <a:spcPts val="0"/>
              </a:spcBef>
              <a:spcAft>
                <a:spcPts val="0"/>
              </a:spcAft>
              <a:buNone/>
            </a:pPr>
            <a:r>
              <a:rPr lang="hr-HR" sz="1800" dirty="0" smtClean="0"/>
              <a:t>          - </a:t>
            </a:r>
            <a:r>
              <a:rPr lang="hr-HR" sz="1800" dirty="0"/>
              <a:t>zamjećivanje i uživanje u vlastitim snagama </a:t>
            </a:r>
            <a:r>
              <a:rPr lang="hr-HR" sz="1800" dirty="0" smtClean="0"/>
              <a:t>i kvalitetama </a:t>
            </a:r>
            <a:r>
              <a:rPr lang="hr-HR" sz="1800" dirty="0"/>
              <a:t>te </a:t>
            </a:r>
            <a:endParaRPr lang="hr-HR" sz="1800" dirty="0" smtClean="0"/>
          </a:p>
          <a:p>
            <a:pPr marL="0" indent="0">
              <a:spcBef>
                <a:spcPts val="0"/>
              </a:spcBef>
              <a:spcAft>
                <a:spcPts val="0"/>
              </a:spcAft>
              <a:buNone/>
            </a:pPr>
            <a:r>
              <a:rPr lang="hr-HR" sz="1800" dirty="0"/>
              <a:t> </a:t>
            </a:r>
            <a:r>
              <a:rPr lang="hr-HR" sz="1800" dirty="0" smtClean="0"/>
              <a:t>           tretiranje </a:t>
            </a:r>
            <a:r>
              <a:rPr lang="hr-HR" sz="1800" dirty="0"/>
              <a:t>sebe kao nekoga </a:t>
            </a:r>
            <a:r>
              <a:rPr lang="hr-HR" sz="1800" dirty="0" smtClean="0"/>
              <a:t>tko zaslužuje </a:t>
            </a:r>
            <a:r>
              <a:rPr lang="hr-HR" sz="1800" dirty="0"/>
              <a:t>dobro u </a:t>
            </a:r>
            <a:r>
              <a:rPr lang="hr-HR" sz="1800" dirty="0" smtClean="0"/>
              <a:t>životu</a:t>
            </a:r>
          </a:p>
          <a:p>
            <a:pPr marL="0" indent="0">
              <a:spcBef>
                <a:spcPts val="0"/>
              </a:spcBef>
              <a:spcAft>
                <a:spcPts val="0"/>
              </a:spcAft>
              <a:buNone/>
            </a:pPr>
            <a:endParaRPr lang="hr-HR" sz="1800" dirty="0" smtClean="0"/>
          </a:p>
          <a:p>
            <a:pPr>
              <a:spcBef>
                <a:spcPts val="0"/>
              </a:spcBef>
              <a:spcAft>
                <a:spcPts val="0"/>
              </a:spcAft>
            </a:pPr>
            <a:r>
              <a:rPr lang="hr-HR" sz="1800" dirty="0" smtClean="0"/>
              <a:t>JAČANJE SAMOPRIHVAĆANJA – usmjeravanje pažnje na jake strane i dobre stvari u životu, uz istovremenu borbu s anksioznim predviđanjima i samokritičnim mislima. Ignoriranje jakih strana i umanjivanje postignuća i užitaka su dio pristranosti protiv samog sebe koje podržavaju nisko samopoštovanje.</a:t>
            </a:r>
            <a:endParaRPr lang="hr-HR" dirty="0" smtClean="0"/>
          </a:p>
          <a:p>
            <a:pPr marL="0" indent="0">
              <a:spcBef>
                <a:spcPts val="0"/>
              </a:spcBef>
              <a:spcAft>
                <a:spcPts val="0"/>
              </a:spcAft>
              <a:buNone/>
            </a:pPr>
            <a:endParaRPr lang="hr-HR" sz="1800" dirty="0" smtClean="0"/>
          </a:p>
          <a:p>
            <a:pPr marL="0" indent="0">
              <a:spcBef>
                <a:spcPts val="0"/>
              </a:spcBef>
              <a:spcAft>
                <a:spcPts val="0"/>
              </a:spcAft>
              <a:buNone/>
            </a:pPr>
            <a:endParaRPr lang="hr-HR" sz="1800" dirty="0"/>
          </a:p>
        </p:txBody>
      </p:sp>
    </p:spTree>
    <p:extLst>
      <p:ext uri="{BB962C8B-B14F-4D97-AF65-F5344CB8AC3E}">
        <p14:creationId xmlns:p14="http://schemas.microsoft.com/office/powerpoint/2010/main" val="2047685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99276231"/>
              </p:ext>
            </p:extLst>
          </p:nvPr>
        </p:nvGraphicFramePr>
        <p:xfrm>
          <a:off x="539552" y="620688"/>
          <a:ext cx="799288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83568" y="4869160"/>
            <a:ext cx="7776864" cy="738664"/>
          </a:xfrm>
          <a:prstGeom prst="rect">
            <a:avLst/>
          </a:prstGeom>
          <a:noFill/>
        </p:spPr>
        <p:txBody>
          <a:bodyPr wrap="square" rtlCol="0">
            <a:spAutoFit/>
          </a:bodyPr>
          <a:lstStyle/>
          <a:p>
            <a:pPr marL="285750" indent="-285750">
              <a:buFont typeface="Arial" panose="020B0604020202020204" pitchFamily="34" charset="0"/>
              <a:buChar char="•"/>
            </a:pPr>
            <a:r>
              <a:rPr lang="hr-HR" sz="1400" dirty="0" smtClean="0"/>
              <a:t>bilježenje </a:t>
            </a:r>
            <a:r>
              <a:rPr lang="hr-HR" sz="1400" dirty="0"/>
              <a:t>iz sata u sat </a:t>
            </a:r>
            <a:r>
              <a:rPr lang="hr-HR" sz="1400" dirty="0" smtClean="0"/>
              <a:t>aktivnosti i osjećaj </a:t>
            </a:r>
            <a:r>
              <a:rPr lang="hr-HR" sz="1400" dirty="0"/>
              <a:t>zadovoljstva i postignuća </a:t>
            </a:r>
            <a:r>
              <a:rPr lang="hr-HR" sz="1400" dirty="0" smtClean="0"/>
              <a:t>u određenoj situaciji</a:t>
            </a:r>
          </a:p>
          <a:p>
            <a:pPr marL="285750" indent="-285750">
              <a:buFont typeface="Arial" panose="020B0604020202020204" pitchFamily="34" charset="0"/>
              <a:buChar char="•"/>
            </a:pPr>
            <a:r>
              <a:rPr lang="hr-HR" sz="1400" dirty="0"/>
              <a:t>u</a:t>
            </a:r>
            <a:r>
              <a:rPr lang="hr-HR" sz="1400" dirty="0" smtClean="0"/>
              <a:t>vođenje promjena: kreiranje </a:t>
            </a:r>
            <a:r>
              <a:rPr lang="hr-HR" sz="1400" dirty="0"/>
              <a:t>realističnog plana s dobrim omjerom ugodnih aktivnosti i postignuća</a:t>
            </a:r>
          </a:p>
          <a:p>
            <a:pPr marL="285750" indent="-285750">
              <a:buFont typeface="Arial" panose="020B0604020202020204" pitchFamily="34" charset="0"/>
              <a:buChar char="•"/>
            </a:pPr>
            <a:endParaRPr lang="hr-HR" sz="1400" dirty="0"/>
          </a:p>
        </p:txBody>
      </p:sp>
    </p:spTree>
    <p:extLst>
      <p:ext uri="{BB962C8B-B14F-4D97-AF65-F5344CB8AC3E}">
        <p14:creationId xmlns:p14="http://schemas.microsoft.com/office/powerpoint/2010/main" val="357611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Mijenjanje pravila</a:t>
            </a:r>
            <a:endParaRPr lang="hr-HR" dirty="0"/>
          </a:p>
        </p:txBody>
      </p:sp>
      <p:sp>
        <p:nvSpPr>
          <p:cNvPr id="3" name="Content Placeholder 2"/>
          <p:cNvSpPr>
            <a:spLocks noGrp="1"/>
          </p:cNvSpPr>
          <p:nvPr>
            <p:ph idx="1"/>
          </p:nvPr>
        </p:nvSpPr>
        <p:spPr>
          <a:xfrm>
            <a:off x="1176864" y="2490135"/>
            <a:ext cx="7211559" cy="3963201"/>
          </a:xfrm>
        </p:spPr>
        <p:txBody>
          <a:bodyPr>
            <a:normAutofit fontScale="85000" lnSpcReduction="20000"/>
          </a:bodyPr>
          <a:lstStyle/>
          <a:p>
            <a:r>
              <a:rPr lang="hr-HR" dirty="0" smtClean="0"/>
              <a:t>Kod osoba niskog samopoštovanja, nekorisna pravila za život sprečavaju osobu da dobije što želi od života i prihvati sebe takvom kakva je.</a:t>
            </a:r>
          </a:p>
          <a:p>
            <a:r>
              <a:rPr lang="hr-HR" dirty="0" smtClean="0"/>
              <a:t>Pravila se uče kroz iskustvo i promatranje. Dio su kulture u kojoj odrastamo, i obično se prenose obiteljski. </a:t>
            </a:r>
          </a:p>
          <a:p>
            <a:r>
              <a:rPr lang="hr-HR" dirty="0" smtClean="0"/>
              <a:t>Mnoga pravila su korisna, no ne i nekorisna pravila povezana sa niskim samopoštovanjem koja su rigidna, zahtijevajuća i ekstremna, ograničavaju slobodu pokreta, te onemogućavaju napredak .</a:t>
            </a:r>
          </a:p>
          <a:p>
            <a:r>
              <a:rPr lang="hr-HR" dirty="0" smtClean="0"/>
              <a:t>Pravila predstavljaju način nošenja sa očiglednom istinom bazičnog vjerovanja, ali ne koriste  nam u promjeni samog vjerovanja, već ga učvršćuju.</a:t>
            </a:r>
          </a:p>
          <a:p>
            <a:r>
              <a:rPr lang="hr-HR" dirty="0" smtClean="0"/>
              <a:t>Nekorisna pravila se mogu identificirati i mijenjati. Mogu se formulirati nova, realističnija pravila, koja se testiraju i usvajaju.</a:t>
            </a:r>
          </a:p>
          <a:p>
            <a:endParaRPr lang="hr-HR" dirty="0"/>
          </a:p>
        </p:txBody>
      </p:sp>
    </p:spTree>
    <p:extLst>
      <p:ext uri="{BB962C8B-B14F-4D97-AF65-F5344CB8AC3E}">
        <p14:creationId xmlns:p14="http://schemas.microsoft.com/office/powerpoint/2010/main" val="2918019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692696"/>
            <a:ext cx="3672408" cy="4247317"/>
          </a:xfrm>
          <a:prstGeom prst="rect">
            <a:avLst/>
          </a:prstGeom>
          <a:noFill/>
        </p:spPr>
        <p:txBody>
          <a:bodyPr wrap="square" rtlCol="0">
            <a:spAutoFit/>
          </a:bodyPr>
          <a:lstStyle/>
          <a:p>
            <a:r>
              <a:rPr lang="hr-HR" dirty="0" smtClean="0"/>
              <a:t>IDENTIFIKACIJA</a:t>
            </a:r>
          </a:p>
          <a:p>
            <a:endParaRPr lang="hr-HR" dirty="0" smtClean="0"/>
          </a:p>
          <a:p>
            <a:r>
              <a:rPr lang="hr-HR" dirty="0" smtClean="0"/>
              <a:t>U obliku:</a:t>
            </a:r>
            <a:endParaRPr lang="hr-HR" dirty="0"/>
          </a:p>
          <a:p>
            <a:pPr marL="285750" indent="-285750">
              <a:buFontTx/>
              <a:buChar char="-"/>
            </a:pPr>
            <a:r>
              <a:rPr lang="hr-HR" dirty="0" smtClean="0"/>
              <a:t>Pretpostavke</a:t>
            </a:r>
          </a:p>
          <a:p>
            <a:pPr marL="285750" indent="-285750">
              <a:buFontTx/>
              <a:buChar char="-"/>
            </a:pPr>
            <a:r>
              <a:rPr lang="hr-HR" dirty="0" smtClean="0"/>
              <a:t>Stavova</a:t>
            </a:r>
          </a:p>
          <a:p>
            <a:pPr marL="285750" indent="-285750">
              <a:buFontTx/>
              <a:buChar char="-"/>
            </a:pPr>
            <a:r>
              <a:rPr lang="hr-HR" dirty="0" smtClean="0"/>
              <a:t>Pravila</a:t>
            </a:r>
          </a:p>
          <a:p>
            <a:endParaRPr lang="hr-HR" dirty="0" smtClean="0"/>
          </a:p>
          <a:p>
            <a:r>
              <a:rPr lang="hr-HR" dirty="0" smtClean="0"/>
              <a:t>Izvori informacija:</a:t>
            </a:r>
          </a:p>
          <a:p>
            <a:pPr marL="285750" indent="-285750">
              <a:buFontTx/>
              <a:buChar char="-"/>
            </a:pPr>
            <a:r>
              <a:rPr lang="hr-HR" dirty="0" smtClean="0"/>
              <a:t>Izjave</a:t>
            </a:r>
          </a:p>
          <a:p>
            <a:pPr marL="285750" indent="-285750">
              <a:buFontTx/>
              <a:buChar char="-"/>
            </a:pPr>
            <a:r>
              <a:rPr lang="hr-HR" dirty="0" smtClean="0"/>
              <a:t>Osobne teme</a:t>
            </a:r>
          </a:p>
          <a:p>
            <a:pPr marL="285750" indent="-285750">
              <a:buFontTx/>
              <a:buChar char="-"/>
            </a:pPr>
            <a:r>
              <a:rPr lang="hr-HR" dirty="0" smtClean="0"/>
              <a:t>Prosudbe sebe i drugih</a:t>
            </a:r>
          </a:p>
          <a:p>
            <a:pPr marL="285750" indent="-285750">
              <a:buFontTx/>
              <a:buChar char="-"/>
            </a:pPr>
            <a:r>
              <a:rPr lang="hr-HR" dirty="0" smtClean="0"/>
              <a:t>Sjećanja i obiteljske izreke</a:t>
            </a:r>
          </a:p>
          <a:p>
            <a:pPr marL="285750" indent="-285750">
              <a:buFontTx/>
              <a:buChar char="-"/>
            </a:pPr>
            <a:r>
              <a:rPr lang="hr-HR" dirty="0" smtClean="0"/>
              <a:t>Praćenje suprotnog</a:t>
            </a:r>
          </a:p>
          <a:p>
            <a:pPr marL="285750" indent="-285750">
              <a:buFontTx/>
              <a:buChar char="-"/>
            </a:pPr>
            <a:r>
              <a:rPr lang="hr-HR" dirty="0" smtClean="0"/>
              <a:t>Tehnika silazne strelice</a:t>
            </a:r>
          </a:p>
          <a:p>
            <a:endParaRPr lang="hr-HR" dirty="0" smtClean="0"/>
          </a:p>
        </p:txBody>
      </p:sp>
      <p:sp>
        <p:nvSpPr>
          <p:cNvPr id="4" name="TextBox 3"/>
          <p:cNvSpPr txBox="1"/>
          <p:nvPr/>
        </p:nvSpPr>
        <p:spPr>
          <a:xfrm>
            <a:off x="4499992" y="692696"/>
            <a:ext cx="3672408" cy="2031325"/>
          </a:xfrm>
          <a:prstGeom prst="rect">
            <a:avLst/>
          </a:prstGeom>
          <a:noFill/>
        </p:spPr>
        <p:txBody>
          <a:bodyPr wrap="square" rtlCol="0">
            <a:spAutoFit/>
          </a:bodyPr>
          <a:lstStyle/>
          <a:p>
            <a:r>
              <a:rPr lang="hr-HR" dirty="0" smtClean="0"/>
              <a:t>REKONSTRUKCIJA</a:t>
            </a:r>
          </a:p>
          <a:p>
            <a:endParaRPr lang="hr-HR" dirty="0"/>
          </a:p>
          <a:p>
            <a:pPr marL="285750" indent="-285750">
              <a:buFontTx/>
              <a:buChar char="-"/>
            </a:pPr>
            <a:r>
              <a:rPr lang="hr-HR" dirty="0" smtClean="0"/>
              <a:t>Mijenjanje pravila: pisani sažetak</a:t>
            </a:r>
          </a:p>
          <a:p>
            <a:pPr marL="285750" indent="-285750">
              <a:buFontTx/>
              <a:buChar char="-"/>
            </a:pPr>
            <a:endParaRPr lang="hr-HR" dirty="0"/>
          </a:p>
          <a:p>
            <a:pPr marL="285750" indent="-285750">
              <a:buFontTx/>
              <a:buChar char="-"/>
            </a:pPr>
            <a:r>
              <a:rPr lang="hr-HR" dirty="0" smtClean="0"/>
              <a:t>Testiranje i usvajanje novog pravila</a:t>
            </a:r>
          </a:p>
          <a:p>
            <a:endParaRPr lang="hr-HR" dirty="0"/>
          </a:p>
        </p:txBody>
      </p:sp>
    </p:spTree>
    <p:extLst>
      <p:ext uri="{BB962C8B-B14F-4D97-AF65-F5344CB8AC3E}">
        <p14:creationId xmlns:p14="http://schemas.microsoft.com/office/powerpoint/2010/main" val="856975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93308094"/>
              </p:ext>
            </p:extLst>
          </p:nvPr>
        </p:nvGraphicFramePr>
        <p:xfrm>
          <a:off x="179512" y="692696"/>
          <a:ext cx="8712968" cy="5638328"/>
        </p:xfrm>
        <a:graphic>
          <a:graphicData uri="http://schemas.openxmlformats.org/drawingml/2006/table">
            <a:tbl>
              <a:tblPr firstRow="1" bandRow="1">
                <a:tableStyleId>{5C22544A-7EE6-4342-B048-85BDC9FD1C3A}</a:tableStyleId>
              </a:tblPr>
              <a:tblGrid>
                <a:gridCol w="3672408"/>
                <a:gridCol w="5040560"/>
              </a:tblGrid>
              <a:tr h="648072">
                <a:tc>
                  <a:txBody>
                    <a:bodyPr/>
                    <a:lstStyle/>
                    <a:p>
                      <a:r>
                        <a:rPr lang="hr-HR" b="1" dirty="0" smtClean="0"/>
                        <a:t>Moje staro pravilo</a:t>
                      </a:r>
                      <a:r>
                        <a:rPr lang="hr-HR" b="1" baseline="0" dirty="0" smtClean="0"/>
                        <a:t> je</a:t>
                      </a:r>
                      <a:r>
                        <a:rPr lang="hr-HR" b="1" dirty="0" smtClean="0"/>
                        <a:t>:</a:t>
                      </a:r>
                      <a:endParaRPr lang="hr-HR" b="1" dirty="0"/>
                    </a:p>
                  </a:txBody>
                  <a:tcPr/>
                </a:tc>
                <a:tc>
                  <a:txBody>
                    <a:bodyPr/>
                    <a:lstStyle/>
                    <a:p>
                      <a:r>
                        <a:rPr lang="hr-HR" dirty="0" smtClean="0"/>
                        <a:t>Navesti ga svojim riječima</a:t>
                      </a:r>
                      <a:endParaRPr lang="hr-HR" dirty="0"/>
                    </a:p>
                  </a:txBody>
                  <a:tcPr/>
                </a:tc>
              </a:tr>
              <a:tr h="648072">
                <a:tc>
                  <a:txBody>
                    <a:bodyPr/>
                    <a:lstStyle/>
                    <a:p>
                      <a:r>
                        <a:rPr lang="hr-HR" b="1" dirty="0" smtClean="0"/>
                        <a:t>Pravilo utječe</a:t>
                      </a:r>
                      <a:r>
                        <a:rPr lang="hr-HR" b="1" baseline="0" dirty="0" smtClean="0"/>
                        <a:t> na moj život na sljedeći način:</a:t>
                      </a:r>
                      <a:endParaRPr lang="hr-HR" b="1" dirty="0"/>
                    </a:p>
                  </a:txBody>
                  <a:tcPr/>
                </a:tc>
                <a:tc>
                  <a:txBody>
                    <a:bodyPr/>
                    <a:lstStyle/>
                    <a:p>
                      <a:r>
                        <a:rPr lang="hr-HR" dirty="0" smtClean="0"/>
                        <a:t>Sažeti</a:t>
                      </a:r>
                      <a:r>
                        <a:rPr lang="hr-HR" baseline="0" dirty="0" smtClean="0"/>
                        <a:t> načine na koje staro pravilo pogađa osobu</a:t>
                      </a:r>
                      <a:endParaRPr lang="hr-HR" dirty="0"/>
                    </a:p>
                  </a:txBody>
                  <a:tcPr/>
                </a:tc>
              </a:tr>
              <a:tr h="648072">
                <a:tc>
                  <a:txBody>
                    <a:bodyPr/>
                    <a:lstStyle/>
                    <a:p>
                      <a:r>
                        <a:rPr lang="hr-HR" b="1" dirty="0" smtClean="0"/>
                        <a:t>Znam da pravilo djeluje jer:</a:t>
                      </a:r>
                      <a:endParaRPr lang="hr-HR" b="1" dirty="0"/>
                    </a:p>
                  </a:txBody>
                  <a:tcPr/>
                </a:tc>
                <a:tc>
                  <a:txBody>
                    <a:bodyPr/>
                    <a:lstStyle/>
                    <a:p>
                      <a:r>
                        <a:rPr lang="hr-HR" dirty="0" smtClean="0"/>
                        <a:t>Navesti znakove koji upućuju na to da je staro pravilo aktivno (misli, osjećaji, obrasci ponašanja)</a:t>
                      </a:r>
                      <a:endParaRPr lang="hr-HR" dirty="0"/>
                    </a:p>
                  </a:txBody>
                  <a:tcPr/>
                </a:tc>
              </a:tr>
              <a:tr h="648072">
                <a:tc>
                  <a:txBody>
                    <a:bodyPr/>
                    <a:lstStyle/>
                    <a:p>
                      <a:r>
                        <a:rPr lang="hr-HR" b="1" dirty="0" smtClean="0"/>
                        <a:t>Razumljivo je da živim</a:t>
                      </a:r>
                      <a:r>
                        <a:rPr lang="hr-HR" b="1" baseline="0" dirty="0" smtClean="0"/>
                        <a:t> po ovom pravilu jer:</a:t>
                      </a:r>
                      <a:endParaRPr lang="hr-HR" b="1" dirty="0"/>
                    </a:p>
                  </a:txBody>
                  <a:tcPr/>
                </a:tc>
                <a:tc>
                  <a:txBody>
                    <a:bodyPr/>
                    <a:lstStyle/>
                    <a:p>
                      <a:r>
                        <a:rPr lang="hr-HR" dirty="0" smtClean="0"/>
                        <a:t>Sažeti iskustva koja su dovela do kreiranja ovakvog pravila i potkrepljivala ga</a:t>
                      </a:r>
                      <a:endParaRPr lang="hr-HR" dirty="0"/>
                    </a:p>
                  </a:txBody>
                  <a:tcPr/>
                </a:tc>
              </a:tr>
              <a:tr h="648072">
                <a:tc>
                  <a:txBody>
                    <a:bodyPr/>
                    <a:lstStyle/>
                    <a:p>
                      <a:r>
                        <a:rPr lang="hr-HR" b="1" dirty="0" smtClean="0"/>
                        <a:t>Međutim, pravilo je nerazumno</a:t>
                      </a:r>
                      <a:r>
                        <a:rPr lang="hr-HR" b="1" baseline="0" dirty="0" smtClean="0"/>
                        <a:t> jer:</a:t>
                      </a:r>
                      <a:endParaRPr lang="hr-HR" b="1" dirty="0"/>
                    </a:p>
                  </a:txBody>
                  <a:tcPr/>
                </a:tc>
                <a:tc>
                  <a:txBody>
                    <a:bodyPr/>
                    <a:lstStyle/>
                    <a:p>
                      <a:r>
                        <a:rPr lang="hr-HR" dirty="0" smtClean="0"/>
                        <a:t>Sažeti kako se pravilo ne uklapa u način na koji funkcionira svijet.</a:t>
                      </a:r>
                      <a:endParaRPr lang="hr-HR" dirty="0"/>
                    </a:p>
                  </a:txBody>
                  <a:tcPr/>
                </a:tc>
              </a:tr>
              <a:tr h="648072">
                <a:tc>
                  <a:txBody>
                    <a:bodyPr/>
                    <a:lstStyle/>
                    <a:p>
                      <a:r>
                        <a:rPr lang="hr-HR" b="1" dirty="0" smtClean="0"/>
                        <a:t>Koristi od življenja</a:t>
                      </a:r>
                      <a:r>
                        <a:rPr lang="hr-HR" b="1" baseline="0" dirty="0" smtClean="0"/>
                        <a:t> po tom pravilu:</a:t>
                      </a:r>
                      <a:endParaRPr lang="hr-HR" b="1" dirty="0"/>
                    </a:p>
                  </a:txBody>
                  <a:tcPr/>
                </a:tc>
                <a:tc>
                  <a:txBody>
                    <a:bodyPr/>
                    <a:lstStyle/>
                    <a:p>
                      <a:r>
                        <a:rPr lang="hr-HR" dirty="0" smtClean="0"/>
                        <a:t>Sažeti prednosti od pravila i rizike od napuštanja pravila.</a:t>
                      </a:r>
                      <a:endParaRPr lang="hr-HR" dirty="0"/>
                    </a:p>
                  </a:txBody>
                  <a:tcPr/>
                </a:tc>
              </a:tr>
              <a:tr h="453752">
                <a:tc>
                  <a:txBody>
                    <a:bodyPr/>
                    <a:lstStyle/>
                    <a:p>
                      <a:r>
                        <a:rPr lang="hr-HR" b="1" dirty="0" smtClean="0"/>
                        <a:t>No, nedostaci su:</a:t>
                      </a:r>
                      <a:endParaRPr lang="hr-HR" b="1" dirty="0"/>
                    </a:p>
                  </a:txBody>
                  <a:tcPr/>
                </a:tc>
                <a:tc>
                  <a:txBody>
                    <a:bodyPr/>
                    <a:lstStyle/>
                    <a:p>
                      <a:r>
                        <a:rPr lang="hr-HR" dirty="0" smtClean="0"/>
                        <a:t>Sažeti</a:t>
                      </a:r>
                      <a:r>
                        <a:rPr lang="hr-HR" baseline="0" dirty="0" smtClean="0"/>
                        <a:t> štetne strane življenja prema pravilu</a:t>
                      </a:r>
                      <a:endParaRPr lang="hr-HR" dirty="0"/>
                    </a:p>
                  </a:txBody>
                  <a:tcPr/>
                </a:tc>
              </a:tr>
              <a:tr h="648072">
                <a:tc>
                  <a:txBody>
                    <a:bodyPr/>
                    <a:lstStyle/>
                    <a:p>
                      <a:r>
                        <a:rPr lang="hr-HR" b="1" dirty="0" smtClean="0"/>
                        <a:t>Realističnije i korisnije pravilo bi glasilo:</a:t>
                      </a:r>
                      <a:endParaRPr lang="hr-HR" b="1" dirty="0"/>
                    </a:p>
                  </a:txBody>
                  <a:tcPr/>
                </a:tc>
                <a:tc>
                  <a:txBody>
                    <a:bodyPr/>
                    <a:lstStyle/>
                    <a:p>
                      <a:r>
                        <a:rPr lang="hr-HR" dirty="0" smtClean="0"/>
                        <a:t>Navesti novo pravilo</a:t>
                      </a:r>
                      <a:endParaRPr lang="hr-HR" dirty="0"/>
                    </a:p>
                  </a:txBody>
                  <a:tcPr/>
                </a:tc>
              </a:tr>
              <a:tr h="648072">
                <a:tc>
                  <a:txBody>
                    <a:bodyPr/>
                    <a:lstStyle/>
                    <a:p>
                      <a:r>
                        <a:rPr lang="hr-HR" b="1" dirty="0" smtClean="0"/>
                        <a:t>Testiranje</a:t>
                      </a:r>
                      <a:r>
                        <a:rPr lang="hr-HR" b="1" baseline="0" dirty="0" smtClean="0"/>
                        <a:t> novog pravila:</a:t>
                      </a:r>
                      <a:endParaRPr lang="hr-HR" b="1" dirty="0"/>
                    </a:p>
                  </a:txBody>
                  <a:tcPr/>
                </a:tc>
                <a:tc>
                  <a:txBody>
                    <a:bodyPr/>
                    <a:lstStyle/>
                    <a:p>
                      <a:r>
                        <a:rPr lang="hr-HR" dirty="0" smtClean="0"/>
                        <a:t>Opisati</a:t>
                      </a:r>
                      <a:r>
                        <a:rPr lang="hr-HR" baseline="0" dirty="0" smtClean="0"/>
                        <a:t> plan jačanja novog pravila i stavljanja u funkciju u svakodnevnom životu</a:t>
                      </a:r>
                      <a:endParaRPr lang="hr-HR" dirty="0"/>
                    </a:p>
                  </a:txBody>
                  <a:tcPr/>
                </a:tc>
              </a:tr>
            </a:tbl>
          </a:graphicData>
        </a:graphic>
      </p:graphicFrame>
      <p:sp>
        <p:nvSpPr>
          <p:cNvPr id="3" name="Pravokutnik 2"/>
          <p:cNvSpPr/>
          <p:nvPr/>
        </p:nvSpPr>
        <p:spPr>
          <a:xfrm>
            <a:off x="2411760" y="188640"/>
            <a:ext cx="3550972" cy="369332"/>
          </a:xfrm>
          <a:prstGeom prst="rect">
            <a:avLst/>
          </a:prstGeom>
        </p:spPr>
        <p:txBody>
          <a:bodyPr wrap="none">
            <a:spAutoFit/>
          </a:bodyPr>
          <a:lstStyle/>
          <a:p>
            <a:r>
              <a:rPr lang="hr-HR" b="1" dirty="0" smtClean="0"/>
              <a:t>Mijenjanje pravila: pisani sažetak</a:t>
            </a:r>
            <a:endParaRPr lang="hr-HR" b="1" dirty="0"/>
          </a:p>
        </p:txBody>
      </p:sp>
    </p:spTree>
    <p:extLst>
      <p:ext uri="{BB962C8B-B14F-4D97-AF65-F5344CB8AC3E}">
        <p14:creationId xmlns:p14="http://schemas.microsoft.com/office/powerpoint/2010/main" val="2950352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92696"/>
            <a:ext cx="7560840" cy="5170646"/>
          </a:xfrm>
          <a:prstGeom prst="rect">
            <a:avLst/>
          </a:prstGeom>
          <a:solidFill>
            <a:schemeClr val="accent1">
              <a:lumMod val="60000"/>
              <a:lumOff val="40000"/>
            </a:schemeClr>
          </a:solidFill>
        </p:spPr>
        <p:txBody>
          <a:bodyPr wrap="square">
            <a:spAutoFit/>
          </a:bodyPr>
          <a:lstStyle/>
          <a:p>
            <a:pPr algn="ctr"/>
            <a:r>
              <a:rPr lang="hr-HR" sz="2400" b="1" dirty="0"/>
              <a:t>Testiranje i usvajanje novog pravila</a:t>
            </a:r>
          </a:p>
          <a:p>
            <a:endParaRPr lang="hr-HR" dirty="0"/>
          </a:p>
          <a:p>
            <a:pPr marL="342900" indent="-342900">
              <a:buFont typeface="Wingdings" panose="05000000000000000000" pitchFamily="2" charset="2"/>
              <a:buChar char="ü"/>
            </a:pPr>
            <a:r>
              <a:rPr lang="hr-HR" dirty="0"/>
              <a:t>Napisati i redovito čitati „pisani sažetak promjene pravila”</a:t>
            </a:r>
          </a:p>
          <a:p>
            <a:pPr marL="342900" indent="-342900">
              <a:buFont typeface="Wingdings" panose="05000000000000000000" pitchFamily="2" charset="2"/>
              <a:buChar char="ü"/>
            </a:pPr>
            <a:r>
              <a:rPr lang="hr-HR" dirty="0"/>
              <a:t>Napisati samo formulaciju novog pravila na karticu i čitati više puta dnevno</a:t>
            </a:r>
          </a:p>
          <a:p>
            <a:pPr marL="342900" indent="-342900">
              <a:buFont typeface="Wingdings" panose="05000000000000000000" pitchFamily="2" charset="2"/>
              <a:buChar char="ü"/>
            </a:pPr>
            <a:r>
              <a:rPr lang="hr-HR" dirty="0"/>
              <a:t>Smanjiti broj sati rada i isplanirati ugodne, socijalne interakcije</a:t>
            </a:r>
          </a:p>
          <a:p>
            <a:pPr marL="342900" indent="-342900">
              <a:buFont typeface="Wingdings" panose="05000000000000000000" pitchFamily="2" charset="2"/>
              <a:buChar char="ü"/>
            </a:pPr>
            <a:r>
              <a:rPr lang="hr-HR" dirty="0"/>
              <a:t>Odvojiti vrijeme za sebe</a:t>
            </a:r>
          </a:p>
          <a:p>
            <a:pPr marL="342900" indent="-342900">
              <a:buFont typeface="Wingdings" panose="05000000000000000000" pitchFamily="2" charset="2"/>
              <a:buChar char="ü"/>
            </a:pPr>
            <a:r>
              <a:rPr lang="hr-HR" dirty="0"/>
              <a:t>Revidirati stare standarde i priznati si uspjeh i za ono što nije savršeno obavljeno</a:t>
            </a:r>
          </a:p>
          <a:p>
            <a:pPr marL="342900" indent="-342900">
              <a:buFont typeface="Wingdings" panose="05000000000000000000" pitchFamily="2" charset="2"/>
              <a:buChar char="ü"/>
            </a:pPr>
            <a:r>
              <a:rPr lang="hr-HR" dirty="0"/>
              <a:t>Eksperimentirati s pogreškom i pratiti ishod.  (Npr. vježbati reći „ne znam”, kada me ljudi nešto pitaju.)</a:t>
            </a:r>
          </a:p>
          <a:p>
            <a:pPr marL="342900" indent="-342900">
              <a:buFont typeface="Wingdings" panose="05000000000000000000" pitchFamily="2" charset="2"/>
              <a:buChar char="ü"/>
            </a:pPr>
            <a:r>
              <a:rPr lang="hr-HR" dirty="0"/>
              <a:t>Planirati dan unaprijed i isplanirati manje obaveza od onog što pretpostavljam da bih trebao moći obaviti.</a:t>
            </a:r>
          </a:p>
          <a:p>
            <a:pPr marL="342900" indent="-342900">
              <a:buFont typeface="Wingdings" panose="05000000000000000000" pitchFamily="2" charset="2"/>
              <a:buChar char="ü"/>
            </a:pPr>
            <a:r>
              <a:rPr lang="hr-HR" dirty="0"/>
              <a:t>Fokusirati se na ono što sam postigao, a ne na ono što nisam. Sutra je novi dan.</a:t>
            </a:r>
          </a:p>
          <a:p>
            <a:pPr marL="342900" indent="-342900">
              <a:buFont typeface="Wingdings" panose="05000000000000000000" pitchFamily="2" charset="2"/>
              <a:buChar char="ü"/>
            </a:pPr>
            <a:r>
              <a:rPr lang="hr-HR" dirty="0"/>
              <a:t>Sjetiti se: kritike su korisne – one ne znače da sam sasvim neuspješan.</a:t>
            </a:r>
          </a:p>
          <a:p>
            <a:pPr marL="342900" indent="-342900">
              <a:buFont typeface="Wingdings" panose="05000000000000000000" pitchFamily="2" charset="2"/>
              <a:buChar char="ü"/>
            </a:pPr>
            <a:r>
              <a:rPr lang="hr-HR" dirty="0"/>
              <a:t>Opažati znakove stresa – oni upućuju na to da je moje staro pravilo na djelu.</a:t>
            </a:r>
          </a:p>
          <a:p>
            <a:pPr marL="342900" indent="-342900">
              <a:buFont typeface="Wingdings" panose="05000000000000000000" pitchFamily="2" charset="2"/>
              <a:buChar char="ü"/>
            </a:pPr>
            <a:r>
              <a:rPr lang="hr-HR" dirty="0"/>
              <a:t>Suočiti se sa starim pravilom kada se </a:t>
            </a:r>
            <a:r>
              <a:rPr lang="hr-HR" dirty="0" smtClean="0"/>
              <a:t>pojavi, </a:t>
            </a:r>
            <a:r>
              <a:rPr lang="hr-HR" dirty="0"/>
              <a:t>primjenom tehnika za suzbijanje anksioznih predviđanja i samokritičnosti.</a:t>
            </a:r>
          </a:p>
        </p:txBody>
      </p:sp>
    </p:spTree>
    <p:extLst>
      <p:ext uri="{BB962C8B-B14F-4D97-AF65-F5344CB8AC3E}">
        <p14:creationId xmlns:p14="http://schemas.microsoft.com/office/powerpoint/2010/main" val="2795949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Modifikacija bazičnih vjerovanja</a:t>
            </a:r>
            <a:endParaRPr lang="hr-HR"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hr-HR" dirty="0" smtClean="0"/>
              <a:t>Identifikacija starih, negativnih bazičnih vjerovanja</a:t>
            </a:r>
          </a:p>
          <a:p>
            <a:pPr>
              <a:buFont typeface="Wingdings" panose="05000000000000000000" pitchFamily="2" charset="2"/>
              <a:buChar char="Ø"/>
            </a:pPr>
            <a:r>
              <a:rPr lang="hr-HR" dirty="0" smtClean="0"/>
              <a:t>Stvaranje novih, pozitivnijih bazičnih vjerovanja</a:t>
            </a:r>
          </a:p>
          <a:p>
            <a:pPr>
              <a:buFont typeface="Wingdings" panose="05000000000000000000" pitchFamily="2" charset="2"/>
              <a:buChar char="Ø"/>
            </a:pPr>
            <a:r>
              <a:rPr lang="hr-HR" dirty="0" smtClean="0"/>
              <a:t>Pregledavanje dokaza koji su se koristili kako bi se potvrdilo staro bazično vjerovanje i traženje drugih načina za razumijevanje tog vjerovanja</a:t>
            </a:r>
          </a:p>
          <a:p>
            <a:pPr>
              <a:buFont typeface="Wingdings" panose="05000000000000000000" pitchFamily="2" charset="2"/>
              <a:buChar char="Ø"/>
            </a:pPr>
            <a:r>
              <a:rPr lang="hr-HR" dirty="0" smtClean="0"/>
              <a:t>Traženje dokaza koji podupiru novo bazično vjerovanje i proturiječe starom</a:t>
            </a:r>
          </a:p>
          <a:p>
            <a:pPr>
              <a:buFont typeface="Wingdings" panose="05000000000000000000" pitchFamily="2" charset="2"/>
              <a:buChar char="Ø"/>
            </a:pPr>
            <a:r>
              <a:rPr lang="hr-HR" dirty="0" smtClean="0"/>
              <a:t>Osmišljavanje eksperimenata koji će učvrstiti i ojačati novo bazično vjerovanje</a:t>
            </a:r>
            <a:endParaRPr lang="hr-HR" dirty="0"/>
          </a:p>
        </p:txBody>
      </p:sp>
    </p:spTree>
    <p:extLst>
      <p:ext uri="{BB962C8B-B14F-4D97-AF65-F5344CB8AC3E}">
        <p14:creationId xmlns:p14="http://schemas.microsoft.com/office/powerpoint/2010/main" val="3008303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764704"/>
            <a:ext cx="7488832" cy="2308324"/>
          </a:xfrm>
          <a:prstGeom prst="rect">
            <a:avLst/>
          </a:prstGeom>
          <a:solidFill>
            <a:schemeClr val="accent1">
              <a:lumMod val="40000"/>
              <a:lumOff val="60000"/>
            </a:schemeClr>
          </a:solidFill>
        </p:spPr>
        <p:txBody>
          <a:bodyPr wrap="square" rtlCol="0">
            <a:spAutoFit/>
          </a:bodyPr>
          <a:lstStyle/>
          <a:p>
            <a:r>
              <a:rPr lang="hr-HR" dirty="0" smtClean="0"/>
              <a:t>Izvori za identifikaciju bazičnih vjerovanja:</a:t>
            </a:r>
          </a:p>
          <a:p>
            <a:pPr marL="285750" indent="-285750">
              <a:buFontTx/>
              <a:buChar char="-"/>
            </a:pPr>
            <a:r>
              <a:rPr lang="hr-HR" dirty="0" smtClean="0"/>
              <a:t>Znanje o vlastitoj povijesti</a:t>
            </a:r>
          </a:p>
          <a:p>
            <a:pPr marL="285750" indent="-285750">
              <a:buFontTx/>
              <a:buChar char="-"/>
            </a:pPr>
            <a:r>
              <a:rPr lang="hr-HR" dirty="0" smtClean="0"/>
              <a:t>Strahovi izraženi u anksioznim predviđanjima</a:t>
            </a:r>
          </a:p>
          <a:p>
            <a:pPr marL="285750" indent="-285750">
              <a:buFontTx/>
              <a:buChar char="-"/>
            </a:pPr>
            <a:r>
              <a:rPr lang="hr-HR" dirty="0" smtClean="0"/>
              <a:t>Samokritične misli</a:t>
            </a:r>
          </a:p>
          <a:p>
            <a:pPr marL="285750" indent="-285750">
              <a:buFontTx/>
              <a:buChar char="-"/>
            </a:pPr>
            <a:r>
              <a:rPr lang="hr-HR" dirty="0" smtClean="0"/>
              <a:t>Misli koje ti otežavaju prihvaćanje svojih dobrih stranai tretiranje samog sebe kao osobe koja zaslužuje dobre stvari u životu</a:t>
            </a:r>
          </a:p>
          <a:p>
            <a:pPr marL="285750" indent="-285750">
              <a:buFontTx/>
              <a:buChar char="-"/>
            </a:pPr>
            <a:r>
              <a:rPr lang="hr-HR" dirty="0" smtClean="0"/>
              <a:t>Zamišljene posljedice kršenja vlastitih pravila</a:t>
            </a:r>
          </a:p>
          <a:p>
            <a:pPr marL="285750" indent="-285750">
              <a:buFontTx/>
              <a:buChar char="-"/>
            </a:pPr>
            <a:r>
              <a:rPr lang="hr-HR" dirty="0" smtClean="0"/>
              <a:t>Tehnika silazne strelice</a:t>
            </a:r>
            <a:endParaRPr lang="hr-HR" dirty="0"/>
          </a:p>
        </p:txBody>
      </p:sp>
      <p:sp>
        <p:nvSpPr>
          <p:cNvPr id="3" name="TextBox 2"/>
          <p:cNvSpPr txBox="1"/>
          <p:nvPr/>
        </p:nvSpPr>
        <p:spPr>
          <a:xfrm>
            <a:off x="899592" y="3933056"/>
            <a:ext cx="5832648" cy="923330"/>
          </a:xfrm>
          <a:prstGeom prst="rect">
            <a:avLst/>
          </a:prstGeom>
          <a:solidFill>
            <a:schemeClr val="accent1">
              <a:lumMod val="60000"/>
              <a:lumOff val="40000"/>
            </a:schemeClr>
          </a:solidFill>
        </p:spPr>
        <p:txBody>
          <a:bodyPr wrap="square" rtlCol="0">
            <a:spAutoFit/>
          </a:bodyPr>
          <a:lstStyle/>
          <a:p>
            <a:r>
              <a:rPr lang="hr-HR" dirty="0" smtClean="0"/>
              <a:t>Potkopavanje starih bazičnih vjerovanja:</a:t>
            </a:r>
          </a:p>
          <a:p>
            <a:pPr marL="285750" indent="-285750">
              <a:buFontTx/>
              <a:buChar char="-"/>
            </a:pPr>
            <a:r>
              <a:rPr lang="hr-HR" dirty="0" smtClean="0"/>
              <a:t>Koji dokazi podržavaju stara bazična vjerovanja? </a:t>
            </a:r>
          </a:p>
          <a:p>
            <a:pPr marL="285750" indent="-285750">
              <a:buFontTx/>
              <a:buChar char="-"/>
            </a:pPr>
            <a:r>
              <a:rPr lang="hr-HR" dirty="0" smtClean="0"/>
              <a:t>Kako se još ovi dokazi mogu razumjeti? </a:t>
            </a:r>
          </a:p>
        </p:txBody>
      </p:sp>
    </p:spTree>
    <p:extLst>
      <p:ext uri="{BB962C8B-B14F-4D97-AF65-F5344CB8AC3E}">
        <p14:creationId xmlns:p14="http://schemas.microsoft.com/office/powerpoint/2010/main" val="212662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10976173"/>
              </p:ext>
            </p:extLst>
          </p:nvPr>
        </p:nvGraphicFramePr>
        <p:xfrm>
          <a:off x="-2" y="-4"/>
          <a:ext cx="9144001" cy="6858003"/>
        </p:xfrm>
        <a:graphic>
          <a:graphicData uri="http://schemas.openxmlformats.org/drawingml/2006/table">
            <a:tbl>
              <a:tblPr firstRow="1" bandRow="1">
                <a:tableStyleId>{5C22544A-7EE6-4342-B048-85BDC9FD1C3A}</a:tableStyleId>
              </a:tblPr>
              <a:tblGrid>
                <a:gridCol w="3779914"/>
                <a:gridCol w="1296144"/>
                <a:gridCol w="1080120"/>
                <a:gridCol w="1080120"/>
                <a:gridCol w="1080120"/>
                <a:gridCol w="827583"/>
              </a:tblGrid>
              <a:tr h="648730">
                <a:tc>
                  <a:txBody>
                    <a:bodyPr/>
                    <a:lstStyle/>
                    <a:p>
                      <a:endParaRPr lang="hr-HR" dirty="0"/>
                    </a:p>
                  </a:txBody>
                  <a:tcPr/>
                </a:tc>
                <a:tc>
                  <a:txBody>
                    <a:bodyPr/>
                    <a:lstStyle/>
                    <a:p>
                      <a:r>
                        <a:rPr lang="hr-HR" dirty="0" smtClean="0"/>
                        <a:t>Da, definitivno</a:t>
                      </a:r>
                      <a:endParaRPr lang="hr-HR" dirty="0"/>
                    </a:p>
                  </a:txBody>
                  <a:tcPr/>
                </a:tc>
                <a:tc>
                  <a:txBody>
                    <a:bodyPr/>
                    <a:lstStyle/>
                    <a:p>
                      <a:r>
                        <a:rPr lang="hr-HR" dirty="0" smtClean="0"/>
                        <a:t>Da, pretežno</a:t>
                      </a:r>
                      <a:endParaRPr lang="hr-HR" dirty="0"/>
                    </a:p>
                  </a:txBody>
                  <a:tcPr/>
                </a:tc>
                <a:tc>
                  <a:txBody>
                    <a:bodyPr/>
                    <a:lstStyle/>
                    <a:p>
                      <a:r>
                        <a:rPr lang="hr-HR" dirty="0" smtClean="0"/>
                        <a:t>Da, ponekad</a:t>
                      </a:r>
                      <a:endParaRPr lang="hr-HR" dirty="0"/>
                    </a:p>
                  </a:txBody>
                  <a:tcPr/>
                </a:tc>
                <a:tc>
                  <a:txBody>
                    <a:bodyPr/>
                    <a:lstStyle/>
                    <a:p>
                      <a:r>
                        <a:rPr lang="hr-HR" dirty="0" smtClean="0"/>
                        <a:t>Ne, pretežno</a:t>
                      </a:r>
                      <a:endParaRPr lang="hr-HR" dirty="0"/>
                    </a:p>
                  </a:txBody>
                  <a:tcPr/>
                </a:tc>
                <a:tc>
                  <a:txBody>
                    <a:bodyPr/>
                    <a:lstStyle/>
                    <a:p>
                      <a:r>
                        <a:rPr lang="hr-HR" dirty="0" smtClean="0"/>
                        <a:t>Ne, uopće</a:t>
                      </a:r>
                      <a:endParaRPr lang="hr-HR" dirty="0"/>
                    </a:p>
                  </a:txBody>
                  <a:tcPr/>
                </a:tc>
              </a:tr>
              <a:tr h="648730">
                <a:tc>
                  <a:txBody>
                    <a:bodyPr/>
                    <a:lstStyle/>
                    <a:p>
                      <a:r>
                        <a:rPr lang="hr-HR" dirty="0" smtClean="0"/>
                        <a:t>Moje iskustvo u životu me naučilo da</a:t>
                      </a:r>
                      <a:r>
                        <a:rPr lang="hr-HR" baseline="0" dirty="0" smtClean="0"/>
                        <a:t> se cijenim i poštujem.</a:t>
                      </a:r>
                      <a:endParaRPr lang="hr-HR" dirty="0"/>
                    </a:p>
                  </a:txBody>
                  <a:tcPr/>
                </a:tc>
                <a:tc>
                  <a:txBody>
                    <a:bodyPr/>
                    <a:lstStyle/>
                    <a:p>
                      <a:endParaRPr lang="hr-HR" dirty="0"/>
                    </a:p>
                  </a:txBody>
                  <a:tcPr/>
                </a:tc>
                <a:tc>
                  <a:txBody>
                    <a:bodyPr/>
                    <a:lstStyle/>
                    <a:p>
                      <a:endParaRPr lang="hr-HR"/>
                    </a:p>
                  </a:txBody>
                  <a:tcPr/>
                </a:tc>
                <a:tc>
                  <a:txBody>
                    <a:bodyPr/>
                    <a:lstStyle/>
                    <a:p>
                      <a:endParaRPr lang="hr-HR" dirty="0"/>
                    </a:p>
                  </a:txBody>
                  <a:tcPr/>
                </a:tc>
                <a:tc>
                  <a:txBody>
                    <a:bodyPr/>
                    <a:lstStyle/>
                    <a:p>
                      <a:endParaRPr lang="hr-HR"/>
                    </a:p>
                  </a:txBody>
                  <a:tcPr/>
                </a:tc>
                <a:tc>
                  <a:txBody>
                    <a:bodyPr/>
                    <a:lstStyle/>
                    <a:p>
                      <a:endParaRPr lang="hr-HR"/>
                    </a:p>
                  </a:txBody>
                  <a:tcPr/>
                </a:tc>
              </a:tr>
              <a:tr h="370703">
                <a:tc>
                  <a:txBody>
                    <a:bodyPr/>
                    <a:lstStyle/>
                    <a:p>
                      <a:r>
                        <a:rPr lang="hr-HR" dirty="0" smtClean="0"/>
                        <a:t>Imam dobro mišljenje</a:t>
                      </a:r>
                      <a:r>
                        <a:rPr lang="hr-HR" baseline="0" dirty="0" smtClean="0"/>
                        <a:t> o sebi.</a:t>
                      </a:r>
                      <a:endParaRPr lang="hr-HR" dirty="0"/>
                    </a:p>
                  </a:txBody>
                  <a:tcPr/>
                </a:tc>
                <a:tc>
                  <a:txBody>
                    <a:bodyPr/>
                    <a:lstStyle/>
                    <a:p>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r>
              <a:tr h="648730">
                <a:tc>
                  <a:txBody>
                    <a:bodyPr/>
                    <a:lstStyle/>
                    <a:p>
                      <a:r>
                        <a:rPr lang="hr-HR" dirty="0" smtClean="0"/>
                        <a:t>Dobro se ponašam</a:t>
                      </a:r>
                      <a:r>
                        <a:rPr lang="hr-HR" baseline="0" dirty="0" smtClean="0"/>
                        <a:t> prema sebi i brinem o sebi kako treba.</a:t>
                      </a:r>
                      <a:endParaRPr lang="hr-HR" dirty="0"/>
                    </a:p>
                  </a:txBody>
                  <a:tcPr/>
                </a:tc>
                <a:tc>
                  <a:txBody>
                    <a:bodyPr/>
                    <a:lstStyle/>
                    <a:p>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r>
              <a:tr h="370703">
                <a:tc>
                  <a:txBody>
                    <a:bodyPr/>
                    <a:lstStyle/>
                    <a:p>
                      <a:r>
                        <a:rPr lang="hr-HR" dirty="0" smtClean="0"/>
                        <a:t>Sviđam se sam sebi.</a:t>
                      </a:r>
                      <a:endParaRPr lang="hr-HR" dirty="0"/>
                    </a:p>
                  </a:txBody>
                  <a:tcPr/>
                </a:tc>
                <a:tc>
                  <a:txBody>
                    <a:bodyPr/>
                    <a:lstStyle/>
                    <a:p>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r>
              <a:tr h="926757">
                <a:tc>
                  <a:txBody>
                    <a:bodyPr/>
                    <a:lstStyle/>
                    <a:p>
                      <a:r>
                        <a:rPr lang="hr-HR" dirty="0" smtClean="0"/>
                        <a:t>Svoje kvalitete, vještine</a:t>
                      </a:r>
                      <a:r>
                        <a:rPr lang="hr-HR" baseline="0" dirty="0" smtClean="0"/>
                        <a:t> i </a:t>
                      </a:r>
                      <a:r>
                        <a:rPr lang="hr-HR" dirty="0" smtClean="0"/>
                        <a:t>jake strane vrednujem jednako kao i mane i slabosti.</a:t>
                      </a:r>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r>
              <a:tr h="370703">
                <a:tc>
                  <a:txBody>
                    <a:bodyPr/>
                    <a:lstStyle/>
                    <a:p>
                      <a:r>
                        <a:rPr lang="hr-HR" dirty="0" smtClean="0"/>
                        <a:t>Imam</a:t>
                      </a:r>
                      <a:r>
                        <a:rPr lang="hr-HR" baseline="0" dirty="0" smtClean="0"/>
                        <a:t> dobar osjećaj o sebi.</a:t>
                      </a:r>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r>
              <a:tr h="648730">
                <a:tc>
                  <a:txBody>
                    <a:bodyPr/>
                    <a:lstStyle/>
                    <a:p>
                      <a:r>
                        <a:rPr lang="hr-HR" dirty="0" smtClean="0"/>
                        <a:t>Osjećam</a:t>
                      </a:r>
                      <a:r>
                        <a:rPr lang="hr-HR" baseline="0" dirty="0" smtClean="0"/>
                        <a:t> da zaslužujem tuđu pažnju i vrijeme.</a:t>
                      </a:r>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dirty="0"/>
                    </a:p>
                  </a:txBody>
                  <a:tcPr/>
                </a:tc>
              </a:tr>
              <a:tr h="648730">
                <a:tc>
                  <a:txBody>
                    <a:bodyPr/>
                    <a:lstStyle/>
                    <a:p>
                      <a:r>
                        <a:rPr lang="hr-HR" dirty="0" smtClean="0"/>
                        <a:t>Vjerujem</a:t>
                      </a:r>
                      <a:r>
                        <a:rPr lang="hr-HR" baseline="0" dirty="0" smtClean="0"/>
                        <a:t> da zaslužujem dobre stvari u životu.</a:t>
                      </a:r>
                      <a:endParaRPr lang="hr-HR" dirty="0"/>
                    </a:p>
                  </a:txBody>
                  <a:tcPr/>
                </a:tc>
                <a:tc>
                  <a:txBody>
                    <a:bodyPr/>
                    <a:lstStyle/>
                    <a:p>
                      <a:endParaRPr lang="hr-HR"/>
                    </a:p>
                  </a:txBody>
                  <a:tcPr/>
                </a:tc>
                <a:tc>
                  <a:txBody>
                    <a:bodyPr/>
                    <a:lstStyle/>
                    <a:p>
                      <a:endParaRPr lang="hr-HR"/>
                    </a:p>
                  </a:txBody>
                  <a:tcPr/>
                </a:tc>
                <a:tc>
                  <a:txBody>
                    <a:bodyPr/>
                    <a:lstStyle/>
                    <a:p>
                      <a:endParaRPr lang="hr-HR" dirty="0"/>
                    </a:p>
                  </a:txBody>
                  <a:tcPr/>
                </a:tc>
                <a:tc>
                  <a:txBody>
                    <a:bodyPr/>
                    <a:lstStyle/>
                    <a:p>
                      <a:endParaRPr lang="hr-HR"/>
                    </a:p>
                  </a:txBody>
                  <a:tcPr/>
                </a:tc>
                <a:tc>
                  <a:txBody>
                    <a:bodyPr/>
                    <a:lstStyle/>
                    <a:p>
                      <a:endParaRPr lang="hr-HR" dirty="0"/>
                    </a:p>
                  </a:txBody>
                  <a:tcPr/>
                </a:tc>
              </a:tr>
              <a:tr h="926757">
                <a:tc>
                  <a:txBody>
                    <a:bodyPr/>
                    <a:lstStyle/>
                    <a:p>
                      <a:r>
                        <a:rPr lang="hr-HR" dirty="0" smtClean="0"/>
                        <a:t>Moja očekivanja od mene nisu rigidnija ni stroža od očekivanja koje imam za druge.</a:t>
                      </a:r>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dirty="0"/>
                    </a:p>
                  </a:txBody>
                  <a:tcPr/>
                </a:tc>
              </a:tr>
              <a:tr h="648730">
                <a:tc>
                  <a:txBody>
                    <a:bodyPr/>
                    <a:lstStyle/>
                    <a:p>
                      <a:r>
                        <a:rPr lang="hr-HR" dirty="0" smtClean="0"/>
                        <a:t>Dobar sam i ohrabrujući prema sebi, a</a:t>
                      </a:r>
                      <a:r>
                        <a:rPr lang="hr-HR" baseline="0" dirty="0" smtClean="0"/>
                        <a:t> ne samokritičan.</a:t>
                      </a:r>
                      <a:endParaRPr lang="hr-HR" dirty="0"/>
                    </a:p>
                  </a:txBody>
                  <a:tcPr/>
                </a:tc>
                <a:tc>
                  <a:txBody>
                    <a:bodyPr/>
                    <a:lstStyle/>
                    <a:p>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dirty="0"/>
                    </a:p>
                  </a:txBody>
                  <a:tcPr/>
                </a:tc>
              </a:tr>
            </a:tbl>
          </a:graphicData>
        </a:graphic>
      </p:graphicFrame>
    </p:spTree>
    <p:extLst>
      <p:ext uri="{BB962C8B-B14F-4D97-AF65-F5344CB8AC3E}">
        <p14:creationId xmlns:p14="http://schemas.microsoft.com/office/powerpoint/2010/main" val="2291798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06789541"/>
              </p:ext>
            </p:extLst>
          </p:nvPr>
        </p:nvGraphicFramePr>
        <p:xfrm>
          <a:off x="683568" y="918012"/>
          <a:ext cx="7704855" cy="4114800"/>
        </p:xfrm>
        <a:graphic>
          <a:graphicData uri="http://schemas.openxmlformats.org/drawingml/2006/table">
            <a:tbl>
              <a:tblPr firstRow="1" bandRow="1">
                <a:tableStyleId>{5C22544A-7EE6-4342-B048-85BDC9FD1C3A}</a:tableStyleId>
              </a:tblPr>
              <a:tblGrid>
                <a:gridCol w="2568285"/>
                <a:gridCol w="2568285"/>
                <a:gridCol w="2568285"/>
              </a:tblGrid>
              <a:tr h="452214">
                <a:tc>
                  <a:txBody>
                    <a:bodyPr/>
                    <a:lstStyle/>
                    <a:p>
                      <a:r>
                        <a:rPr lang="hr-HR" sz="1400" dirty="0" smtClean="0"/>
                        <a:t>Moje</a:t>
                      </a:r>
                      <a:r>
                        <a:rPr lang="hr-HR" sz="1400" baseline="0" dirty="0" smtClean="0"/>
                        <a:t> staro bazično vjerovanje glasi:</a:t>
                      </a:r>
                      <a:endParaRPr lang="hr-HR" sz="1400" dirty="0"/>
                    </a:p>
                  </a:txBody>
                  <a:tcPr/>
                </a:tc>
                <a:tc>
                  <a:txBody>
                    <a:bodyPr/>
                    <a:lstStyle/>
                    <a:p>
                      <a:r>
                        <a:rPr lang="hr-HR" sz="1400" dirty="0" smtClean="0"/>
                        <a:t>Ja sam....</a:t>
                      </a:r>
                      <a:endParaRPr lang="hr-HR" sz="1400" dirty="0"/>
                    </a:p>
                  </a:txBody>
                  <a:tcPr/>
                </a:tc>
                <a:tc>
                  <a:txBody>
                    <a:bodyPr/>
                    <a:lstStyle/>
                    <a:p>
                      <a:endParaRPr lang="hr-HR" sz="1400" dirty="0"/>
                    </a:p>
                  </a:txBody>
                  <a:tcPr/>
                </a:tc>
              </a:tr>
              <a:tr h="266008">
                <a:tc>
                  <a:txBody>
                    <a:bodyPr/>
                    <a:lstStyle/>
                    <a:p>
                      <a:endParaRPr lang="hr-HR" sz="1400"/>
                    </a:p>
                  </a:txBody>
                  <a:tcPr/>
                </a:tc>
                <a:tc>
                  <a:txBody>
                    <a:bodyPr/>
                    <a:lstStyle/>
                    <a:p>
                      <a:r>
                        <a:rPr lang="hr-HR" sz="1400" dirty="0" smtClean="0"/>
                        <a:t>Uvjerenje  %</a:t>
                      </a:r>
                      <a:endParaRPr lang="hr-HR" sz="1400" dirty="0"/>
                    </a:p>
                  </a:txBody>
                  <a:tcPr/>
                </a:tc>
                <a:tc>
                  <a:txBody>
                    <a:bodyPr/>
                    <a:lstStyle/>
                    <a:p>
                      <a:r>
                        <a:rPr lang="hr-HR" sz="1400" dirty="0" smtClean="0"/>
                        <a:t>Emocija</a:t>
                      </a:r>
                      <a:r>
                        <a:rPr lang="hr-HR" sz="1400" baseline="0" dirty="0" smtClean="0"/>
                        <a:t> (0-100%)</a:t>
                      </a:r>
                      <a:endParaRPr lang="hr-HR" sz="1400" dirty="0"/>
                    </a:p>
                  </a:txBody>
                  <a:tcPr/>
                </a:tc>
              </a:tr>
              <a:tr h="452214">
                <a:tc>
                  <a:txBody>
                    <a:bodyPr/>
                    <a:lstStyle/>
                    <a:p>
                      <a:r>
                        <a:rPr lang="hr-HR" sz="1400" dirty="0" smtClean="0"/>
                        <a:t>Kada je star</a:t>
                      </a:r>
                      <a:r>
                        <a:rPr lang="en-GB" sz="1400" dirty="0" smtClean="0"/>
                        <a:t>o </a:t>
                      </a:r>
                      <a:r>
                        <a:rPr lang="hr-HR" sz="1400" dirty="0" smtClean="0"/>
                        <a:t>bazično</a:t>
                      </a:r>
                      <a:r>
                        <a:rPr lang="hr-HR" sz="1400" baseline="0" dirty="0" smtClean="0"/>
                        <a:t> vjerovanje </a:t>
                      </a:r>
                      <a:r>
                        <a:rPr lang="hr-HR" sz="1400" dirty="0" smtClean="0"/>
                        <a:t>najuvjerljivij</a:t>
                      </a:r>
                      <a:r>
                        <a:rPr lang="en-GB" sz="1400" dirty="0" smtClean="0"/>
                        <a:t>e</a:t>
                      </a:r>
                      <a:r>
                        <a:rPr lang="hr-HR" sz="1400" dirty="0" smtClean="0"/>
                        <a:t>:</a:t>
                      </a:r>
                    </a:p>
                  </a:txBody>
                  <a:tcPr/>
                </a:tc>
                <a:tc>
                  <a:txBody>
                    <a:bodyPr/>
                    <a:lstStyle/>
                    <a:p>
                      <a:endParaRPr lang="hr-HR" sz="1400"/>
                    </a:p>
                  </a:txBody>
                  <a:tcPr/>
                </a:tc>
                <a:tc>
                  <a:txBody>
                    <a:bodyPr/>
                    <a:lstStyle/>
                    <a:p>
                      <a:endParaRPr lang="hr-HR" sz="1400"/>
                    </a:p>
                  </a:txBody>
                  <a:tcPr/>
                </a:tc>
              </a:tr>
              <a:tr h="266008">
                <a:tc>
                  <a:txBody>
                    <a:bodyPr/>
                    <a:lstStyle/>
                    <a:p>
                      <a:r>
                        <a:rPr lang="hr-HR" sz="1400" dirty="0" smtClean="0"/>
                        <a:t>Kada je najmanje uvjerljiv</a:t>
                      </a:r>
                      <a:r>
                        <a:rPr lang="en-GB" sz="1400" dirty="0" smtClean="0"/>
                        <a:t>o</a:t>
                      </a:r>
                      <a:r>
                        <a:rPr lang="hr-HR" sz="1400" dirty="0" smtClean="0"/>
                        <a:t>:</a:t>
                      </a:r>
                    </a:p>
                  </a:txBody>
                  <a:tcPr/>
                </a:tc>
                <a:tc>
                  <a:txBody>
                    <a:bodyPr/>
                    <a:lstStyle/>
                    <a:p>
                      <a:endParaRPr lang="hr-HR" sz="1400"/>
                    </a:p>
                  </a:txBody>
                  <a:tcPr/>
                </a:tc>
                <a:tc>
                  <a:txBody>
                    <a:bodyPr/>
                    <a:lstStyle/>
                    <a:p>
                      <a:endParaRPr lang="hr-HR" sz="1400"/>
                    </a:p>
                  </a:txBody>
                  <a:tcPr/>
                </a:tc>
              </a:tr>
              <a:tr h="266008">
                <a:tc>
                  <a:txBody>
                    <a:bodyPr/>
                    <a:lstStyle/>
                    <a:p>
                      <a:r>
                        <a:rPr lang="hr-HR" sz="1400" dirty="0" smtClean="0"/>
                        <a:t>Kada sam započeo s BKT:</a:t>
                      </a:r>
                    </a:p>
                  </a:txBody>
                  <a:tcPr/>
                </a:tc>
                <a:tc>
                  <a:txBody>
                    <a:bodyPr/>
                    <a:lstStyle/>
                    <a:p>
                      <a:endParaRPr lang="hr-HR" sz="1400"/>
                    </a:p>
                  </a:txBody>
                  <a:tcPr/>
                </a:tc>
                <a:tc>
                  <a:txBody>
                    <a:bodyPr/>
                    <a:lstStyle/>
                    <a:p>
                      <a:endParaRPr lang="hr-HR" sz="1400"/>
                    </a:p>
                  </a:txBody>
                  <a:tcPr/>
                </a:tc>
              </a:tr>
              <a:tr h="4882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r-HR" sz="1400" b="1" dirty="0" smtClean="0">
                          <a:solidFill>
                            <a:schemeClr val="bg1"/>
                          </a:solidFill>
                        </a:rPr>
                        <a:t>Moje</a:t>
                      </a:r>
                      <a:r>
                        <a:rPr lang="hr-HR" sz="1400" b="1" baseline="0" dirty="0" smtClean="0">
                          <a:solidFill>
                            <a:schemeClr val="bg1"/>
                          </a:solidFill>
                        </a:rPr>
                        <a:t> novo bazično vjerovanje glasi:</a:t>
                      </a:r>
                      <a:endParaRPr lang="hr-HR" sz="1400" b="1" dirty="0" smtClean="0">
                        <a:solidFill>
                          <a:schemeClr val="bg1"/>
                        </a:solidFill>
                      </a:endParaRPr>
                    </a:p>
                    <a:p>
                      <a:endParaRPr lang="hr-HR" sz="1400" b="1" dirty="0">
                        <a:solidFill>
                          <a:schemeClr val="bg1"/>
                        </a:solidFill>
                      </a:endParaRPr>
                    </a:p>
                  </a:txBody>
                  <a:tcPr>
                    <a:solidFill>
                      <a:schemeClr val="accent1">
                        <a:lumMod val="75000"/>
                      </a:schemeClr>
                    </a:solidFill>
                  </a:tcPr>
                </a:tc>
                <a:tc>
                  <a:txBody>
                    <a:bodyPr/>
                    <a:lstStyle/>
                    <a:p>
                      <a:r>
                        <a:rPr lang="hr-HR" sz="1400" b="1" dirty="0" smtClean="0">
                          <a:solidFill>
                            <a:schemeClr val="bg1"/>
                          </a:solidFill>
                        </a:rPr>
                        <a:t>Ja sam....</a:t>
                      </a:r>
                      <a:endParaRPr lang="hr-HR" sz="1400" b="1" dirty="0">
                        <a:solidFill>
                          <a:schemeClr val="bg1"/>
                        </a:solidFill>
                      </a:endParaRPr>
                    </a:p>
                  </a:txBody>
                  <a:tcPr>
                    <a:solidFill>
                      <a:schemeClr val="accent1">
                        <a:lumMod val="75000"/>
                      </a:schemeClr>
                    </a:solidFill>
                  </a:tcPr>
                </a:tc>
                <a:tc>
                  <a:txBody>
                    <a:bodyPr/>
                    <a:lstStyle/>
                    <a:p>
                      <a:endParaRPr lang="hr-HR" sz="1400" b="1" dirty="0">
                        <a:solidFill>
                          <a:schemeClr val="bg1"/>
                        </a:solidFill>
                      </a:endParaRPr>
                    </a:p>
                  </a:txBody>
                  <a:tcPr>
                    <a:solidFill>
                      <a:schemeClr val="accent1">
                        <a:lumMod val="75000"/>
                      </a:schemeClr>
                    </a:solidFill>
                  </a:tcPr>
                </a:tc>
              </a:tr>
              <a:tr h="266008">
                <a:tc>
                  <a:txBody>
                    <a:bodyPr/>
                    <a:lstStyle/>
                    <a:p>
                      <a:endParaRPr lang="hr-HR" sz="1400"/>
                    </a:p>
                  </a:txBody>
                  <a:tcPr/>
                </a:tc>
                <a:tc>
                  <a:txBody>
                    <a:bodyPr/>
                    <a:lstStyle/>
                    <a:p>
                      <a:r>
                        <a:rPr lang="hr-HR" sz="1400" dirty="0" smtClean="0"/>
                        <a:t>Uvjerenje  %</a:t>
                      </a:r>
                      <a:endParaRPr lang="hr-HR" sz="1400" dirty="0"/>
                    </a:p>
                  </a:txBody>
                  <a:tcPr/>
                </a:tc>
                <a:tc>
                  <a:txBody>
                    <a:bodyPr/>
                    <a:lstStyle/>
                    <a:p>
                      <a:r>
                        <a:rPr lang="hr-HR" sz="1400" dirty="0" smtClean="0"/>
                        <a:t>Emocija</a:t>
                      </a:r>
                      <a:r>
                        <a:rPr lang="hr-HR" sz="1400" baseline="0" dirty="0" smtClean="0"/>
                        <a:t> (0-100%)</a:t>
                      </a:r>
                      <a:endParaRPr lang="hr-HR" sz="1400" dirty="0"/>
                    </a:p>
                  </a:txBody>
                  <a:tcPr/>
                </a:tc>
              </a:tr>
              <a:tr h="452214">
                <a:tc>
                  <a:txBody>
                    <a:bodyPr/>
                    <a:lstStyle/>
                    <a:p>
                      <a:r>
                        <a:rPr lang="hr-HR" sz="1400" dirty="0" smtClean="0"/>
                        <a:t>Kada je novo</a:t>
                      </a:r>
                      <a:r>
                        <a:rPr lang="en-GB" sz="1400" dirty="0" smtClean="0"/>
                        <a:t> </a:t>
                      </a:r>
                      <a:r>
                        <a:rPr lang="hr-HR" sz="1400" dirty="0" smtClean="0"/>
                        <a:t>bazično</a:t>
                      </a:r>
                      <a:r>
                        <a:rPr lang="hr-HR" sz="1400" baseline="0" dirty="0" smtClean="0"/>
                        <a:t> vjerovanje </a:t>
                      </a:r>
                      <a:r>
                        <a:rPr lang="hr-HR" sz="1400" dirty="0" smtClean="0"/>
                        <a:t>najuvjerljivij</a:t>
                      </a:r>
                      <a:r>
                        <a:rPr lang="en-GB" sz="1400" dirty="0" smtClean="0"/>
                        <a:t>e</a:t>
                      </a:r>
                      <a:r>
                        <a:rPr lang="hr-HR" sz="1400" dirty="0" smtClean="0"/>
                        <a:t>:</a:t>
                      </a:r>
                    </a:p>
                  </a:txBody>
                  <a:tcPr/>
                </a:tc>
                <a:tc>
                  <a:txBody>
                    <a:bodyPr/>
                    <a:lstStyle/>
                    <a:p>
                      <a:endParaRPr lang="hr-HR" sz="1400" dirty="0"/>
                    </a:p>
                  </a:txBody>
                  <a:tcPr/>
                </a:tc>
                <a:tc>
                  <a:txBody>
                    <a:bodyPr/>
                    <a:lstStyle/>
                    <a:p>
                      <a:endParaRPr lang="hr-HR" sz="1400" dirty="0"/>
                    </a:p>
                  </a:txBody>
                  <a:tcPr/>
                </a:tc>
              </a:tr>
              <a:tr h="266008">
                <a:tc>
                  <a:txBody>
                    <a:bodyPr/>
                    <a:lstStyle/>
                    <a:p>
                      <a:r>
                        <a:rPr lang="hr-HR" sz="1400" dirty="0" smtClean="0"/>
                        <a:t>Kada je najmanje uvjerljiv</a:t>
                      </a:r>
                      <a:r>
                        <a:rPr lang="en-GB" sz="1400" dirty="0" smtClean="0"/>
                        <a:t>o</a:t>
                      </a:r>
                      <a:r>
                        <a:rPr lang="hr-HR" sz="1400" dirty="0" smtClean="0"/>
                        <a:t>:</a:t>
                      </a:r>
                    </a:p>
                  </a:txBody>
                  <a:tcPr/>
                </a:tc>
                <a:tc>
                  <a:txBody>
                    <a:bodyPr/>
                    <a:lstStyle/>
                    <a:p>
                      <a:endParaRPr lang="hr-HR" sz="1400"/>
                    </a:p>
                  </a:txBody>
                  <a:tcPr/>
                </a:tc>
                <a:tc>
                  <a:txBody>
                    <a:bodyPr/>
                    <a:lstStyle/>
                    <a:p>
                      <a:endParaRPr lang="hr-HR" sz="1400"/>
                    </a:p>
                  </a:txBody>
                  <a:tcPr/>
                </a:tc>
              </a:tr>
              <a:tr h="266008">
                <a:tc>
                  <a:txBody>
                    <a:bodyPr/>
                    <a:lstStyle/>
                    <a:p>
                      <a:r>
                        <a:rPr lang="hr-HR" sz="1400" dirty="0" smtClean="0"/>
                        <a:t>Kada sam započeo s BKT:</a:t>
                      </a:r>
                    </a:p>
                  </a:txBody>
                  <a:tcPr/>
                </a:tc>
                <a:tc>
                  <a:txBody>
                    <a:bodyPr/>
                    <a:lstStyle/>
                    <a:p>
                      <a:endParaRPr lang="hr-HR" sz="1400" dirty="0"/>
                    </a:p>
                  </a:txBody>
                  <a:tcPr/>
                </a:tc>
                <a:tc>
                  <a:txBody>
                    <a:bodyPr/>
                    <a:lstStyle/>
                    <a:p>
                      <a:endParaRPr lang="hr-HR" sz="1400" dirty="0"/>
                    </a:p>
                  </a:txBody>
                  <a:tcPr/>
                </a:tc>
              </a:tr>
            </a:tbl>
          </a:graphicData>
        </a:graphic>
      </p:graphicFrame>
      <p:sp>
        <p:nvSpPr>
          <p:cNvPr id="4" name="TextBox 3"/>
          <p:cNvSpPr txBox="1"/>
          <p:nvPr/>
        </p:nvSpPr>
        <p:spPr>
          <a:xfrm>
            <a:off x="1835696" y="548680"/>
            <a:ext cx="5112568" cy="369332"/>
          </a:xfrm>
          <a:prstGeom prst="rect">
            <a:avLst/>
          </a:prstGeom>
          <a:noFill/>
        </p:spPr>
        <p:txBody>
          <a:bodyPr wrap="square" rtlCol="0">
            <a:spAutoFit/>
          </a:bodyPr>
          <a:lstStyle/>
          <a:p>
            <a:pPr algn="ctr"/>
            <a:r>
              <a:rPr lang="hr-HR" dirty="0" smtClean="0"/>
              <a:t>ANALIZA BAZIČNIH VJEROVANJA</a:t>
            </a:r>
            <a:endParaRPr lang="hr-HR" dirty="0"/>
          </a:p>
        </p:txBody>
      </p:sp>
      <p:sp>
        <p:nvSpPr>
          <p:cNvPr id="5" name="Rectangle 4"/>
          <p:cNvSpPr/>
          <p:nvPr/>
        </p:nvSpPr>
        <p:spPr>
          <a:xfrm>
            <a:off x="539552" y="5013176"/>
            <a:ext cx="8694712" cy="1200329"/>
          </a:xfrm>
          <a:prstGeom prst="rect">
            <a:avLst/>
          </a:prstGeom>
        </p:spPr>
        <p:txBody>
          <a:bodyPr wrap="square">
            <a:spAutoFit/>
          </a:bodyPr>
          <a:lstStyle/>
          <a:p>
            <a:r>
              <a:rPr lang="hr-HR" sz="1200" i="1" u="sng" dirty="0" smtClean="0"/>
              <a:t>Dokazi koji potvrđuju star</a:t>
            </a:r>
            <a:r>
              <a:rPr lang="en-GB" sz="1200" i="1" u="sng" dirty="0" smtClean="0"/>
              <a:t>o </a:t>
            </a:r>
            <a:r>
              <a:rPr lang="hr-HR" sz="1200" i="1" u="sng" dirty="0" smtClean="0"/>
              <a:t>bazično vjerovanje i kako ih tumačim:</a:t>
            </a:r>
          </a:p>
          <a:p>
            <a:pPr marL="285750" indent="-285750">
              <a:buFont typeface="Arial" panose="020B0604020202020204" pitchFamily="34" charset="0"/>
              <a:buChar char="•"/>
            </a:pPr>
            <a:endParaRPr lang="hr-HR" sz="1200" dirty="0"/>
          </a:p>
          <a:p>
            <a:r>
              <a:rPr lang="hr-HR" sz="1200" dirty="0" smtClean="0"/>
              <a:t>Dokazi:</a:t>
            </a:r>
            <a:r>
              <a:rPr lang="hr-HR" sz="1200" dirty="0"/>
              <a:t>			Novo </a:t>
            </a:r>
            <a:r>
              <a:rPr lang="hr-HR" sz="1200" dirty="0" smtClean="0"/>
              <a:t>tumačenje:</a:t>
            </a:r>
            <a:endParaRPr lang="hr-HR" sz="1200" dirty="0"/>
          </a:p>
          <a:p>
            <a:endParaRPr lang="hr-HR" sz="1200" dirty="0"/>
          </a:p>
          <a:p>
            <a:r>
              <a:rPr lang="hr-HR" sz="1200" dirty="0"/>
              <a:t>U svjetlu novog tumačenja stupanj uvjerenja u </a:t>
            </a:r>
            <a:r>
              <a:rPr lang="hr-HR" sz="1200" i="1" u="sng" dirty="0"/>
              <a:t>star</a:t>
            </a:r>
            <a:r>
              <a:rPr lang="en-GB" sz="1200" i="1" u="sng" dirty="0"/>
              <a:t>o</a:t>
            </a:r>
            <a:r>
              <a:rPr lang="hr-HR" sz="1200" dirty="0"/>
              <a:t> </a:t>
            </a:r>
            <a:r>
              <a:rPr lang="hr-HR" sz="1200" dirty="0" smtClean="0"/>
              <a:t>bazično vjerovanje: </a:t>
            </a:r>
            <a:r>
              <a:rPr lang="hr-HR" sz="1200" dirty="0"/>
              <a:t>____%</a:t>
            </a:r>
          </a:p>
          <a:p>
            <a:r>
              <a:rPr lang="hr-HR" sz="1200" dirty="0"/>
              <a:t>U svjetlu novog tumačenja stupanj uvjerenja u </a:t>
            </a:r>
            <a:r>
              <a:rPr lang="hr-HR" sz="1200" i="1" u="sng" dirty="0"/>
              <a:t>nov</a:t>
            </a:r>
            <a:r>
              <a:rPr lang="en-GB" sz="1200" i="1" u="sng" dirty="0"/>
              <a:t>o</a:t>
            </a:r>
            <a:r>
              <a:rPr lang="hr-HR" sz="1200" dirty="0"/>
              <a:t> </a:t>
            </a:r>
            <a:r>
              <a:rPr lang="hr-HR" sz="1200" dirty="0" smtClean="0"/>
              <a:t>bazično vjerovanje: </a:t>
            </a:r>
            <a:r>
              <a:rPr lang="hr-HR" sz="1200" dirty="0"/>
              <a:t>____%</a:t>
            </a:r>
          </a:p>
        </p:txBody>
      </p:sp>
    </p:spTree>
    <p:extLst>
      <p:ext uri="{BB962C8B-B14F-4D97-AF65-F5344CB8AC3E}">
        <p14:creationId xmlns:p14="http://schemas.microsoft.com/office/powerpoint/2010/main" val="708283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268760"/>
            <a:ext cx="7920880" cy="3416320"/>
          </a:xfrm>
          <a:prstGeom prst="rect">
            <a:avLst/>
          </a:prstGeom>
        </p:spPr>
        <p:txBody>
          <a:bodyPr wrap="square">
            <a:spAutoFit/>
          </a:bodyPr>
          <a:lstStyle/>
          <a:p>
            <a:r>
              <a:rPr lang="hr-HR" i="1" u="sng" dirty="0" smtClean="0"/>
              <a:t>Dokazi (prošli i sadašnji) koji podržavaju moj</a:t>
            </a:r>
            <a:r>
              <a:rPr lang="en-GB" i="1" u="sng" dirty="0" smtClean="0"/>
              <a:t>e</a:t>
            </a:r>
            <a:r>
              <a:rPr lang="hr-HR" i="1" u="sng" dirty="0" smtClean="0"/>
              <a:t> nov</a:t>
            </a:r>
            <a:r>
              <a:rPr lang="en-GB" i="1" u="sng" dirty="0" smtClean="0"/>
              <a:t>o</a:t>
            </a:r>
            <a:r>
              <a:rPr lang="hr-HR" i="1" u="sng" dirty="0" smtClean="0"/>
              <a:t> B</a:t>
            </a:r>
            <a:r>
              <a:rPr lang="en-GB" i="1" u="sng" dirty="0" smtClean="0"/>
              <a:t>V</a:t>
            </a:r>
            <a:r>
              <a:rPr lang="hr-HR" i="1" u="sng" dirty="0" smtClean="0"/>
              <a:t> o sebi:</a:t>
            </a:r>
          </a:p>
          <a:p>
            <a:endParaRPr lang="hr-HR" dirty="0"/>
          </a:p>
          <a:p>
            <a:r>
              <a:rPr lang="hr-HR" dirty="0" smtClean="0"/>
              <a:t>U svjetlu ovih dokaza, stupanj uvjerenja u </a:t>
            </a:r>
            <a:r>
              <a:rPr lang="hr-HR" i="1" u="sng" dirty="0" smtClean="0"/>
              <a:t>star</a:t>
            </a:r>
            <a:r>
              <a:rPr lang="en-GB" i="1" u="sng" dirty="0" smtClean="0"/>
              <a:t>o</a:t>
            </a:r>
            <a:r>
              <a:rPr lang="hr-HR" dirty="0" smtClean="0"/>
              <a:t> B</a:t>
            </a:r>
            <a:r>
              <a:rPr lang="en-GB" dirty="0" smtClean="0"/>
              <a:t>V</a:t>
            </a:r>
            <a:r>
              <a:rPr lang="hr-HR" dirty="0" smtClean="0"/>
              <a:t>: ____%</a:t>
            </a:r>
          </a:p>
          <a:p>
            <a:r>
              <a:rPr lang="hr-HR" dirty="0" smtClean="0"/>
              <a:t>U </a:t>
            </a:r>
            <a:r>
              <a:rPr lang="hr-HR" dirty="0"/>
              <a:t>svjetlu novih dokaza, stupanj uvjerenja u </a:t>
            </a:r>
            <a:r>
              <a:rPr lang="hr-HR" i="1" u="sng" dirty="0"/>
              <a:t>nov</a:t>
            </a:r>
            <a:r>
              <a:rPr lang="en-GB" i="1" u="sng" dirty="0"/>
              <a:t>o</a:t>
            </a:r>
            <a:r>
              <a:rPr lang="hr-HR" dirty="0"/>
              <a:t> B</a:t>
            </a:r>
            <a:r>
              <a:rPr lang="en-GB" dirty="0"/>
              <a:t>V</a:t>
            </a:r>
            <a:r>
              <a:rPr lang="hr-HR" dirty="0"/>
              <a:t>: ____%</a:t>
            </a:r>
          </a:p>
          <a:p>
            <a:endParaRPr lang="hr-HR" dirty="0"/>
          </a:p>
          <a:p>
            <a:endParaRPr lang="hr-HR" dirty="0"/>
          </a:p>
          <a:p>
            <a:r>
              <a:rPr lang="hr-HR" i="1" dirty="0"/>
              <a:t>Opažanja: Informacije i iskustva na koja trebam obraćati pažnju kako bih </a:t>
            </a:r>
          </a:p>
          <a:p>
            <a:r>
              <a:rPr lang="hr-HR" i="1" dirty="0"/>
              <a:t>skupio dovoljno dokaza koji podržavaju moj</a:t>
            </a:r>
            <a:r>
              <a:rPr lang="en-GB" i="1" dirty="0"/>
              <a:t>e</a:t>
            </a:r>
            <a:r>
              <a:rPr lang="hr-HR" i="1" dirty="0"/>
              <a:t> nov</a:t>
            </a:r>
            <a:r>
              <a:rPr lang="en-GB" i="1" dirty="0"/>
              <a:t>o </a:t>
            </a:r>
            <a:r>
              <a:rPr lang="hr-HR" i="1" dirty="0" smtClean="0"/>
              <a:t>bazično vjerovanje </a:t>
            </a:r>
            <a:r>
              <a:rPr lang="hr-HR" i="1" dirty="0"/>
              <a:t>o sebi:</a:t>
            </a:r>
          </a:p>
          <a:p>
            <a:endParaRPr lang="hr-HR" dirty="0"/>
          </a:p>
          <a:p>
            <a:endParaRPr lang="hr-HR" dirty="0" smtClean="0"/>
          </a:p>
          <a:p>
            <a:r>
              <a:rPr lang="hr-HR" i="1" dirty="0" smtClean="0"/>
              <a:t>Eksperimenti</a:t>
            </a:r>
            <a:r>
              <a:rPr lang="hr-HR" i="1" dirty="0"/>
              <a:t>: Posebni zadaci koje moram obaviti kako bih skupio dovoljno </a:t>
            </a:r>
          </a:p>
          <a:p>
            <a:r>
              <a:rPr lang="hr-HR" i="1" dirty="0"/>
              <a:t>dokaza koji podržavaju moj</a:t>
            </a:r>
            <a:r>
              <a:rPr lang="en-GB" i="1" dirty="0"/>
              <a:t>e</a:t>
            </a:r>
            <a:r>
              <a:rPr lang="hr-HR" i="1" dirty="0"/>
              <a:t> nov</a:t>
            </a:r>
            <a:r>
              <a:rPr lang="en-GB" i="1" dirty="0"/>
              <a:t>o </a:t>
            </a:r>
            <a:r>
              <a:rPr lang="hr-HR" i="1" dirty="0" smtClean="0"/>
              <a:t>bazično vjerovanje </a:t>
            </a:r>
            <a:r>
              <a:rPr lang="hr-HR" i="1" dirty="0"/>
              <a:t>o sebi:</a:t>
            </a:r>
          </a:p>
        </p:txBody>
      </p:sp>
    </p:spTree>
    <p:extLst>
      <p:ext uri="{BB962C8B-B14F-4D97-AF65-F5344CB8AC3E}">
        <p14:creationId xmlns:p14="http://schemas.microsoft.com/office/powerpoint/2010/main" val="2825161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Sažimanje i planiranje budućnosti</a:t>
            </a:r>
            <a:endParaRPr lang="hr-HR" dirty="0"/>
          </a:p>
        </p:txBody>
      </p:sp>
      <p:sp>
        <p:nvSpPr>
          <p:cNvPr id="3" name="Content Placeholder 2"/>
          <p:cNvSpPr>
            <a:spLocks noGrp="1"/>
          </p:cNvSpPr>
          <p:nvPr>
            <p:ph idx="1"/>
          </p:nvPr>
        </p:nvSpPr>
        <p:spPr>
          <a:xfrm>
            <a:off x="1176864" y="2490135"/>
            <a:ext cx="7067543" cy="3444997"/>
          </a:xfrm>
        </p:spPr>
        <p:txBody>
          <a:bodyPr/>
          <a:lstStyle/>
          <a:p>
            <a:r>
              <a:rPr lang="hr-HR" dirty="0" smtClean="0"/>
              <a:t>Izrada Akcijskog plana za budućnost</a:t>
            </a:r>
          </a:p>
          <a:p>
            <a:pPr marL="0" indent="0">
              <a:buNone/>
            </a:pPr>
            <a:r>
              <a:rPr lang="hr-HR" dirty="0"/>
              <a:t> </a:t>
            </a:r>
            <a:r>
              <a:rPr lang="hr-HR" dirty="0" smtClean="0"/>
              <a:t>      - mora biti iskren i realističan</a:t>
            </a:r>
          </a:p>
          <a:p>
            <a:pPr marL="0" indent="0">
              <a:buNone/>
            </a:pPr>
            <a:r>
              <a:rPr lang="hr-HR" dirty="0"/>
              <a:t> </a:t>
            </a:r>
            <a:r>
              <a:rPr lang="hr-HR" dirty="0" smtClean="0"/>
              <a:t>      - uzeti u obzir ograničenja vremena i sredstava</a:t>
            </a:r>
          </a:p>
          <a:p>
            <a:pPr marL="0" indent="0">
              <a:buNone/>
            </a:pPr>
            <a:r>
              <a:rPr lang="hr-HR" dirty="0" smtClean="0"/>
              <a:t>       - sažeti razumijevanje razvoja i održavanja vlastitog</a:t>
            </a:r>
          </a:p>
          <a:p>
            <a:pPr marL="0" indent="0">
              <a:buNone/>
            </a:pPr>
            <a:r>
              <a:rPr lang="hr-HR" dirty="0"/>
              <a:t> </a:t>
            </a:r>
            <a:r>
              <a:rPr lang="hr-HR" dirty="0" smtClean="0"/>
              <a:t>        niskog samopoštovanja</a:t>
            </a:r>
          </a:p>
          <a:p>
            <a:pPr marL="0" indent="0">
              <a:buNone/>
            </a:pPr>
            <a:r>
              <a:rPr lang="hr-HR" dirty="0"/>
              <a:t> </a:t>
            </a:r>
            <a:r>
              <a:rPr lang="hr-HR" dirty="0" smtClean="0"/>
              <a:t>      - identificirati prepreke i isplanirati kako ih prevladati</a:t>
            </a:r>
          </a:p>
        </p:txBody>
      </p:sp>
    </p:spTree>
    <p:extLst>
      <p:ext uri="{BB962C8B-B14F-4D97-AF65-F5344CB8AC3E}">
        <p14:creationId xmlns:p14="http://schemas.microsoft.com/office/powerpoint/2010/main" val="7048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t>Hvala na pažnji!</a:t>
            </a:r>
            <a:endParaRPr lang="hr-H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692696"/>
            <a:ext cx="7632848" cy="954107"/>
          </a:xfrm>
          <a:prstGeom prst="rect">
            <a:avLst/>
          </a:prstGeom>
          <a:noFill/>
        </p:spPr>
        <p:txBody>
          <a:bodyPr wrap="square" rtlCol="0">
            <a:spAutoFit/>
          </a:bodyPr>
          <a:lstStyle/>
          <a:p>
            <a:pPr algn="ctr"/>
            <a:r>
              <a:rPr lang="hr-HR" dirty="0" smtClean="0"/>
              <a:t> </a:t>
            </a:r>
            <a:r>
              <a:rPr lang="hr-HR" sz="2800" dirty="0" smtClean="0"/>
              <a:t>KARAKTERISTIKE OSOBA NISKOG SAMOPOŠTOVANJA</a:t>
            </a:r>
            <a:endParaRPr lang="hr-HR" sz="2800" dirty="0"/>
          </a:p>
        </p:txBody>
      </p:sp>
      <p:sp>
        <p:nvSpPr>
          <p:cNvPr id="4" name="TextBox 3"/>
          <p:cNvSpPr txBox="1"/>
          <p:nvPr/>
        </p:nvSpPr>
        <p:spPr>
          <a:xfrm>
            <a:off x="755576" y="1916832"/>
            <a:ext cx="7632848" cy="4431983"/>
          </a:xfrm>
          <a:prstGeom prst="rect">
            <a:avLst/>
          </a:prstGeom>
          <a:noFill/>
        </p:spPr>
        <p:txBody>
          <a:bodyPr wrap="square" rtlCol="0">
            <a:spAutoFit/>
          </a:bodyPr>
          <a:lstStyle/>
          <a:p>
            <a:pPr marL="400050" indent="-285750">
              <a:buFont typeface="Arial" panose="020B0604020202020204" pitchFamily="34" charset="0"/>
              <a:buChar char="•"/>
            </a:pPr>
            <a:r>
              <a:rPr lang="hr-HR" sz="2400" u="sng" dirty="0" smtClean="0"/>
              <a:t>Tipična mišljenja i izjave o sebi: </a:t>
            </a:r>
            <a:r>
              <a:rPr lang="hr-HR" sz="2400" dirty="0" smtClean="0"/>
              <a:t>samokritičnost</a:t>
            </a:r>
            <a:r>
              <a:rPr lang="hr-HR" sz="2400" dirty="0"/>
              <a:t>, samookrivljavanje, sumnja u sebe, opisivanje sebe kao bezvrijednog, </a:t>
            </a:r>
            <a:r>
              <a:rPr lang="hr-HR" sz="2400" dirty="0" smtClean="0"/>
              <a:t>usmjeravanje </a:t>
            </a:r>
            <a:r>
              <a:rPr lang="hr-HR" sz="2400" dirty="0"/>
              <a:t>na slabosti i nedostatke, umanjivanje ili zanemarivanje </a:t>
            </a:r>
            <a:r>
              <a:rPr lang="hr-HR" sz="2400" dirty="0" smtClean="0"/>
              <a:t>pozitivnog</a:t>
            </a:r>
          </a:p>
          <a:p>
            <a:pPr marL="400050" indent="-285750">
              <a:buFont typeface="Arial" panose="020B0604020202020204" pitchFamily="34" charset="0"/>
              <a:buChar char="•"/>
            </a:pPr>
            <a:r>
              <a:rPr lang="hr-HR" sz="2400" u="sng" dirty="0" smtClean="0"/>
              <a:t>Ponašanja: </a:t>
            </a:r>
            <a:r>
              <a:rPr lang="hr-HR" sz="2400" dirty="0" smtClean="0"/>
              <a:t>poteškoće u izražavanju potreba ili izražavanju mišljenja, ispričavajući stav, izbjegavanje izazova i prilika, pogrbljeno držanje, izbjegavanje kontakta očima, tih glas i oklijevanje</a:t>
            </a:r>
          </a:p>
          <a:p>
            <a:pPr marL="400050" indent="-285750">
              <a:buFont typeface="Arial" panose="020B0604020202020204" pitchFamily="34" charset="0"/>
              <a:buChar char="•"/>
            </a:pPr>
            <a:r>
              <a:rPr lang="hr-HR" sz="2400" u="sng" dirty="0" smtClean="0"/>
              <a:t>Emocije: </a:t>
            </a:r>
            <a:r>
              <a:rPr lang="hr-HR" sz="2400" dirty="0" smtClean="0"/>
              <a:t>znakovi tuge, anksioznosti, srama, frustracije i ljutnje</a:t>
            </a:r>
          </a:p>
          <a:p>
            <a:pPr marL="400050" indent="-285750">
              <a:buFont typeface="Arial" panose="020B0604020202020204" pitchFamily="34" charset="0"/>
              <a:buChar char="•"/>
            </a:pPr>
            <a:r>
              <a:rPr lang="hr-HR" sz="2400" u="sng" dirty="0" smtClean="0"/>
              <a:t>Tjelesni simptomi: </a:t>
            </a:r>
            <a:r>
              <a:rPr lang="hr-HR" sz="2400" dirty="0" smtClean="0"/>
              <a:t>umor, snižena energija, napetost</a:t>
            </a:r>
          </a:p>
          <a:p>
            <a:pPr marL="400050" indent="-285750">
              <a:buFont typeface="Arial" panose="020B0604020202020204" pitchFamily="34" charset="0"/>
              <a:buChar char="•"/>
            </a:pPr>
            <a:endParaRPr lang="hr-HR" dirty="0"/>
          </a:p>
        </p:txBody>
      </p:sp>
    </p:spTree>
    <p:extLst>
      <p:ext uri="{BB962C8B-B14F-4D97-AF65-F5344CB8AC3E}">
        <p14:creationId xmlns:p14="http://schemas.microsoft.com/office/powerpoint/2010/main" val="89299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692696"/>
            <a:ext cx="7272808" cy="707886"/>
          </a:xfrm>
          <a:prstGeom prst="rect">
            <a:avLst/>
          </a:prstGeom>
          <a:noFill/>
        </p:spPr>
        <p:txBody>
          <a:bodyPr wrap="square" rtlCol="0">
            <a:spAutoFit/>
          </a:bodyPr>
          <a:lstStyle/>
          <a:p>
            <a:pPr algn="ctr"/>
            <a:r>
              <a:rPr lang="hr-HR" sz="2000" dirty="0" smtClean="0"/>
              <a:t>UTJECAJ NISKOG SAMOPOŠTOVANJA NA KVALITETU ŽIVOTA</a:t>
            </a:r>
            <a:endParaRPr lang="hr-HR" sz="2000" dirty="0"/>
          </a:p>
        </p:txBody>
      </p:sp>
      <p:sp>
        <p:nvSpPr>
          <p:cNvPr id="3" name="TextBox 2"/>
          <p:cNvSpPr txBox="1"/>
          <p:nvPr/>
        </p:nvSpPr>
        <p:spPr>
          <a:xfrm>
            <a:off x="899592" y="1412776"/>
            <a:ext cx="7272808" cy="4801314"/>
          </a:xfrm>
          <a:prstGeom prst="rect">
            <a:avLst/>
          </a:prstGeom>
          <a:noFill/>
        </p:spPr>
        <p:txBody>
          <a:bodyPr wrap="square" rtlCol="0">
            <a:spAutoFit/>
          </a:bodyPr>
          <a:lstStyle/>
          <a:p>
            <a:pPr marL="285750" indent="-285750">
              <a:buFont typeface="Arial" panose="020B0604020202020204" pitchFamily="34" charset="0"/>
              <a:buChar char="•"/>
            </a:pPr>
            <a:r>
              <a:rPr lang="hr-HR" u="sng" dirty="0" smtClean="0"/>
              <a:t>Škola i posao: </a:t>
            </a:r>
            <a:r>
              <a:rPr lang="hr-HR" dirty="0" smtClean="0"/>
              <a:t>dosljedan obrazac u postizanju niskog učinka i izbjegavanju izazova, rigidni perfekcionizam i konstantan naporan rad motiviran strahom od neuspjeha, teško im je priznati zasluge za postignuća, ili vjerovati da je dobar rezultat ishod njihovih snaga i truda</a:t>
            </a:r>
          </a:p>
          <a:p>
            <a:pPr marL="285750" indent="-285750">
              <a:buFont typeface="Arial" panose="020B0604020202020204" pitchFamily="34" charset="0"/>
              <a:buChar char="•"/>
            </a:pPr>
            <a:r>
              <a:rPr lang="hr-HR" u="sng" dirty="0" smtClean="0"/>
              <a:t>Odnosi s drugima:</a:t>
            </a:r>
            <a:r>
              <a:rPr lang="hr-HR" dirty="0" smtClean="0"/>
              <a:t> pretjerana svjesnost sebe, preosjetljivost na kritiku i neodobravanje, pretjerana želja za ugađanjem drugima, izbjegavanje intimnosti i kontakata s drugima, neki moraju biti u središtu pozornosti, ostavljati dojam samouvjerenosti i kontrole, ili uvijek stavljati druge na prvo mjesto bez obzira na cijenu. Vjeruju da ako se neće tako ponašati da ih drugi neće željeti upoznati.</a:t>
            </a:r>
          </a:p>
          <a:p>
            <a:pPr marL="285750" indent="-285750">
              <a:buFont typeface="Arial" panose="020B0604020202020204" pitchFamily="34" charset="0"/>
              <a:buChar char="•"/>
            </a:pPr>
            <a:r>
              <a:rPr lang="hr-HR" u="sng" dirty="0" smtClean="0"/>
              <a:t>Slobodno vrijeme: </a:t>
            </a:r>
            <a:r>
              <a:rPr lang="hr-HR" dirty="0" smtClean="0"/>
              <a:t>izbjegavaju aktivnosti u kojima postoji rizik od procjene (satove umjetnosti ili natjecateljske sportove), mogu vjerovati da ne zaslužuju nagrade ni uživanje</a:t>
            </a:r>
          </a:p>
          <a:p>
            <a:pPr marL="285750" indent="-285750">
              <a:buFont typeface="Arial" panose="020B0604020202020204" pitchFamily="34" charset="0"/>
              <a:buChar char="•"/>
            </a:pPr>
            <a:r>
              <a:rPr lang="hr-HR" u="sng" dirty="0" smtClean="0"/>
              <a:t>Briga o sebi: </a:t>
            </a:r>
            <a:r>
              <a:rPr lang="hr-HR" dirty="0" smtClean="0"/>
              <a:t>mogu ne brinuti o sebi kako treba, imati poteškoće tijekom bolesti, odgađati posjet frizeru ili zubaru, kupovinu nove odjeće, mogu pretjerano piti, pušiti ili konzumirati droge, ili suprotno: mogu provoditi sate uređujući se, vjerujući da će se jedino na taj način svidjeti drugima</a:t>
            </a:r>
            <a:endParaRPr lang="hr-HR" dirty="0"/>
          </a:p>
        </p:txBody>
      </p:sp>
    </p:spTree>
    <p:extLst>
      <p:ext uri="{BB962C8B-B14F-4D97-AF65-F5344CB8AC3E}">
        <p14:creationId xmlns:p14="http://schemas.microsoft.com/office/powerpoint/2010/main" val="1135874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Varijacije u ulozi i statusu niskog samopoštovanja</a:t>
            </a:r>
            <a:endParaRPr lang="hr-HR" dirty="0"/>
          </a:p>
        </p:txBody>
      </p:sp>
      <p:sp>
        <p:nvSpPr>
          <p:cNvPr id="3" name="Content Placeholder 2"/>
          <p:cNvSpPr>
            <a:spLocks noGrp="1"/>
          </p:cNvSpPr>
          <p:nvPr>
            <p:ph sz="half" idx="1"/>
          </p:nvPr>
        </p:nvSpPr>
        <p:spPr/>
        <p:txBody>
          <a:bodyPr>
            <a:normAutofit lnSpcReduction="10000"/>
          </a:bodyPr>
          <a:lstStyle/>
          <a:p>
            <a:r>
              <a:rPr lang="hr-HR" dirty="0" smtClean="0"/>
              <a:t>Nisko samopoštovanje može biti jedan aspekt trenutnog problema (pr. posljedica depresije) ili posljedica tekućih životnih problema (dugotrajna anksioznost, panični napadi, interpersonalni odnosi)</a:t>
            </a:r>
            <a:endParaRPr lang="hr-HR" dirty="0"/>
          </a:p>
        </p:txBody>
      </p:sp>
      <p:sp>
        <p:nvSpPr>
          <p:cNvPr id="4" name="Content Placeholder 3"/>
          <p:cNvSpPr>
            <a:spLocks noGrp="1"/>
          </p:cNvSpPr>
          <p:nvPr>
            <p:ph sz="half" idx="2"/>
          </p:nvPr>
        </p:nvSpPr>
        <p:spPr/>
        <p:txBody>
          <a:bodyPr>
            <a:normAutofit lnSpcReduction="10000"/>
          </a:bodyPr>
          <a:lstStyle/>
          <a:p>
            <a:r>
              <a:rPr lang="hr-HR" dirty="0" smtClean="0"/>
              <a:t>Nisko samopoštovanje može biti u podlozi drugih poremećaja kao rizičan faktor (pr. kod depresije, suicidalnosti, socijalne anksioznosti, poremećaja prehrane)</a:t>
            </a:r>
            <a:endParaRPr lang="hr-HR" dirty="0"/>
          </a:p>
        </p:txBody>
      </p:sp>
    </p:spTree>
    <p:extLst>
      <p:ext uri="{BB962C8B-B14F-4D97-AF65-F5344CB8AC3E}">
        <p14:creationId xmlns:p14="http://schemas.microsoft.com/office/powerpoint/2010/main" val="3407257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116632"/>
            <a:ext cx="9073008" cy="1303867"/>
          </a:xfrm>
        </p:spPr>
        <p:txBody>
          <a:bodyPr>
            <a:normAutofit/>
          </a:bodyPr>
          <a:lstStyle/>
          <a:p>
            <a:r>
              <a:rPr lang="hr-HR" sz="2800" dirty="0" smtClean="0"/>
              <a:t>RAZVIJANJE NISKOG SAMOPOŠTOVANJA</a:t>
            </a:r>
            <a:endParaRPr lang="hr-HR" sz="2800" dirty="0"/>
          </a:p>
        </p:txBody>
      </p:sp>
      <p:graphicFrame>
        <p:nvGraphicFramePr>
          <p:cNvPr id="12" name="Diagram 11"/>
          <p:cNvGraphicFramePr/>
          <p:nvPr>
            <p:extLst>
              <p:ext uri="{D42A27DB-BD31-4B8C-83A1-F6EECF244321}">
                <p14:modId xmlns:p14="http://schemas.microsoft.com/office/powerpoint/2010/main" val="3821372952"/>
              </p:ext>
            </p:extLst>
          </p:nvPr>
        </p:nvGraphicFramePr>
        <p:xfrm>
          <a:off x="683568" y="1124744"/>
          <a:ext cx="784887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3622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692696"/>
            <a:ext cx="7632848" cy="369332"/>
          </a:xfrm>
          <a:prstGeom prst="rect">
            <a:avLst/>
          </a:prstGeom>
          <a:noFill/>
        </p:spPr>
        <p:txBody>
          <a:bodyPr wrap="square" rtlCol="0">
            <a:spAutoFit/>
          </a:bodyPr>
          <a:lstStyle/>
          <a:p>
            <a:pPr algn="ctr"/>
            <a:r>
              <a:rPr lang="hr-HR" dirty="0" smtClean="0"/>
              <a:t>PROCES ODRŽAVANJA NISKOG SAMOPOŠTOVANJA</a:t>
            </a:r>
            <a:endParaRPr lang="hr-HR" dirty="0"/>
          </a:p>
        </p:txBody>
      </p:sp>
      <p:graphicFrame>
        <p:nvGraphicFramePr>
          <p:cNvPr id="4" name="Diagram 3"/>
          <p:cNvGraphicFramePr>
            <a:graphicFrameLocks/>
          </p:cNvGraphicFramePr>
          <p:nvPr>
            <p:extLst>
              <p:ext uri="{D42A27DB-BD31-4B8C-83A1-F6EECF244321}">
                <p14:modId xmlns:p14="http://schemas.microsoft.com/office/powerpoint/2010/main" val="2280325627"/>
              </p:ext>
            </p:extLst>
          </p:nvPr>
        </p:nvGraphicFramePr>
        <p:xfrm>
          <a:off x="827584" y="1397000"/>
          <a:ext cx="7488832"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rot="2163924">
            <a:off x="5378915" y="2924944"/>
            <a:ext cx="288032" cy="288032"/>
          </a:xfrm>
          <a:prstGeom prst="downArrow">
            <a:avLst/>
          </a:prstGeom>
          <a:solidFill>
            <a:schemeClr val="bg2">
              <a:lumMod val="9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hr-HR"/>
          </a:p>
        </p:txBody>
      </p:sp>
      <p:sp>
        <p:nvSpPr>
          <p:cNvPr id="6" name="Oval 5"/>
          <p:cNvSpPr/>
          <p:nvPr/>
        </p:nvSpPr>
        <p:spPr>
          <a:xfrm>
            <a:off x="3923928" y="3068960"/>
            <a:ext cx="1800200" cy="1296144"/>
          </a:xfrm>
          <a:prstGeom prst="ellipse">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r-HR" sz="1200" dirty="0" smtClean="0"/>
              <a:t>ANKSIOZNOST</a:t>
            </a:r>
            <a:endParaRPr lang="hr-HR" sz="1200" dirty="0"/>
          </a:p>
        </p:txBody>
      </p:sp>
      <p:sp>
        <p:nvSpPr>
          <p:cNvPr id="7" name="Down Arrow 6"/>
          <p:cNvSpPr/>
          <p:nvPr/>
        </p:nvSpPr>
        <p:spPr>
          <a:xfrm>
            <a:off x="4824028" y="4422287"/>
            <a:ext cx="180020" cy="288032"/>
          </a:xfrm>
          <a:prstGeom prst="downArrow">
            <a:avLst/>
          </a:prstGeom>
          <a:solidFill>
            <a:schemeClr val="bg2">
              <a:lumMod val="9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hr-HR"/>
          </a:p>
        </p:txBody>
      </p:sp>
      <p:sp>
        <p:nvSpPr>
          <p:cNvPr id="10" name="Right Arrow 9"/>
          <p:cNvSpPr/>
          <p:nvPr/>
        </p:nvSpPr>
        <p:spPr>
          <a:xfrm rot="19118273">
            <a:off x="5728159" y="3291464"/>
            <a:ext cx="174270" cy="254626"/>
          </a:xfrm>
          <a:prstGeom prst="rightArrow">
            <a:avLst/>
          </a:prstGeom>
          <a:solidFill>
            <a:schemeClr val="bg2">
              <a:lumMod val="9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hr-HR"/>
          </a:p>
        </p:txBody>
      </p:sp>
      <p:sp>
        <p:nvSpPr>
          <p:cNvPr id="11" name="TextBox 10"/>
          <p:cNvSpPr txBox="1"/>
          <p:nvPr/>
        </p:nvSpPr>
        <p:spPr>
          <a:xfrm>
            <a:off x="1835696" y="1124744"/>
            <a:ext cx="1224136" cy="369332"/>
          </a:xfrm>
          <a:prstGeom prst="rect">
            <a:avLst/>
          </a:prstGeom>
          <a:noFill/>
        </p:spPr>
        <p:txBody>
          <a:bodyPr wrap="square" rtlCol="0">
            <a:spAutoFit/>
          </a:bodyPr>
          <a:lstStyle/>
          <a:p>
            <a:r>
              <a:rPr lang="hr-HR" b="1" dirty="0" smtClean="0">
                <a:solidFill>
                  <a:srgbClr val="FF0000"/>
                </a:solidFill>
              </a:rPr>
              <a:t>OKIDAČ</a:t>
            </a:r>
            <a:endParaRPr lang="hr-HR" b="1" dirty="0">
              <a:solidFill>
                <a:srgbClr val="FF0000"/>
              </a:solidFill>
            </a:endParaRPr>
          </a:p>
        </p:txBody>
      </p:sp>
      <p:sp>
        <p:nvSpPr>
          <p:cNvPr id="14" name="Down Arrow 13"/>
          <p:cNvSpPr/>
          <p:nvPr/>
        </p:nvSpPr>
        <p:spPr>
          <a:xfrm rot="17772671">
            <a:off x="3250962" y="1192903"/>
            <a:ext cx="185711" cy="70216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solidFill>
                <a:srgbClr val="FF0000"/>
              </a:solidFill>
            </a:endParaRPr>
          </a:p>
        </p:txBody>
      </p:sp>
    </p:spTree>
    <p:extLst>
      <p:ext uri="{BB962C8B-B14F-4D97-AF65-F5344CB8AC3E}">
        <p14:creationId xmlns:p14="http://schemas.microsoft.com/office/powerpoint/2010/main" val="2682500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533283"/>
            <a:ext cx="6798734" cy="1303867"/>
          </a:xfrm>
        </p:spPr>
        <p:txBody>
          <a:bodyPr>
            <a:normAutofit fontScale="90000"/>
          </a:bodyPr>
          <a:lstStyle/>
          <a:p>
            <a:r>
              <a:rPr lang="hr-HR" dirty="0" smtClean="0"/>
              <a:t>ISKUSTVA KOJA DOPRINOSE NISKOM SAMOPOŠTOVANJU</a:t>
            </a:r>
            <a:endParaRPr lang="hr-HR" dirty="0"/>
          </a:p>
        </p:txBody>
      </p:sp>
      <p:sp>
        <p:nvSpPr>
          <p:cNvPr id="3" name="Content Placeholder 2"/>
          <p:cNvSpPr>
            <a:spLocks noGrp="1"/>
          </p:cNvSpPr>
          <p:nvPr>
            <p:ph idx="1"/>
          </p:nvPr>
        </p:nvSpPr>
        <p:spPr>
          <a:xfrm>
            <a:off x="755576" y="2420888"/>
            <a:ext cx="5483367" cy="3444997"/>
          </a:xfrm>
        </p:spPr>
        <p:txBody>
          <a:bodyPr>
            <a:normAutofit fontScale="77500" lnSpcReduction="20000"/>
          </a:bodyPr>
          <a:lstStyle/>
          <a:p>
            <a:r>
              <a:rPr lang="hr-HR" dirty="0"/>
              <a:t>sustavno kažnjavanje, zanemarivanje ili maltretiranje</a:t>
            </a:r>
          </a:p>
          <a:p>
            <a:r>
              <a:rPr lang="hr-HR" dirty="0"/>
              <a:t>neispunjavanje roditeljskih </a:t>
            </a:r>
            <a:r>
              <a:rPr lang="hr-HR" dirty="0" smtClean="0"/>
              <a:t>standarda</a:t>
            </a:r>
            <a:endParaRPr lang="hr-HR" dirty="0"/>
          </a:p>
          <a:p>
            <a:r>
              <a:rPr lang="hr-HR" dirty="0"/>
              <a:t>neispunjavanje očekivanja </a:t>
            </a:r>
            <a:r>
              <a:rPr lang="hr-HR" dirty="0" smtClean="0"/>
              <a:t>vršnjaka</a:t>
            </a:r>
            <a:endParaRPr lang="hr-HR" dirty="0"/>
          </a:p>
          <a:p>
            <a:r>
              <a:rPr lang="hr-HR" dirty="0"/>
              <a:t>ispaštanje zbog tuđeg stresa ili teškoća</a:t>
            </a:r>
          </a:p>
          <a:p>
            <a:r>
              <a:rPr lang="hr-HR" dirty="0"/>
              <a:t>pripadanje obitelji ili društvenoj grupi koja je predmetom predrasuda</a:t>
            </a:r>
          </a:p>
          <a:p>
            <a:r>
              <a:rPr lang="hr-HR" dirty="0"/>
              <a:t>nedostatak ugodnih podražaja (npr. pohvala, ljubavi, topline, pažnje)</a:t>
            </a:r>
          </a:p>
          <a:p>
            <a:r>
              <a:rPr lang="hr-HR" dirty="0"/>
              <a:t>biti obilježen kao </a:t>
            </a:r>
            <a:r>
              <a:rPr lang="hr-HR" dirty="0" smtClean="0"/>
              <a:t>čudan </a:t>
            </a:r>
            <a:r>
              <a:rPr lang="hr-HR" dirty="0"/>
              <a:t>u obitelji</a:t>
            </a:r>
          </a:p>
          <a:p>
            <a:r>
              <a:rPr lang="hr-HR" dirty="0"/>
              <a:t>biti obilježen </a:t>
            </a:r>
            <a:r>
              <a:rPr lang="hr-HR" dirty="0" smtClean="0"/>
              <a:t>kao čudan </a:t>
            </a:r>
            <a:r>
              <a:rPr lang="hr-HR" dirty="0"/>
              <a:t>u  školi</a:t>
            </a:r>
          </a:p>
          <a:p>
            <a:endParaRPr lang="hr-HR" dirty="0"/>
          </a:p>
        </p:txBody>
      </p:sp>
      <p:sp>
        <p:nvSpPr>
          <p:cNvPr id="4" name="TextBox 3"/>
          <p:cNvSpPr txBox="1"/>
          <p:nvPr/>
        </p:nvSpPr>
        <p:spPr>
          <a:xfrm>
            <a:off x="6084168" y="2492896"/>
            <a:ext cx="2304256" cy="3139321"/>
          </a:xfrm>
          <a:prstGeom prst="rect">
            <a:avLst/>
          </a:prstGeom>
          <a:solidFill>
            <a:schemeClr val="accent1">
              <a:lumMod val="40000"/>
              <a:lumOff val="60000"/>
            </a:schemeClr>
          </a:solidFill>
        </p:spPr>
        <p:txBody>
          <a:bodyPr wrap="square" rtlCol="0">
            <a:spAutoFit/>
          </a:bodyPr>
          <a:lstStyle/>
          <a:p>
            <a:r>
              <a:rPr lang="hr-HR" dirty="0" smtClean="0"/>
              <a:t>KASNIJA ISKUSTVA: zastrašivanje </a:t>
            </a:r>
            <a:r>
              <a:rPr lang="hr-HR" dirty="0"/>
              <a:t>ili zlostavljanje na radnom mjestu, zlostavljanje u </a:t>
            </a:r>
            <a:r>
              <a:rPr lang="hr-HR" dirty="0" smtClean="0"/>
              <a:t>odnosima s drugima, </a:t>
            </a:r>
            <a:r>
              <a:rPr lang="hr-HR" dirty="0"/>
              <a:t>trajan stres ili oskudica, izloženost traumatičnim događajima</a:t>
            </a:r>
          </a:p>
        </p:txBody>
      </p:sp>
      <p:sp>
        <p:nvSpPr>
          <p:cNvPr id="5" name="TextBox 4"/>
          <p:cNvSpPr txBox="1"/>
          <p:nvPr/>
        </p:nvSpPr>
        <p:spPr>
          <a:xfrm>
            <a:off x="755576" y="1988840"/>
            <a:ext cx="2160240" cy="369332"/>
          </a:xfrm>
          <a:prstGeom prst="rect">
            <a:avLst/>
          </a:prstGeom>
          <a:noFill/>
        </p:spPr>
        <p:txBody>
          <a:bodyPr wrap="square" rtlCol="0">
            <a:spAutoFit/>
          </a:bodyPr>
          <a:lstStyle/>
          <a:p>
            <a:r>
              <a:rPr lang="hr-HR" dirty="0" smtClean="0"/>
              <a:t>RANA ISKUSTVA:</a:t>
            </a:r>
            <a:endParaRPr lang="hr-HR" dirty="0"/>
          </a:p>
        </p:txBody>
      </p:sp>
    </p:spTree>
    <p:extLst>
      <p:ext uri="{BB962C8B-B14F-4D97-AF65-F5344CB8AC3E}">
        <p14:creationId xmlns:p14="http://schemas.microsoft.com/office/powerpoint/2010/main" val="41842376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7E1596A-A690-4827-8B17-F638600A8E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1152</TotalTime>
  <Words>3903</Words>
  <Application>Microsoft Office PowerPoint</Application>
  <PresentationFormat>On-screen Show (4:3)</PresentationFormat>
  <Paragraphs>443</Paragraphs>
  <Slides>33</Slides>
  <Notes>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Organic</vt:lpstr>
      <vt:lpstr>BIHEVIORALNO – KOGNITIVNI TRETMAN NISKOG SAMOPOŠTOVANJA</vt:lpstr>
      <vt:lpstr>DEFINICIJA SAMOPOŠTOVANJA</vt:lpstr>
      <vt:lpstr>PowerPoint Presentation</vt:lpstr>
      <vt:lpstr>PowerPoint Presentation</vt:lpstr>
      <vt:lpstr>PowerPoint Presentation</vt:lpstr>
      <vt:lpstr>Varijacije u ulozi i statusu niskog samopoštovanja</vt:lpstr>
      <vt:lpstr>RAZVIJANJE NISKOG SAMOPOŠTOVANJA</vt:lpstr>
      <vt:lpstr>PowerPoint Presentation</vt:lpstr>
      <vt:lpstr>ISKUSTVA KOJA DOPRINOSE NISKOM SAMOPOŠTOVANJU</vt:lpstr>
      <vt:lpstr>PowerPoint Presentation</vt:lpstr>
      <vt:lpstr>PowerPoint Presentation</vt:lpstr>
      <vt:lpstr>PowerPoint Presentation</vt:lpstr>
      <vt:lpstr>MODEL ODRŽAVANJA NISKOG SAMOPOŠTOVANJA</vt:lpstr>
      <vt:lpstr>PowerPoint Presentation</vt:lpstr>
      <vt:lpstr>TRETMAN</vt:lpstr>
      <vt:lpstr>Provjera anksioznih predviđanja</vt:lpstr>
      <vt:lpstr>PowerPoint Presentation</vt:lpstr>
      <vt:lpstr>PowerPoint Presentation</vt:lpstr>
      <vt:lpstr>Suzbijanje samokritičnosti</vt:lpstr>
      <vt:lpstr>PowerPoint Presentation</vt:lpstr>
      <vt:lpstr>PowerPoint Presentation</vt:lpstr>
      <vt:lpstr>Jačanje samoprihvaćanja</vt:lpstr>
      <vt:lpstr>PowerPoint Presentation</vt:lpstr>
      <vt:lpstr>Mijenjanje pravila</vt:lpstr>
      <vt:lpstr>PowerPoint Presentation</vt:lpstr>
      <vt:lpstr>PowerPoint Presentation</vt:lpstr>
      <vt:lpstr>PowerPoint Presentation</vt:lpstr>
      <vt:lpstr>Modifikacija bazičnih vjerovanja</vt:lpstr>
      <vt:lpstr>PowerPoint Presentation</vt:lpstr>
      <vt:lpstr>PowerPoint Presentation</vt:lpstr>
      <vt:lpstr>PowerPoint Presentation</vt:lpstr>
      <vt:lpstr>Sažimanje i planiranje budućnosti</vt:lpstr>
      <vt:lpstr>Hvala na pažnji!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BIHEVIORALNO – KOGNITIVNI TRETMAN NISKOG SAMOPOŠTOVANJA</dc:title>
  <dc:creator>Rento</dc:creator>
  <cp:lastModifiedBy>HUBIKOT</cp:lastModifiedBy>
  <cp:revision>89</cp:revision>
  <cp:lastPrinted>2017-09-30T01:05:31Z</cp:lastPrinted>
  <dcterms:created xsi:type="dcterms:W3CDTF">2017-09-21T15:31:39Z</dcterms:created>
  <dcterms:modified xsi:type="dcterms:W3CDTF">2017-09-30T01:06:00Z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TC010690321033</vt:lpwstr>
  </property>
</Properties>
</file>