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7" r:id="rId5"/>
    <p:sldId id="295" r:id="rId6"/>
    <p:sldId id="262" r:id="rId7"/>
    <p:sldId id="279" r:id="rId8"/>
    <p:sldId id="278" r:id="rId9"/>
    <p:sldId id="258" r:id="rId10"/>
    <p:sldId id="281" r:id="rId11"/>
    <p:sldId id="282" r:id="rId12"/>
    <p:sldId id="283" r:id="rId13"/>
    <p:sldId id="284" r:id="rId14"/>
    <p:sldId id="285" r:id="rId15"/>
    <p:sldId id="286" r:id="rId16"/>
    <p:sldId id="263" r:id="rId17"/>
    <p:sldId id="27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2A67F-8E90-4ABF-80C5-3CA7C65B5C21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100E6D-1910-47CF-9FEF-823CBEC4817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depressio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3" y="1521563"/>
            <a:ext cx="9251985" cy="457173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656184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BKT depresije</a:t>
            </a:r>
            <a:endParaRPr lang="en-US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24800"/>
          </a:xfrm>
        </p:spPr>
        <p:txBody>
          <a:bodyPr/>
          <a:lstStyle/>
          <a:p>
            <a:pPr algn="l"/>
            <a:endParaRPr lang="hr-HR" dirty="0" smtClean="0">
              <a:latin typeface="Candara" pitchFamily="34" charset="0"/>
            </a:endParaRPr>
          </a:p>
          <a:p>
            <a:pPr algn="l"/>
            <a:endParaRPr lang="hr-HR" dirty="0" smtClean="0">
              <a:latin typeface="Candara" pitchFamily="34" charset="0"/>
            </a:endParaRPr>
          </a:p>
          <a:p>
            <a:pPr algn="l"/>
            <a:endParaRPr lang="hr-HR" dirty="0">
              <a:latin typeface="Candara" pitchFamily="34" charset="0"/>
            </a:endParaRPr>
          </a:p>
          <a:p>
            <a:pPr algn="l"/>
            <a:endParaRPr lang="hr-HR" dirty="0" smtClean="0">
              <a:latin typeface="Candara" pitchFamily="34" charset="0"/>
            </a:endParaRPr>
          </a:p>
          <a:p>
            <a:pPr algn="l"/>
            <a:r>
              <a:rPr lang="hr-HR" sz="2400" dirty="0" smtClean="0">
                <a:latin typeface="Candara" pitchFamily="34" charset="0"/>
              </a:rPr>
              <a:t>Sandro Kraljević</a:t>
            </a:r>
          </a:p>
          <a:p>
            <a:pPr algn="l"/>
            <a:r>
              <a:rPr lang="hr-HR" sz="2000" dirty="0" smtClean="0">
                <a:latin typeface="Candara" pitchFamily="34" charset="0"/>
              </a:rPr>
              <a:t>Zagreb, 25. veljače 2017.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1) Objašnjenje i plan tretmana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ndara" pitchFamily="34" charset="0"/>
              </a:rPr>
              <a:t>Ciljevi tretmana:</a:t>
            </a:r>
          </a:p>
          <a:p>
            <a:pPr lvl="1"/>
            <a:r>
              <a:rPr lang="hr-HR" sz="2200" dirty="0">
                <a:latin typeface="Candara" pitchFamily="34" charset="0"/>
              </a:rPr>
              <a:t>Smanjiti/ukloniti rizik od </a:t>
            </a:r>
            <a:r>
              <a:rPr lang="hr-HR" sz="2200" dirty="0" smtClean="0">
                <a:latin typeface="Candara" pitchFamily="34" charset="0"/>
              </a:rPr>
              <a:t>samoubojstva (ako </a:t>
            </a:r>
            <a:r>
              <a:rPr lang="hr-HR" sz="2200" dirty="0">
                <a:latin typeface="Candara" pitchFamily="34" charset="0"/>
              </a:rPr>
              <a:t>postoji)</a:t>
            </a:r>
          </a:p>
          <a:p>
            <a:pPr lvl="1"/>
            <a:r>
              <a:rPr lang="hr-HR" sz="2200" dirty="0">
                <a:latin typeface="Candara" pitchFamily="34" charset="0"/>
              </a:rPr>
              <a:t>Povećati razinu aktivnosti</a:t>
            </a:r>
          </a:p>
          <a:p>
            <a:pPr lvl="1"/>
            <a:r>
              <a:rPr lang="hr-HR" sz="2200" dirty="0">
                <a:latin typeface="Candara" pitchFamily="34" charset="0"/>
              </a:rPr>
              <a:t>Povećati ugodna i potkrepljujuća ponašanja</a:t>
            </a:r>
          </a:p>
          <a:p>
            <a:pPr lvl="1"/>
            <a:r>
              <a:rPr lang="hr-HR" sz="2200" dirty="0">
                <a:latin typeface="Candara" pitchFamily="34" charset="0"/>
              </a:rPr>
              <a:t>Povećati/poboljšati socijalne odnose</a:t>
            </a:r>
          </a:p>
          <a:p>
            <a:pPr lvl="1"/>
            <a:r>
              <a:rPr lang="hr-HR" sz="2200" dirty="0">
                <a:latin typeface="Candara" pitchFamily="34" charset="0"/>
              </a:rPr>
              <a:t>Poboljšati samopoštovanje</a:t>
            </a:r>
          </a:p>
          <a:p>
            <a:pPr lvl="1"/>
            <a:r>
              <a:rPr lang="hr-HR" sz="2200" dirty="0">
                <a:latin typeface="Candara" pitchFamily="34" charset="0"/>
              </a:rPr>
              <a:t>Smanjiti samokritičnost</a:t>
            </a:r>
          </a:p>
          <a:p>
            <a:pPr lvl="1"/>
            <a:r>
              <a:rPr lang="hr-HR" sz="2200" dirty="0">
                <a:latin typeface="Candara" pitchFamily="34" charset="0"/>
              </a:rPr>
              <a:t>Pomoći pacijentu u razvoju kratkoročnih/dugoročnih ciljeva</a:t>
            </a:r>
          </a:p>
          <a:p>
            <a:r>
              <a:rPr lang="hr-HR" sz="2400" dirty="0" smtClean="0">
                <a:latin typeface="Candara" pitchFamily="34" charset="0"/>
              </a:rPr>
              <a:t>Intervencije za postizanje ovih ciljeva: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Planiranje potkrepljenja i raspored aktivnosti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Predviđanje užitka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Postupni zadaci</a:t>
            </a:r>
          </a:p>
          <a:p>
            <a:endParaRPr lang="hr-HR" sz="2400" dirty="0" smtClean="0">
              <a:latin typeface="Candara" pitchFamily="34" charset="0"/>
            </a:endParaRPr>
          </a:p>
        </p:txBody>
      </p:sp>
      <p:pic>
        <p:nvPicPr>
          <p:cNvPr id="8200" name="Picture 8" descr="Slikovni rezultat za tar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51" y="2852936"/>
            <a:ext cx="2060297" cy="19536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1) Objašnjenje i plan tretmana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hr-HR" sz="2400" b="1" i="1" dirty="0">
                <a:latin typeface="Candara" pitchFamily="34" charset="0"/>
              </a:rPr>
              <a:t>Kognitivna procjena </a:t>
            </a:r>
            <a:r>
              <a:rPr lang="hr-HR" sz="2400" dirty="0">
                <a:latin typeface="Candara" pitchFamily="34" charset="0"/>
              </a:rPr>
              <a:t>omogućuje evaluaciju negativnih automatskih misli, </a:t>
            </a:r>
            <a:r>
              <a:rPr lang="hr-HR" sz="2400" dirty="0" err="1">
                <a:latin typeface="Candara" pitchFamily="34" charset="0"/>
              </a:rPr>
              <a:t>disfunkcionalnih</a:t>
            </a:r>
            <a:r>
              <a:rPr lang="hr-HR" sz="2400" dirty="0">
                <a:latin typeface="Candara" pitchFamily="34" charset="0"/>
              </a:rPr>
              <a:t> pretpostavki i shema</a:t>
            </a:r>
            <a:endParaRPr lang="en-US" sz="2400" dirty="0">
              <a:latin typeface="Candara" pitchFamily="34" charset="0"/>
            </a:endParaRPr>
          </a:p>
          <a:p>
            <a:r>
              <a:rPr lang="hr-HR" sz="2400" b="1" i="1" dirty="0" smtClean="0">
                <a:latin typeface="Candara" pitchFamily="34" charset="0"/>
              </a:rPr>
              <a:t>Bihevioralna </a:t>
            </a:r>
            <a:r>
              <a:rPr lang="hr-HR" sz="2400" b="1" i="1" dirty="0">
                <a:latin typeface="Candara" pitchFamily="34" charset="0"/>
              </a:rPr>
              <a:t>procjena </a:t>
            </a:r>
            <a:r>
              <a:rPr lang="hr-HR" sz="2400" dirty="0">
                <a:latin typeface="Candara" pitchFamily="34" charset="0"/>
              </a:rPr>
              <a:t>omogućuje evaluaciju ponašajnih deficita, neumjerenosti povezanih s depresijom i </a:t>
            </a:r>
            <a:r>
              <a:rPr lang="hr-HR" sz="2400" dirty="0" err="1">
                <a:latin typeface="Candara" pitchFamily="34" charset="0"/>
              </a:rPr>
              <a:t>interpersonalnih</a:t>
            </a:r>
            <a:r>
              <a:rPr lang="hr-HR" sz="2400" dirty="0">
                <a:latin typeface="Candara" pitchFamily="34" charset="0"/>
              </a:rPr>
              <a:t> </a:t>
            </a:r>
            <a:r>
              <a:rPr lang="hr-HR" sz="2400" dirty="0" smtClean="0">
                <a:latin typeface="Candara" pitchFamily="34" charset="0"/>
              </a:rPr>
              <a:t>problema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Koriste se bihevioralni zadaci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Služe za povećanje potkrepljenja za pacijente te kao pomoć u propitivanju njihovih negativnih </a:t>
            </a:r>
            <a:r>
              <a:rPr lang="hr-HR" sz="2200" dirty="0" err="1" smtClean="0">
                <a:latin typeface="Candara" pitchFamily="34" charset="0"/>
              </a:rPr>
              <a:t>kognicija</a:t>
            </a:r>
            <a:r>
              <a:rPr lang="hr-HR" sz="2200" dirty="0" smtClean="0">
                <a:latin typeface="Candara" pitchFamily="34" charset="0"/>
              </a:rPr>
              <a:t> i prilikom odabira ponašanja</a:t>
            </a:r>
            <a:endParaRPr lang="hr-HR" sz="2200" dirty="0">
              <a:latin typeface="Candara" pitchFamily="34" charset="0"/>
            </a:endParaRPr>
          </a:p>
          <a:p>
            <a:pPr lvl="2"/>
            <a:r>
              <a:rPr lang="hr-HR" sz="1900" dirty="0" smtClean="0">
                <a:latin typeface="Candara" pitchFamily="34" charset="0"/>
              </a:rPr>
              <a:t>Raspored aktivnosti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Postupni zadaci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Treninzi: asertivnosti, rješavanja problema i komunikacijskih vještina</a:t>
            </a:r>
          </a:p>
        </p:txBody>
      </p:sp>
    </p:spTree>
    <p:extLst>
      <p:ext uri="{BB962C8B-B14F-4D97-AF65-F5344CB8AC3E}">
        <p14:creationId xmlns:p14="http://schemas.microsoft.com/office/powerpoint/2010/main" val="11046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2) Procjena</a:t>
            </a:r>
            <a:endParaRPr lang="en-US" sz="4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latin typeface="Candara" pitchFamily="34" charset="0"/>
              </a:rPr>
              <a:t>Testovi i klinički intervju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QIDS-SR16, BD-II (ostali testovi: MCMI-III, DAS, GAF, BSSI…)</a:t>
            </a:r>
          </a:p>
          <a:p>
            <a:r>
              <a:rPr lang="hr-HR" sz="2400" dirty="0" smtClean="0">
                <a:latin typeface="Candara" pitchFamily="34" charset="0"/>
              </a:rPr>
              <a:t>Evaluacija rizika od samoubojstva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Ispitati postojanje prošlih i trenutnih suicidalnih misli i ponašanja (za trenutno stanje pitati direktno!)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Najbolji prediktori: prijašnja povijest samoozljeđivanja, prethodni pokušaji, doživljaj da je pacijent teret drugima, nedostatak „pripadnosti”, samački život, pretjerana konzumacija </a:t>
            </a:r>
            <a:r>
              <a:rPr lang="hr-HR" sz="1900" dirty="0" err="1" smtClean="0">
                <a:latin typeface="Candara" pitchFamily="34" charset="0"/>
              </a:rPr>
              <a:t>psihoaktivnih</a:t>
            </a:r>
            <a:r>
              <a:rPr lang="hr-HR" sz="1900" dirty="0" smtClean="0">
                <a:latin typeface="Candara" pitchFamily="34" charset="0"/>
              </a:rPr>
              <a:t> tvari, kronička fizička bolest, starija dob, nedavni gubici, očaj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Ugovor o </a:t>
            </a:r>
            <a:r>
              <a:rPr lang="hr-HR" sz="2200" dirty="0" err="1" smtClean="0">
                <a:latin typeface="Candara" pitchFamily="34" charset="0"/>
              </a:rPr>
              <a:t>nepokušavanju</a:t>
            </a:r>
            <a:r>
              <a:rPr lang="hr-HR" sz="2200" dirty="0" smtClean="0">
                <a:latin typeface="Candara" pitchFamily="34" charset="0"/>
              </a:rPr>
              <a:t> samoubojstva</a:t>
            </a:r>
          </a:p>
          <a:p>
            <a:r>
              <a:rPr lang="hr-HR" sz="2400" dirty="0" smtClean="0">
                <a:latin typeface="Candara" pitchFamily="34" charset="0"/>
              </a:rPr>
              <a:t>Razmatranje lijekova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Pacijenta upoznati s mogućnošću farmakoterapije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Liječnik treba detaljno ispitati medicinsku povijest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Ostale metode: ECT, TMS, VNS, terapija svjetlom</a:t>
            </a:r>
            <a:endParaRPr lang="en-US" sz="2200" dirty="0">
              <a:latin typeface="Candara" pitchFamily="34" charset="0"/>
            </a:endParaRPr>
          </a:p>
        </p:txBody>
      </p:sp>
      <p:pic>
        <p:nvPicPr>
          <p:cNvPr id="9218" name="Picture 2" descr="Slikovni rezultat za questionna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939"/>
            <a:ext cx="2519879" cy="18899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3) Upoznavanje s tretmanom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Pacijentu direktno reći dijagnozu te ga informirati o poremećaju kroz neki od kognitivnih, bihevioralnih, </a:t>
            </a:r>
            <a:r>
              <a:rPr lang="hr-HR" sz="2400" dirty="0" err="1" smtClean="0">
                <a:latin typeface="Candara" pitchFamily="34" charset="0"/>
              </a:rPr>
              <a:t>interpersonalnih</a:t>
            </a:r>
            <a:r>
              <a:rPr lang="hr-HR" sz="2400" dirty="0" smtClean="0">
                <a:latin typeface="Candara" pitchFamily="34" charset="0"/>
              </a:rPr>
              <a:t> ili bioloških modela</a:t>
            </a:r>
          </a:p>
          <a:p>
            <a:r>
              <a:rPr lang="hr-HR" sz="2400" dirty="0" smtClean="0">
                <a:latin typeface="Candara" pitchFamily="34" charset="0"/>
              </a:rPr>
              <a:t>Napraviti konceptualizaciju slučaja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Evaluacija rizika za samoubojstvo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Bihevioralni deficiti/neusmjerenosti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Kognitivne pristranosti/distorzije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Eventualno razmatranje ranijih životnih iskustava</a:t>
            </a:r>
          </a:p>
          <a:p>
            <a:r>
              <a:rPr lang="hr-HR" sz="2400" dirty="0" smtClean="0">
                <a:latin typeface="Candara" pitchFamily="34" charset="0"/>
              </a:rPr>
              <a:t>Pacijentu objasniti tijek terapije i definirati očekivanja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0242" name="Picture 2" descr="Slikovni rezultat za psycholog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48947"/>
            <a:ext cx="2664296" cy="17761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4) Utvrđivanje ciljeva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Terapeut može pacijentu pomoći u postavljanju ciljeva </a:t>
            </a:r>
          </a:p>
          <a:p>
            <a:r>
              <a:rPr lang="hr-HR" sz="2400" dirty="0" smtClean="0">
                <a:latin typeface="Candara" pitchFamily="34" charset="0"/>
              </a:rPr>
              <a:t>U tom procesu konzultirati se s ulaznim upitnikom i rezultatima na upitnicima </a:t>
            </a:r>
            <a:r>
              <a:rPr lang="hr-HR" sz="2400" dirty="0" err="1" smtClean="0">
                <a:latin typeface="Candara" pitchFamily="34" charset="0"/>
              </a:rPr>
              <a:t>samoprocjene</a:t>
            </a:r>
            <a:endParaRPr lang="hr-HR" sz="2400" dirty="0" smtClean="0">
              <a:latin typeface="Candara" pitchFamily="34" charset="0"/>
            </a:endParaRPr>
          </a:p>
          <a:p>
            <a:r>
              <a:rPr lang="hr-HR" sz="2400" dirty="0" smtClean="0">
                <a:latin typeface="Candara" pitchFamily="34" charset="0"/>
              </a:rPr>
              <a:t>Definirati kratkoročne i dugoročne ciljeve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4" name="Picture 2" descr="Slikovni rezultat za go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4" y="3861048"/>
            <a:ext cx="3527797" cy="27363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5) Bihevioralna aktivacija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Pacijentu dati da vodi tjedni raspored aktivnosti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Dobivaju se informacije o korištenju pacijentovog vremena, planiranju aktivnosti, stupnju njihove monotonosti i/ili ruminacije, uključivanju drugih ljudi u njih, koje su najugodnije/najmanje ugodne, a koje bez ikakvog potkrepljenja</a:t>
            </a:r>
          </a:p>
          <a:p>
            <a:r>
              <a:rPr lang="hr-HR" sz="2400" dirty="0" smtClean="0">
                <a:latin typeface="Candara" pitchFamily="34" charset="0"/>
              </a:rPr>
              <a:t>Nakon toga slijedi evaluacija aktivnosti koje su nekoć pružale zadovoljstvo, kao i onih koje bi mogle pružati zadovoljstvo, ali nikada dosad nisu bile isprobane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Izrađuje se planirani tjedni raspored aktivnosti</a:t>
            </a:r>
          </a:p>
          <a:p>
            <a:r>
              <a:rPr lang="hr-HR" sz="2400" dirty="0" smtClean="0">
                <a:latin typeface="Candara" pitchFamily="34" charset="0"/>
              </a:rPr>
              <a:t>Uvođenje kognitivne komponente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Usporedba očekivanje i ostvarene procjene ugode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Ispitivanje i uklanjanje potencijalnog otpora</a:t>
            </a:r>
          </a:p>
          <a:p>
            <a:endParaRPr lang="hr-HR" sz="2400" dirty="0" smtClean="0">
              <a:latin typeface="Candara" pitchFamily="34" charset="0"/>
            </a:endParaRPr>
          </a:p>
          <a:p>
            <a:endParaRPr lang="en-US" sz="2400" dirty="0">
              <a:latin typeface="Candara" pitchFamily="34" charset="0"/>
            </a:endParaRPr>
          </a:p>
        </p:txBody>
      </p:sp>
      <p:pic>
        <p:nvPicPr>
          <p:cNvPr id="5" name="Picture 2" descr="Slikovni rezultat za 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88" y="-2738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Ostale bihevioralne tehnike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Popis primjera depresivnih ponašanja</a:t>
            </a:r>
          </a:p>
          <a:p>
            <a:r>
              <a:rPr lang="hr-HR" sz="2400" dirty="0" smtClean="0">
                <a:latin typeface="Candara" pitchFamily="34" charset="0"/>
              </a:rPr>
              <a:t>Istraživanje okidača za depresivno raspoloženje ili ponašanje</a:t>
            </a:r>
          </a:p>
          <a:p>
            <a:r>
              <a:rPr lang="hr-HR" sz="2400" dirty="0" smtClean="0">
                <a:latin typeface="Candara" pitchFamily="34" charset="0"/>
              </a:rPr>
              <a:t>Istraživanje posljedica depresivnog ponašanja</a:t>
            </a:r>
          </a:p>
          <a:p>
            <a:r>
              <a:rPr lang="hr-HR" sz="2400" dirty="0" smtClean="0">
                <a:latin typeface="Candara" pitchFamily="34" charset="0"/>
              </a:rPr>
              <a:t>Identificiranje ciljeva</a:t>
            </a:r>
          </a:p>
          <a:p>
            <a:r>
              <a:rPr lang="hr-HR" sz="2400" dirty="0" smtClean="0">
                <a:latin typeface="Candara" pitchFamily="34" charset="0"/>
              </a:rPr>
              <a:t>Planiranje potkrepljenja</a:t>
            </a:r>
          </a:p>
          <a:p>
            <a:r>
              <a:rPr lang="hr-HR" sz="2400" dirty="0" smtClean="0">
                <a:latin typeface="Candara" pitchFamily="34" charset="0"/>
              </a:rPr>
              <a:t>Raspored aktivnosti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Candara" pitchFamily="34" charset="0"/>
              </a:rPr>
              <a:t>Postupni zadaci</a:t>
            </a:r>
          </a:p>
          <a:p>
            <a:r>
              <a:rPr lang="hr-HR" sz="2400" dirty="0" err="1" smtClean="0">
                <a:latin typeface="Candara" pitchFamily="34" charset="0"/>
              </a:rPr>
              <a:t>Samopotkrepljivanje</a:t>
            </a:r>
            <a:endParaRPr lang="hr-HR" sz="2400" dirty="0">
              <a:latin typeface="Candara" pitchFamily="34" charset="0"/>
            </a:endParaRPr>
          </a:p>
          <a:p>
            <a:r>
              <a:rPr lang="hr-HR" sz="2400" dirty="0" smtClean="0">
                <a:latin typeface="Candara" pitchFamily="34" charset="0"/>
              </a:rPr>
              <a:t>Smanjivanje </a:t>
            </a:r>
            <a:r>
              <a:rPr lang="hr-HR" sz="2400" dirty="0" err="1" smtClean="0">
                <a:latin typeface="Candara" pitchFamily="34" charset="0"/>
              </a:rPr>
              <a:t>ruminiranja</a:t>
            </a:r>
            <a:r>
              <a:rPr lang="hr-HR" sz="2400" dirty="0" smtClean="0">
                <a:latin typeface="Candara" pitchFamily="34" charset="0"/>
              </a:rPr>
              <a:t> i pretjerane usmjerenosti na sebe</a:t>
            </a:r>
          </a:p>
          <a:p>
            <a:r>
              <a:rPr lang="hr-HR" sz="2400" dirty="0" smtClean="0">
                <a:latin typeface="Candara" pitchFamily="34" charset="0"/>
              </a:rPr>
              <a:t>Trening socijalnih vještina</a:t>
            </a:r>
          </a:p>
          <a:p>
            <a:r>
              <a:rPr lang="hr-HR" sz="2400" dirty="0" smtClean="0">
                <a:latin typeface="Candara" pitchFamily="34" charset="0"/>
              </a:rPr>
              <a:t>Trening asertivnosti</a:t>
            </a:r>
          </a:p>
          <a:p>
            <a:r>
              <a:rPr lang="hr-HR" sz="2400" dirty="0" smtClean="0">
                <a:latin typeface="Candara" pitchFamily="34" charset="0"/>
              </a:rPr>
              <a:t>Trening rješavanja problema</a:t>
            </a:r>
            <a:endParaRPr lang="hr-HR" sz="2400" dirty="0">
              <a:latin typeface="Candara" pitchFamily="34" charset="0"/>
            </a:endParaRPr>
          </a:p>
          <a:p>
            <a:endParaRPr lang="en-US" dirty="0">
              <a:latin typeface="Candara" pitchFamily="34" charset="0"/>
            </a:endParaRPr>
          </a:p>
        </p:txBody>
      </p:sp>
      <p:pic>
        <p:nvPicPr>
          <p:cNvPr id="6" name="Picture 2" descr="Slikovni rezultat za activ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88" y="-2738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6) Kognitivne intervencije</a:t>
            </a:r>
            <a:endParaRPr lang="en-US" sz="4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Razlikovanje misli, osjećaja i stvarnosti</a:t>
            </a:r>
          </a:p>
          <a:p>
            <a:r>
              <a:rPr lang="hr-HR" sz="2400" dirty="0" smtClean="0">
                <a:latin typeface="Candara" pitchFamily="34" charset="0"/>
              </a:rPr>
              <a:t>Opažanje automatskih misli</a:t>
            </a:r>
          </a:p>
          <a:p>
            <a:r>
              <a:rPr lang="hr-HR" sz="2400" dirty="0" smtClean="0">
                <a:latin typeface="Candara" pitchFamily="34" charset="0"/>
              </a:rPr>
              <a:t>Identificiranje negativnih automatskih misli</a:t>
            </a:r>
          </a:p>
          <a:p>
            <a:r>
              <a:rPr lang="hr-HR" sz="2400" dirty="0" smtClean="0">
                <a:latin typeface="Candara" pitchFamily="34" charset="0"/>
              </a:rPr>
              <a:t>Istraživanje cijene i dobiti</a:t>
            </a:r>
          </a:p>
          <a:p>
            <a:r>
              <a:rPr lang="hr-HR" sz="2400" dirty="0" smtClean="0">
                <a:latin typeface="Candara" pitchFamily="34" charset="0"/>
              </a:rPr>
              <a:t>Istraživanje dokaza</a:t>
            </a:r>
          </a:p>
          <a:p>
            <a:r>
              <a:rPr lang="hr-HR" sz="2400" dirty="0" smtClean="0">
                <a:latin typeface="Candara" pitchFamily="34" charset="0"/>
              </a:rPr>
              <a:t>Definiranje pojmova</a:t>
            </a:r>
          </a:p>
          <a:p>
            <a:r>
              <a:rPr lang="hr-HR" sz="2400" dirty="0" smtClean="0">
                <a:latin typeface="Candara" pitchFamily="34" charset="0"/>
              </a:rPr>
              <a:t>Tehnika silazne strelice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Identificiranje i dovođenje u pitanje </a:t>
            </a:r>
            <a:r>
              <a:rPr lang="hr-HR" sz="2400" dirty="0" err="1" smtClean="0">
                <a:latin typeface="Candara" pitchFamily="34" charset="0"/>
              </a:rPr>
              <a:t>disfunkcionalnih</a:t>
            </a:r>
            <a:r>
              <a:rPr lang="hr-HR" sz="2400" dirty="0" smtClean="0">
                <a:latin typeface="Candara" pitchFamily="34" charset="0"/>
              </a:rPr>
              <a:t> pretpostavki</a:t>
            </a:r>
          </a:p>
          <a:p>
            <a:r>
              <a:rPr lang="hr-HR" sz="2400" dirty="0" smtClean="0">
                <a:latin typeface="Candara" pitchFamily="34" charset="0"/>
              </a:rPr>
              <a:t>Eksternalizacija glasova</a:t>
            </a:r>
          </a:p>
          <a:p>
            <a:r>
              <a:rPr lang="hr-HR" sz="2400" dirty="0" smtClean="0">
                <a:latin typeface="Candara" pitchFamily="34" charset="0"/>
              </a:rPr>
              <a:t>Dvostruki standardi</a:t>
            </a:r>
          </a:p>
          <a:p>
            <a:r>
              <a:rPr lang="hr-HR" sz="2400" dirty="0" smtClean="0">
                <a:latin typeface="Candara" pitchFamily="34" charset="0"/>
              </a:rPr>
              <a:t>Djelovanje suprotno misli</a:t>
            </a:r>
          </a:p>
          <a:p>
            <a:r>
              <a:rPr lang="hr-HR" sz="2400" dirty="0" smtClean="0">
                <a:latin typeface="Candara" pitchFamily="34" charset="0"/>
              </a:rPr>
              <a:t>Identificiranje i dovođenje u pitanje negativnih shema</a:t>
            </a:r>
          </a:p>
          <a:p>
            <a:r>
              <a:rPr lang="hr-HR" sz="2400" dirty="0" smtClean="0">
                <a:latin typeface="Candara" pitchFamily="34" charset="0"/>
              </a:rPr>
              <a:t>Trening promjene atribucija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7" name="Picture 2" descr="Slikovni rezultat za cogni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76" y="188640"/>
            <a:ext cx="1614676" cy="15841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Ostale kognitivne intervencije</a:t>
            </a:r>
            <a:endParaRPr lang="en-US" sz="44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>
                <a:latin typeface="Candara" pitchFamily="34" charset="0"/>
              </a:rPr>
              <a:t>Disfunkcionlne</a:t>
            </a:r>
            <a:r>
              <a:rPr lang="hr-HR" dirty="0" smtClean="0">
                <a:latin typeface="Candara" pitchFamily="34" charset="0"/>
              </a:rPr>
              <a:t> pretpostavke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Negativne sheme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226768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Candara" pitchFamily="34" charset="0"/>
              </a:rPr>
              <a:t>Cijena i dobit</a:t>
            </a:r>
          </a:p>
          <a:p>
            <a:r>
              <a:rPr lang="hr-HR" sz="1800" dirty="0" smtClean="0">
                <a:latin typeface="Candara" pitchFamily="34" charset="0"/>
              </a:rPr>
              <a:t>Semantička tehnika</a:t>
            </a:r>
          </a:p>
          <a:p>
            <a:r>
              <a:rPr lang="hr-HR" sz="1800" dirty="0" smtClean="0">
                <a:latin typeface="Candara" pitchFamily="34" charset="0"/>
              </a:rPr>
              <a:t>Razlikovanje ponašanja od ljudi</a:t>
            </a:r>
          </a:p>
          <a:p>
            <a:r>
              <a:rPr lang="hr-HR" sz="1800" dirty="0" smtClean="0">
                <a:latin typeface="Candara" pitchFamily="34" charset="0"/>
              </a:rPr>
              <a:t>Ispitivanje dokaza za i protiv pretpostavke</a:t>
            </a:r>
          </a:p>
          <a:p>
            <a:r>
              <a:rPr lang="hr-HR" sz="1800" dirty="0" smtClean="0">
                <a:latin typeface="Candara" pitchFamily="34" charset="0"/>
              </a:rPr>
              <a:t>Logična analiza</a:t>
            </a:r>
          </a:p>
          <a:p>
            <a:r>
              <a:rPr lang="hr-HR" sz="1800" dirty="0" smtClean="0">
                <a:latin typeface="Candara" pitchFamily="34" charset="0"/>
              </a:rPr>
              <a:t>Tehnika dvostrukih standarda</a:t>
            </a:r>
          </a:p>
          <a:p>
            <a:r>
              <a:rPr lang="hr-HR" sz="1800" dirty="0" smtClean="0">
                <a:latin typeface="Candara" pitchFamily="34" charset="0"/>
              </a:rPr>
              <a:t>Revizija pretpostavke</a:t>
            </a:r>
            <a:endParaRPr lang="en-US" sz="1800" dirty="0">
              <a:latin typeface="Candara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343400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Candara" pitchFamily="34" charset="0"/>
              </a:rPr>
              <a:t>Utvrđivanje primjera shema</a:t>
            </a:r>
          </a:p>
          <a:p>
            <a:r>
              <a:rPr lang="hr-HR" sz="1800" dirty="0" smtClean="0">
                <a:latin typeface="Candara" pitchFamily="34" charset="0"/>
              </a:rPr>
              <a:t>Utvrđivanje strategija izbjegavanja i kompenzacije</a:t>
            </a:r>
          </a:p>
          <a:p>
            <a:r>
              <a:rPr lang="hr-HR" sz="1800" dirty="0" smtClean="0">
                <a:latin typeface="Candara" pitchFamily="34" charset="0"/>
              </a:rPr>
              <a:t>Analiza cijene i dobiti</a:t>
            </a:r>
          </a:p>
          <a:p>
            <a:r>
              <a:rPr lang="hr-HR" sz="1800" dirty="0" smtClean="0">
                <a:latin typeface="Candara" pitchFamily="34" charset="0"/>
              </a:rPr>
              <a:t>Aktiviranje ranih sjećanja</a:t>
            </a:r>
          </a:p>
          <a:p>
            <a:r>
              <a:rPr lang="hr-HR" sz="1800" dirty="0" smtClean="0">
                <a:latin typeface="Candara" pitchFamily="34" charset="0"/>
              </a:rPr>
              <a:t>Zamišljeno restrukturiranje</a:t>
            </a:r>
          </a:p>
          <a:p>
            <a:r>
              <a:rPr lang="hr-HR" sz="1800" dirty="0" smtClean="0">
                <a:latin typeface="Candara" pitchFamily="34" charset="0"/>
              </a:rPr>
              <a:t>Pisanje pisama izvoru</a:t>
            </a:r>
          </a:p>
          <a:p>
            <a:r>
              <a:rPr lang="hr-HR" sz="1800" dirty="0" smtClean="0">
                <a:latin typeface="Candara" pitchFamily="34" charset="0"/>
              </a:rPr>
              <a:t>Ispitivanje dokaza za i protiv sheme</a:t>
            </a:r>
          </a:p>
          <a:p>
            <a:r>
              <a:rPr lang="hr-HR" sz="1800" dirty="0" smtClean="0">
                <a:latin typeface="Candara" pitchFamily="34" charset="0"/>
              </a:rPr>
              <a:t>Ponovno pisanje životnog scenarija</a:t>
            </a:r>
          </a:p>
          <a:p>
            <a:r>
              <a:rPr lang="hr-HR" sz="1800" dirty="0" smtClean="0">
                <a:latin typeface="Candara" pitchFamily="34" charset="0"/>
              </a:rPr>
              <a:t>Oblikovanje </a:t>
            </a:r>
            <a:r>
              <a:rPr lang="hr-HR" sz="1800" dirty="0" err="1" smtClean="0">
                <a:latin typeface="Candara" pitchFamily="34" charset="0"/>
              </a:rPr>
              <a:t>njegujućih</a:t>
            </a:r>
            <a:r>
              <a:rPr lang="hr-HR" sz="1800" dirty="0" smtClean="0">
                <a:latin typeface="Candara" pitchFamily="34" charset="0"/>
              </a:rPr>
              <a:t> izjava sebi</a:t>
            </a:r>
          </a:p>
          <a:p>
            <a:r>
              <a:rPr lang="hr-HR" sz="1800" dirty="0" smtClean="0">
                <a:latin typeface="Candara" pitchFamily="34" charset="0"/>
              </a:rPr>
              <a:t>Sagledavanje sebe iz perspektive drugih</a:t>
            </a:r>
          </a:p>
          <a:p>
            <a:r>
              <a:rPr lang="hr-HR" sz="1800" dirty="0" smtClean="0">
                <a:latin typeface="Candara" pitchFamily="34" charset="0"/>
              </a:rPr>
              <a:t>Revidiranje sheme</a:t>
            </a:r>
          </a:p>
          <a:p>
            <a:endParaRPr lang="en-US" sz="1800" dirty="0">
              <a:latin typeface="Candara" pitchFamily="34" charset="0"/>
            </a:endParaRPr>
          </a:p>
        </p:txBody>
      </p:sp>
      <p:pic>
        <p:nvPicPr>
          <p:cNvPr id="12290" name="Picture 2" descr="Slikovni rezultat za cogni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76" y="188640"/>
            <a:ext cx="1614676" cy="15841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7) Cijepljenje protiv budućih epizoda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Pacijenta informirati o mogućem povratu simptoma</a:t>
            </a:r>
          </a:p>
          <a:p>
            <a:r>
              <a:rPr lang="hr-HR" sz="2400" dirty="0" smtClean="0">
                <a:latin typeface="Candara" pitchFamily="34" charset="0"/>
              </a:rPr>
              <a:t>Dobrobiti od održavanja terapije antidepresivima, kao i pripremom za buduća depresivna stanja (detektiranje obrasca javljanja smetnji!)</a:t>
            </a:r>
          </a:p>
          <a:p>
            <a:endParaRPr lang="en-US" sz="2400" dirty="0">
              <a:latin typeface="Candara" pitchFamily="34" charset="0"/>
            </a:endParaRPr>
          </a:p>
        </p:txBody>
      </p:sp>
      <p:pic>
        <p:nvPicPr>
          <p:cNvPr id="13314" name="Picture 2" descr="Slikovni rezultat za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5040560" cy="20624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Općenito o depresiji</a:t>
            </a:r>
            <a:endParaRPr lang="en-US" sz="4400" b="1" dirty="0"/>
          </a:p>
        </p:txBody>
      </p:sp>
      <p:pic>
        <p:nvPicPr>
          <p:cNvPr id="2050" name="Picture 2" descr="Slikovni rezultat za depre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1858"/>
            <a:ext cx="2376264" cy="15854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Jedan od najtežih psihijatrijskih poremećaja</a:t>
            </a:r>
          </a:p>
          <a:p>
            <a:r>
              <a:rPr lang="hr-HR" sz="2400" dirty="0" smtClean="0">
                <a:latin typeface="Candara" pitchFamily="34" charset="0"/>
              </a:rPr>
              <a:t>80% pacijenata oštećeno je u svakodnevnom funkcioniranju</a:t>
            </a:r>
          </a:p>
          <a:p>
            <a:r>
              <a:rPr lang="hr-HR" sz="2400" dirty="0" err="1" smtClean="0">
                <a:latin typeface="Candara" pitchFamily="34" charset="0"/>
              </a:rPr>
              <a:t>Prevalencija</a:t>
            </a:r>
            <a:r>
              <a:rPr lang="hr-HR" sz="2400" dirty="0" smtClean="0">
                <a:latin typeface="Candara" pitchFamily="34" charset="0"/>
              </a:rPr>
              <a:t> poremećaja: 14% za muškarce, 24% za žene</a:t>
            </a:r>
          </a:p>
          <a:p>
            <a:r>
              <a:rPr lang="hr-HR" sz="2400" dirty="0" smtClean="0">
                <a:latin typeface="Candara" pitchFamily="34" charset="0"/>
              </a:rPr>
              <a:t>Najrizičnija dobna skupina: 18-44 godine</a:t>
            </a:r>
          </a:p>
          <a:p>
            <a:r>
              <a:rPr lang="hr-HR" sz="2400" dirty="0" smtClean="0">
                <a:latin typeface="Candara" pitchFamily="34" charset="0"/>
              </a:rPr>
              <a:t>Kod 80% pacijenata velika depresivna epizoda se ponovi</a:t>
            </a:r>
            <a:endParaRPr lang="hr-HR" sz="2400" dirty="0">
              <a:latin typeface="Candara" pitchFamily="34" charset="0"/>
            </a:endParaRPr>
          </a:p>
          <a:p>
            <a:r>
              <a:rPr lang="hr-HR" sz="2400" dirty="0" smtClean="0">
                <a:latin typeface="Candara" pitchFamily="34" charset="0"/>
              </a:rPr>
              <a:t>Nasljedni utjecaj: 37-66%</a:t>
            </a:r>
          </a:p>
          <a:p>
            <a:r>
              <a:rPr lang="hr-HR" sz="2400" dirty="0" err="1" smtClean="0">
                <a:latin typeface="Candara" pitchFamily="34" charset="0"/>
              </a:rPr>
              <a:t>Dijateza</a:t>
            </a:r>
            <a:r>
              <a:rPr lang="hr-HR" sz="2400" dirty="0" smtClean="0">
                <a:latin typeface="Candara" pitchFamily="34" charset="0"/>
              </a:rPr>
              <a:t>-stres model</a:t>
            </a:r>
          </a:p>
          <a:p>
            <a:r>
              <a:rPr lang="hr-HR" sz="2400" dirty="0" smtClean="0">
                <a:latin typeface="Candara" pitchFamily="34" charset="0"/>
              </a:rPr>
              <a:t>Rani raspad primarne obitelji</a:t>
            </a:r>
          </a:p>
          <a:p>
            <a:r>
              <a:rPr lang="hr-HR" sz="2400" dirty="0" smtClean="0">
                <a:latin typeface="Candara" pitchFamily="34" charset="0"/>
              </a:rPr>
              <a:t>Negativan atribucijski stil roditelja</a:t>
            </a:r>
          </a:p>
          <a:p>
            <a:r>
              <a:rPr lang="hr-HR" sz="2400" dirty="0" smtClean="0">
                <a:latin typeface="Candara" pitchFamily="34" charset="0"/>
              </a:rPr>
              <a:t>Sukobi u odnosima (tada je 25 puta veća vjerojatnost pojave poremećaja kod žena)</a:t>
            </a:r>
          </a:p>
        </p:txBody>
      </p:sp>
    </p:spTree>
    <p:extLst>
      <p:ext uri="{BB962C8B-B14F-4D97-AF65-F5344CB8AC3E}">
        <p14:creationId xmlns:p14="http://schemas.microsoft.com/office/powerpoint/2010/main" val="3157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8) Prorjeđivanje terapije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Postepeno prorjeđivanje!</a:t>
            </a:r>
          </a:p>
          <a:p>
            <a:r>
              <a:rPr lang="hr-HR" sz="2400" dirty="0" smtClean="0">
                <a:latin typeface="Candara" pitchFamily="34" charset="0"/>
              </a:rPr>
              <a:t>U periodu između seansi pacijenta potaknuti da si sam zadaje i izvršava domaće zadaće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4338" name="Picture 2" descr="Slikovni rezultat za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75094"/>
            <a:ext cx="4151861" cy="23354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9) Tretman ojačavanja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Kontinuirani tretman s antidepresivima</a:t>
            </a:r>
          </a:p>
          <a:p>
            <a:r>
              <a:rPr lang="hr-HR" sz="2400" dirty="0" smtClean="0">
                <a:latin typeface="Candara" pitchFamily="34" charset="0"/>
              </a:rPr>
              <a:t>Periodički raspoređene seanse osnaživanja BKT-om</a:t>
            </a:r>
          </a:p>
          <a:p>
            <a:r>
              <a:rPr lang="hr-HR" sz="2400" dirty="0" smtClean="0">
                <a:latin typeface="Candara" pitchFamily="34" charset="0"/>
              </a:rPr>
              <a:t>MBCT (kognitivna terapija zasnovana na usredotočenoj svjesnosti)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15362" name="Picture 2" descr="Slikovni rezultat za 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292894"/>
            <a:ext cx="3586703" cy="23044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4797152"/>
            <a:ext cx="2317440" cy="18539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Otklanjanje problema u terapiji</a:t>
            </a:r>
            <a:endParaRPr lang="en-US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Deficiti u rješavanju problema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Terapeut pacijentove NAM pretvara u probleme koje on treba riješiti</a:t>
            </a:r>
          </a:p>
          <a:p>
            <a:r>
              <a:rPr lang="hr-HR" sz="2400" dirty="0" smtClean="0">
                <a:latin typeface="Candara" pitchFamily="34" charset="0"/>
              </a:rPr>
              <a:t>Bazično održavanje zdravlja (higijena</a:t>
            </a:r>
            <a:r>
              <a:rPr lang="hr-HR" sz="2400" dirty="0">
                <a:latin typeface="Candara" pitchFamily="34" charset="0"/>
              </a:rPr>
              <a:t> </a:t>
            </a:r>
            <a:r>
              <a:rPr lang="hr-HR" sz="2400" dirty="0" smtClean="0">
                <a:latin typeface="Candara" pitchFamily="34" charset="0"/>
              </a:rPr>
              <a:t>i prehrana)</a:t>
            </a:r>
          </a:p>
          <a:p>
            <a:r>
              <a:rPr lang="hr-HR" sz="2400" dirty="0" err="1" smtClean="0">
                <a:latin typeface="Candara" pitchFamily="34" charset="0"/>
              </a:rPr>
              <a:t>Insomnija</a:t>
            </a:r>
            <a:r>
              <a:rPr lang="hr-HR" sz="2400" dirty="0" smtClean="0">
                <a:latin typeface="Candara" pitchFamily="34" charset="0"/>
              </a:rPr>
              <a:t>/</a:t>
            </a:r>
            <a:r>
              <a:rPr lang="hr-HR" sz="2400" dirty="0" err="1" smtClean="0">
                <a:latin typeface="Candara" pitchFamily="34" charset="0"/>
              </a:rPr>
              <a:t>hipersomnija</a:t>
            </a:r>
            <a:endParaRPr lang="hr-HR" sz="2400" dirty="0" smtClean="0">
              <a:latin typeface="Candara" pitchFamily="34" charset="0"/>
            </a:endParaRPr>
          </a:p>
          <a:p>
            <a:pPr lvl="1"/>
            <a:r>
              <a:rPr lang="hr-HR" sz="2200" dirty="0" smtClean="0">
                <a:latin typeface="Candara" pitchFamily="34" charset="0"/>
              </a:rPr>
              <a:t>Tretman: higijena sna, kognitivna </a:t>
            </a:r>
            <a:r>
              <a:rPr lang="hr-HR" sz="2200" dirty="0" err="1" smtClean="0">
                <a:latin typeface="Candara" pitchFamily="34" charset="0"/>
              </a:rPr>
              <a:t>tereapija</a:t>
            </a:r>
            <a:r>
              <a:rPr lang="hr-HR" sz="2200" dirty="0" smtClean="0">
                <a:latin typeface="Candara" pitchFamily="34" charset="0"/>
              </a:rPr>
              <a:t> za </a:t>
            </a:r>
            <a:r>
              <a:rPr lang="hr-HR" sz="2200" dirty="0" err="1" smtClean="0">
                <a:latin typeface="Candara" pitchFamily="34" charset="0"/>
              </a:rPr>
              <a:t>insomniju</a:t>
            </a:r>
            <a:r>
              <a:rPr lang="hr-HR" sz="2200" dirty="0" smtClean="0">
                <a:latin typeface="Candara" pitchFamily="34" charset="0"/>
              </a:rPr>
              <a:t>, terapija ograničavanja spavanja</a:t>
            </a:r>
          </a:p>
          <a:p>
            <a:r>
              <a:rPr lang="hr-HR" sz="2400" dirty="0" smtClean="0">
                <a:latin typeface="Candara" pitchFamily="34" charset="0"/>
              </a:rPr>
              <a:t>Komunikacija i socijalne vještine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Trening asertivnosti, komunikacijskih vještina                                   i aktivnog slušanja</a:t>
            </a:r>
          </a:p>
          <a:p>
            <a:r>
              <a:rPr lang="hr-HR" sz="2400" dirty="0" smtClean="0">
                <a:latin typeface="Candara" pitchFamily="34" charset="0"/>
              </a:rPr>
              <a:t>Neslaganje u braku/odnosu (zajednička terapija)</a:t>
            </a:r>
          </a:p>
          <a:p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4797152"/>
            <a:ext cx="2317440" cy="18539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Otklanjanje problema u terapiji</a:t>
            </a:r>
            <a:endParaRPr lang="en-US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Beznađe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Terapeut mora tražiti od pacijenta da jasno kaže zbog čega vjeruje da se njegovo stanje neće poboljšati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Beznađe onda testiramo kao hipotezu</a:t>
            </a:r>
          </a:p>
          <a:p>
            <a:r>
              <a:rPr lang="hr-HR" sz="2400" dirty="0" smtClean="0">
                <a:latin typeface="Candara" pitchFamily="34" charset="0"/>
              </a:rPr>
              <a:t>Samokritičnost zbog depresije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„Ne bih smio biti depresivan.”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Pomoći pacijentu da uvidi kako on nije kriv za svoje stanje</a:t>
            </a:r>
          </a:p>
          <a:p>
            <a:r>
              <a:rPr lang="hr-HR" sz="2400" dirty="0" smtClean="0">
                <a:latin typeface="Candara" pitchFamily="34" charset="0"/>
              </a:rPr>
              <a:t>Neizvršavanje domaćih zadaća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Ispitati razloge neizvršavanja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Svaki od tih razloga tretirati kao NAM</a:t>
            </a:r>
          </a:p>
          <a:p>
            <a:r>
              <a:rPr lang="hr-HR" sz="2400" dirty="0" smtClean="0">
                <a:latin typeface="Candara" pitchFamily="34" charset="0"/>
              </a:rPr>
              <a:t>Opća samokritičnost (identificirati obrasce mišljenja)</a:t>
            </a:r>
          </a:p>
          <a:p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Otklanjanje problema u terapiji</a:t>
            </a:r>
            <a:endParaRPr lang="en-US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ndara" pitchFamily="34" charset="0"/>
              </a:rPr>
              <a:t>Nedostatak </a:t>
            </a:r>
            <a:r>
              <a:rPr lang="hr-HR" sz="2400" dirty="0" smtClean="0">
                <a:latin typeface="Candara" pitchFamily="34" charset="0"/>
              </a:rPr>
              <a:t>motivacije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Pomoći pacijentima da identificiraju ciljeve i navike koji bi im život učinili boljim</a:t>
            </a:r>
            <a:endParaRPr lang="hr-HR" sz="2200" dirty="0">
              <a:latin typeface="Candara" pitchFamily="34" charset="0"/>
            </a:endParaRPr>
          </a:p>
          <a:p>
            <a:r>
              <a:rPr lang="hr-HR" sz="2400" dirty="0">
                <a:latin typeface="Candara" pitchFamily="34" charset="0"/>
              </a:rPr>
              <a:t>Strah od </a:t>
            </a:r>
            <a:r>
              <a:rPr lang="hr-HR" sz="2400" dirty="0" smtClean="0">
                <a:latin typeface="Candara" pitchFamily="34" charset="0"/>
              </a:rPr>
              <a:t>pogrešaka (</a:t>
            </a:r>
            <a:r>
              <a:rPr lang="hr-HR" sz="2400" dirty="0" err="1" smtClean="0">
                <a:latin typeface="Candara" pitchFamily="34" charset="0"/>
              </a:rPr>
              <a:t>perfekcionističko</a:t>
            </a:r>
            <a:r>
              <a:rPr lang="hr-HR" sz="2400" dirty="0" smtClean="0">
                <a:latin typeface="Candara" pitchFamily="34" charset="0"/>
              </a:rPr>
              <a:t> mišljenje)</a:t>
            </a:r>
          </a:p>
          <a:p>
            <a:r>
              <a:rPr lang="hr-HR" sz="2400" dirty="0" smtClean="0">
                <a:latin typeface="Candara" pitchFamily="34" charset="0"/>
              </a:rPr>
              <a:t>Neodlučnost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Kao posljedica se javljaju bespomoćnost, beznađe, samokritičnost i sl.</a:t>
            </a:r>
          </a:p>
          <a:p>
            <a:r>
              <a:rPr lang="hr-HR" sz="2400" dirty="0" smtClean="0">
                <a:latin typeface="Candara" pitchFamily="34" charset="0"/>
              </a:rPr>
              <a:t>Ruminacija</a:t>
            </a:r>
          </a:p>
          <a:p>
            <a:r>
              <a:rPr lang="hr-HR" sz="2400" dirty="0" smtClean="0">
                <a:latin typeface="Candara" pitchFamily="34" charset="0"/>
              </a:rPr>
              <a:t>Ciljni simptomi ili problemi</a:t>
            </a:r>
          </a:p>
          <a:p>
            <a:endParaRPr lang="en-US" sz="2400" dirty="0">
              <a:latin typeface="Candara" pitchFamily="34" charset="0"/>
            </a:endParaRPr>
          </a:p>
        </p:txBody>
      </p:sp>
      <p:pic>
        <p:nvPicPr>
          <p:cNvPr id="16386" name="Picture 2" descr="Slikovni rezultat za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4797152"/>
            <a:ext cx="2317440" cy="18539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3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82520"/>
            <a:ext cx="4546848" cy="1010376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en-US" dirty="0"/>
          </a:p>
        </p:txBody>
      </p:sp>
      <p:pic>
        <p:nvPicPr>
          <p:cNvPr id="22530" name="Picture 2" descr="Slikovni rezultat za cognitive behavi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724672" cy="37246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err="1" smtClean="0"/>
              <a:t>Simptomatika</a:t>
            </a:r>
            <a:r>
              <a:rPr lang="hr-HR" sz="4400" dirty="0" smtClean="0"/>
              <a:t> (DSM-5)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/>
          </a:bodyPr>
          <a:lstStyle/>
          <a:p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Velika depresivna epizoda </a:t>
            </a:r>
            <a:r>
              <a:rPr lang="hr-HR" sz="2400" dirty="0" smtClean="0">
                <a:latin typeface="Candara" pitchFamily="34" charset="0"/>
              </a:rPr>
              <a:t>– ako je barem pet simptoma od dalje navedenih kontinuirano prisutno u periodu od dva tjedna</a:t>
            </a:r>
          </a:p>
          <a:p>
            <a:r>
              <a:rPr lang="hr-HR" sz="2400" dirty="0" smtClean="0">
                <a:latin typeface="Candara" pitchFamily="34" charset="0"/>
              </a:rPr>
              <a:t>Jedan od tih simptoma mora biti neki od sljedeća dva glavna:</a:t>
            </a:r>
            <a:endParaRPr lang="hr-HR" sz="2400" dirty="0">
              <a:latin typeface="Candara" pitchFamily="34" charset="0"/>
            </a:endParaRPr>
          </a:p>
          <a:p>
            <a:pPr lvl="1"/>
            <a:r>
              <a:rPr lang="hr-HR" sz="2200" dirty="0">
                <a:latin typeface="Candara" pitchFamily="34" charset="0"/>
              </a:rPr>
              <a:t>Depresivno </a:t>
            </a:r>
            <a:r>
              <a:rPr lang="hr-HR" sz="2200" dirty="0" smtClean="0">
                <a:latin typeface="Candara" pitchFamily="34" charset="0"/>
              </a:rPr>
              <a:t>raspoloženje većinu dana (subjektivna procjena)</a:t>
            </a:r>
            <a:endParaRPr lang="hr-HR" sz="2200" dirty="0">
              <a:latin typeface="Candara" pitchFamily="34" charset="0"/>
            </a:endParaRPr>
          </a:p>
          <a:p>
            <a:pPr lvl="1"/>
            <a:r>
              <a:rPr lang="hr-HR" sz="2200" dirty="0" smtClean="0">
                <a:latin typeface="Candara" pitchFamily="34" charset="0"/>
              </a:rPr>
              <a:t>Smanjen interes i doživljavanje ugode u gotovo svim aktivnostima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Značajan dobitak/gubitak težine ili znatno povećanje/smanjenje apetita</a:t>
            </a:r>
          </a:p>
          <a:p>
            <a:pPr lvl="2"/>
            <a:r>
              <a:rPr lang="hr-HR" sz="1900" dirty="0" err="1" smtClean="0">
                <a:latin typeface="Candara" pitchFamily="34" charset="0"/>
              </a:rPr>
              <a:t>Insomnija</a:t>
            </a:r>
            <a:r>
              <a:rPr lang="hr-HR" sz="1900" dirty="0" smtClean="0">
                <a:latin typeface="Candara" pitchFamily="34" charset="0"/>
              </a:rPr>
              <a:t>/</a:t>
            </a:r>
            <a:r>
              <a:rPr lang="hr-HR" sz="1900" dirty="0" err="1" smtClean="0">
                <a:latin typeface="Candara" pitchFamily="34" charset="0"/>
              </a:rPr>
              <a:t>hipersomnija</a:t>
            </a:r>
            <a:r>
              <a:rPr lang="hr-HR" sz="1900" dirty="0" smtClean="0">
                <a:latin typeface="Candara" pitchFamily="34" charset="0"/>
              </a:rPr>
              <a:t>*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Psihomotorna agitacija/retardacija*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Umor/gubitak energije*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Osjećaj bezvrijednosti i pretjerane/neprimjerene krivnje*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Smanjena sposobnost mišljenja i koncentracije, neodlučnost*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Ponavljajuće misli o smrti, suicidalne misli sa i bez konkretnog plana za samoubojstvo, pokušaj(i) samoubojstva</a:t>
            </a:r>
          </a:p>
          <a:p>
            <a:pPr lvl="2"/>
            <a:endParaRPr lang="en-US" sz="1900" dirty="0">
              <a:latin typeface="Candara" pitchFamily="34" charset="0"/>
            </a:endParaRPr>
          </a:p>
          <a:p>
            <a:endParaRPr lang="en-US" sz="2400" dirty="0">
              <a:latin typeface="Candara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372200" y="4393089"/>
            <a:ext cx="2520280" cy="4760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andara" pitchFamily="34" charset="0"/>
              </a:rPr>
              <a:t>*gotovo svaki dan</a:t>
            </a:r>
            <a:endParaRPr lang="en-US" sz="1600" dirty="0">
              <a:latin typeface="Candara" pitchFamily="34" charset="0"/>
            </a:endParaRPr>
          </a:p>
        </p:txBody>
      </p:sp>
      <p:pic>
        <p:nvPicPr>
          <p:cNvPr id="7" name="Picture 2" descr="Slikovni rezultat za symp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728192" cy="1728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err="1"/>
              <a:t>Simptomatika</a:t>
            </a:r>
            <a:r>
              <a:rPr lang="hr-HR" sz="4400" dirty="0"/>
              <a:t> (</a:t>
            </a:r>
            <a:r>
              <a:rPr lang="hr-HR" sz="4400" dirty="0" smtClean="0"/>
              <a:t>DSM-5)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Candara" pitchFamily="34" charset="0"/>
              </a:rPr>
              <a:t>Simptomi trebaju uzrokovati značajnu osobnu patnju ili smanjenost funkcioniranja na socijalnom, karijernom i ostalim važnim područjima života</a:t>
            </a:r>
            <a:endParaRPr lang="en-US" sz="2400" dirty="0">
              <a:latin typeface="Candara" pitchFamily="34" charset="0"/>
            </a:endParaRPr>
          </a:p>
          <a:p>
            <a:r>
              <a:rPr lang="hr-HR" sz="2400" dirty="0">
                <a:latin typeface="Candara" pitchFamily="34" charset="0"/>
              </a:rPr>
              <a:t>Epizoda nije </a:t>
            </a:r>
            <a:r>
              <a:rPr lang="hr-HR" sz="2400" dirty="0" smtClean="0">
                <a:latin typeface="Candara" pitchFamily="34" charset="0"/>
              </a:rPr>
              <a:t>smije biti povezana s </a:t>
            </a:r>
            <a:r>
              <a:rPr lang="hr-HR" sz="2400" dirty="0">
                <a:latin typeface="Candara" pitchFamily="34" charset="0"/>
              </a:rPr>
              <a:t>ostalim fiziološkim </a:t>
            </a:r>
            <a:r>
              <a:rPr lang="hr-HR" sz="2400" dirty="0" smtClean="0">
                <a:latin typeface="Candara" pitchFamily="34" charset="0"/>
              </a:rPr>
              <a:t>reakcijama ili </a:t>
            </a:r>
            <a:r>
              <a:rPr lang="hr-HR" sz="2400" dirty="0">
                <a:latin typeface="Candara" pitchFamily="34" charset="0"/>
              </a:rPr>
              <a:t>s konzumacijom </a:t>
            </a:r>
            <a:r>
              <a:rPr lang="hr-HR" sz="2400" dirty="0" err="1">
                <a:latin typeface="Candara" pitchFamily="34" charset="0"/>
              </a:rPr>
              <a:t>psihoaktivnih</a:t>
            </a:r>
            <a:r>
              <a:rPr lang="hr-HR" sz="2400" dirty="0">
                <a:latin typeface="Candara" pitchFamily="34" charset="0"/>
              </a:rPr>
              <a:t> tvari</a:t>
            </a:r>
            <a:endParaRPr lang="en-US" sz="2400" dirty="0">
              <a:latin typeface="Candara" pitchFamily="34" charset="0"/>
            </a:endParaRPr>
          </a:p>
          <a:p>
            <a:r>
              <a:rPr lang="hr-HR" sz="2400" dirty="0">
                <a:latin typeface="Candara" pitchFamily="34" charset="0"/>
              </a:rPr>
              <a:t>Epizoda se ne </a:t>
            </a:r>
            <a:r>
              <a:rPr lang="hr-HR" sz="2400" dirty="0" smtClean="0">
                <a:latin typeface="Candara" pitchFamily="34" charset="0"/>
              </a:rPr>
              <a:t>smije moći bolje </a:t>
            </a:r>
            <a:r>
              <a:rPr lang="hr-HR" sz="2400" dirty="0">
                <a:latin typeface="Candara" pitchFamily="34" charset="0"/>
              </a:rPr>
              <a:t>objasniti dijagnozom </a:t>
            </a:r>
            <a:r>
              <a:rPr lang="hr-HR" sz="2400" dirty="0" err="1">
                <a:latin typeface="Candara" pitchFamily="34" charset="0"/>
              </a:rPr>
              <a:t>shizoafektivnog</a:t>
            </a:r>
            <a:r>
              <a:rPr lang="hr-HR" sz="2400" dirty="0">
                <a:latin typeface="Candara" pitchFamily="34" charset="0"/>
              </a:rPr>
              <a:t> poremećaja, shizofrenijom, shizoidnim poremećajem ličnosti, deluzijama ili bilo kojim drugim (specifičnim ili nespecifičnim) smetnjama iz shizofrenog spektra ili spektra ostalih psihotičnih </a:t>
            </a:r>
            <a:r>
              <a:rPr lang="hr-HR" sz="2400" dirty="0" smtClean="0">
                <a:latin typeface="Candara" pitchFamily="34" charset="0"/>
              </a:rPr>
              <a:t>poremećaja</a:t>
            </a:r>
            <a:endParaRPr lang="en-US" sz="2400" dirty="0">
              <a:latin typeface="Candara" pitchFamily="34" charset="0"/>
            </a:endParaRPr>
          </a:p>
          <a:p>
            <a:r>
              <a:rPr lang="hr-HR" sz="2400" dirty="0" smtClean="0">
                <a:latin typeface="Candara" pitchFamily="34" charset="0"/>
              </a:rPr>
              <a:t>Ne smije postojati prethodna </a:t>
            </a:r>
            <a:r>
              <a:rPr lang="hr-HR" sz="2400" dirty="0">
                <a:latin typeface="Candara" pitchFamily="34" charset="0"/>
              </a:rPr>
              <a:t>(</a:t>
            </a:r>
            <a:r>
              <a:rPr lang="hr-HR" sz="2400" dirty="0" smtClean="0">
                <a:latin typeface="Candara" pitchFamily="34" charset="0"/>
              </a:rPr>
              <a:t>i/ili trenutna) manična/</a:t>
            </a:r>
            <a:r>
              <a:rPr lang="hr-HR" sz="2400" dirty="0" err="1" smtClean="0">
                <a:latin typeface="Candara" pitchFamily="34" charset="0"/>
              </a:rPr>
              <a:t>hipomanična</a:t>
            </a:r>
            <a:r>
              <a:rPr lang="hr-HR" sz="2400" dirty="0" smtClean="0">
                <a:latin typeface="Candara" pitchFamily="34" charset="0"/>
              </a:rPr>
              <a:t> epizoda</a:t>
            </a:r>
            <a:endParaRPr lang="en-US" sz="2400" dirty="0">
              <a:latin typeface="Candara" pitchFamily="34" charset="0"/>
            </a:endParaRPr>
          </a:p>
          <a:p>
            <a:endParaRPr lang="en-US" sz="2400" dirty="0">
              <a:latin typeface="Candara" pitchFamily="34" charset="0"/>
            </a:endParaRPr>
          </a:p>
        </p:txBody>
      </p:sp>
      <p:pic>
        <p:nvPicPr>
          <p:cNvPr id="5" name="Picture 2" descr="Slikovni rezultat za symp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728192" cy="1728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Modeli razumijevanja depresije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hr-HR" sz="2400" b="1" i="1" dirty="0" smtClean="0">
                <a:latin typeface="Candara" pitchFamily="34" charset="0"/>
              </a:rPr>
              <a:t>Bihevioralni modeli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Model bihevioralne aktivacije </a:t>
            </a:r>
            <a:r>
              <a:rPr lang="hr-HR" sz="1800" dirty="0" smtClean="0">
                <a:latin typeface="Candara" pitchFamily="34" charset="0"/>
              </a:rPr>
              <a:t>(</a:t>
            </a:r>
            <a:r>
              <a:rPr lang="hr-HR" sz="1800" dirty="0" err="1" smtClean="0">
                <a:latin typeface="Candara" pitchFamily="34" charset="0"/>
              </a:rPr>
              <a:t>Martell</a:t>
            </a:r>
            <a:r>
              <a:rPr lang="hr-HR" sz="1800" dirty="0" smtClean="0">
                <a:latin typeface="Candara" pitchFamily="34" charset="0"/>
              </a:rPr>
              <a:t>, </a:t>
            </a:r>
            <a:r>
              <a:rPr lang="hr-HR" sz="1800" dirty="0" err="1" smtClean="0">
                <a:latin typeface="Candara" pitchFamily="34" charset="0"/>
              </a:rPr>
              <a:t>Addis</a:t>
            </a:r>
            <a:r>
              <a:rPr lang="hr-HR" sz="1800" dirty="0" smtClean="0">
                <a:latin typeface="Candara" pitchFamily="34" charset="0"/>
              </a:rPr>
              <a:t> i </a:t>
            </a:r>
            <a:r>
              <a:rPr lang="hr-HR" sz="1800" dirty="0" err="1" smtClean="0">
                <a:latin typeface="Candara" pitchFamily="34" charset="0"/>
              </a:rPr>
              <a:t>Jacobson</a:t>
            </a:r>
            <a:r>
              <a:rPr lang="hr-HR" sz="1800" dirty="0" smtClean="0">
                <a:latin typeface="Candara" pitchFamily="34" charset="0"/>
              </a:rPr>
              <a:t>, 2001)</a:t>
            </a:r>
          </a:p>
          <a:p>
            <a:pPr lvl="1"/>
            <a:r>
              <a:rPr lang="hr-HR" sz="2200" smtClean="0">
                <a:latin typeface="Candara" pitchFamily="34" charset="0"/>
              </a:rPr>
              <a:t>Nedostatak vještina </a:t>
            </a:r>
            <a:r>
              <a:rPr lang="hr-HR" sz="2200" dirty="0" smtClean="0">
                <a:latin typeface="Candara" pitchFamily="34" charset="0"/>
              </a:rPr>
              <a:t>rješavanja problema </a:t>
            </a:r>
            <a:r>
              <a:rPr lang="hr-HR" sz="1800" dirty="0" smtClean="0">
                <a:latin typeface="Candara" pitchFamily="34" charset="0"/>
              </a:rPr>
              <a:t>(D’</a:t>
            </a:r>
            <a:r>
              <a:rPr lang="hr-HR" sz="1800" dirty="0" err="1" smtClean="0">
                <a:latin typeface="Candara" pitchFamily="34" charset="0"/>
              </a:rPr>
              <a:t>Zurilla</a:t>
            </a:r>
            <a:r>
              <a:rPr lang="hr-HR" sz="1800" dirty="0" smtClean="0">
                <a:latin typeface="Candara" pitchFamily="34" charset="0"/>
              </a:rPr>
              <a:t> i sur., 1998)</a:t>
            </a:r>
          </a:p>
          <a:p>
            <a:r>
              <a:rPr lang="hr-HR" sz="2400" b="1" i="1" dirty="0" smtClean="0">
                <a:latin typeface="Candara" pitchFamily="34" charset="0"/>
              </a:rPr>
              <a:t>Kognitivni modeli</a:t>
            </a:r>
          </a:p>
          <a:p>
            <a:pPr lvl="1"/>
            <a:r>
              <a:rPr lang="hr-HR" sz="2200" dirty="0" err="1" smtClean="0">
                <a:latin typeface="Candara" pitchFamily="34" charset="0"/>
              </a:rPr>
              <a:t>Beckov</a:t>
            </a:r>
            <a:r>
              <a:rPr lang="hr-HR" sz="2200" dirty="0" smtClean="0">
                <a:latin typeface="Candara" pitchFamily="34" charset="0"/>
              </a:rPr>
              <a:t> kognitivni model depresije </a:t>
            </a:r>
            <a:r>
              <a:rPr lang="hr-HR" sz="1800" dirty="0" smtClean="0">
                <a:latin typeface="Candara" pitchFamily="34" charset="0"/>
              </a:rPr>
              <a:t>(</a:t>
            </a:r>
            <a:r>
              <a:rPr lang="hr-HR" sz="1800" dirty="0" err="1" smtClean="0">
                <a:latin typeface="Candara" pitchFamily="34" charset="0"/>
              </a:rPr>
              <a:t>Beck</a:t>
            </a:r>
            <a:r>
              <a:rPr lang="hr-HR" sz="1800" dirty="0" smtClean="0">
                <a:latin typeface="Candara" pitchFamily="34" charset="0"/>
              </a:rPr>
              <a:t> i sur., 1979)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Model naučene bespomoćnosti </a:t>
            </a:r>
            <a:r>
              <a:rPr lang="hr-HR" sz="1800" dirty="0" smtClean="0">
                <a:latin typeface="Candara" pitchFamily="34" charset="0"/>
              </a:rPr>
              <a:t>(</a:t>
            </a:r>
            <a:r>
              <a:rPr lang="hr-HR" sz="1800" dirty="0" err="1" smtClean="0">
                <a:latin typeface="Candara" pitchFamily="34" charset="0"/>
              </a:rPr>
              <a:t>Seligman</a:t>
            </a:r>
            <a:r>
              <a:rPr lang="hr-HR" sz="1800" dirty="0" smtClean="0">
                <a:latin typeface="Candara" pitchFamily="34" charset="0"/>
              </a:rPr>
              <a:t>, 1975)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Model očaja </a:t>
            </a:r>
            <a:r>
              <a:rPr lang="hr-HR" sz="1800" dirty="0" smtClean="0">
                <a:latin typeface="Candara" pitchFamily="34" charset="0"/>
              </a:rPr>
              <a:t>(</a:t>
            </a:r>
            <a:r>
              <a:rPr lang="hr-HR" sz="1800" dirty="0" err="1" smtClean="0">
                <a:latin typeface="Candara" pitchFamily="34" charset="0"/>
              </a:rPr>
              <a:t>Abramson</a:t>
            </a:r>
            <a:r>
              <a:rPr lang="hr-HR" sz="1800" dirty="0" smtClean="0">
                <a:latin typeface="Candara" pitchFamily="34" charset="0"/>
              </a:rPr>
              <a:t>, </a:t>
            </a:r>
            <a:r>
              <a:rPr lang="hr-HR" sz="1800" dirty="0" err="1" smtClean="0">
                <a:latin typeface="Candara" pitchFamily="34" charset="0"/>
              </a:rPr>
              <a:t>Metalsky</a:t>
            </a:r>
            <a:r>
              <a:rPr lang="hr-HR" sz="1800" dirty="0">
                <a:latin typeface="Candara" pitchFamily="34" charset="0"/>
              </a:rPr>
              <a:t> </a:t>
            </a:r>
            <a:r>
              <a:rPr lang="hr-HR" sz="1800" dirty="0" smtClean="0">
                <a:latin typeface="Candara" pitchFamily="34" charset="0"/>
              </a:rPr>
              <a:t>i </a:t>
            </a:r>
            <a:r>
              <a:rPr lang="hr-HR" sz="1800" dirty="0" err="1" smtClean="0">
                <a:latin typeface="Candara" pitchFamily="34" charset="0"/>
              </a:rPr>
              <a:t>Alloy</a:t>
            </a:r>
            <a:r>
              <a:rPr lang="hr-HR" sz="1800" dirty="0" smtClean="0">
                <a:latin typeface="Candara" pitchFamily="34" charset="0"/>
              </a:rPr>
              <a:t>, 1989)</a:t>
            </a:r>
          </a:p>
          <a:p>
            <a:pPr lvl="1"/>
            <a:r>
              <a:rPr lang="hr-HR" sz="2200" dirty="0" err="1" smtClean="0">
                <a:latin typeface="Candara" pitchFamily="34" charset="0"/>
              </a:rPr>
              <a:t>Metakognitivni</a:t>
            </a:r>
            <a:r>
              <a:rPr lang="hr-HR" sz="2200" dirty="0" smtClean="0">
                <a:latin typeface="Candara" pitchFamily="34" charset="0"/>
              </a:rPr>
              <a:t> model </a:t>
            </a:r>
            <a:r>
              <a:rPr lang="hr-HR" sz="2200" dirty="0" err="1" smtClean="0">
                <a:latin typeface="Candara" pitchFamily="34" charset="0"/>
              </a:rPr>
              <a:t>ruminiranja</a:t>
            </a:r>
            <a:r>
              <a:rPr lang="hr-HR" sz="2200" dirty="0" smtClean="0">
                <a:latin typeface="Candara" pitchFamily="34" charset="0"/>
              </a:rPr>
              <a:t> i depresije </a:t>
            </a:r>
            <a:r>
              <a:rPr lang="hr-HR" sz="1800" dirty="0" smtClean="0">
                <a:latin typeface="Candara" pitchFamily="34" charset="0"/>
              </a:rPr>
              <a:t>(Wells, 2009)</a:t>
            </a:r>
          </a:p>
          <a:p>
            <a:r>
              <a:rPr lang="hr-HR" sz="2400" b="1" i="1" dirty="0" err="1" smtClean="0">
                <a:latin typeface="Candara" pitchFamily="34" charset="0"/>
              </a:rPr>
              <a:t>Interpersonalni</a:t>
            </a:r>
            <a:r>
              <a:rPr lang="hr-HR" sz="2400" b="1" i="1" dirty="0" smtClean="0">
                <a:latin typeface="Candara" pitchFamily="34" charset="0"/>
              </a:rPr>
              <a:t> i socijalno-bihevioralni modeli</a:t>
            </a:r>
          </a:p>
          <a:p>
            <a:pPr lvl="1"/>
            <a:r>
              <a:rPr lang="hr-HR" sz="2200" dirty="0" smtClean="0">
                <a:latin typeface="Candara" pitchFamily="34" charset="0"/>
              </a:rPr>
              <a:t>Model </a:t>
            </a:r>
            <a:r>
              <a:rPr lang="hr-HR" sz="2200" dirty="0" err="1" smtClean="0">
                <a:latin typeface="Candara" pitchFamily="34" charset="0"/>
              </a:rPr>
              <a:t>disfunkcionalnih</a:t>
            </a:r>
            <a:r>
              <a:rPr lang="hr-HR" sz="2200" dirty="0" smtClean="0">
                <a:latin typeface="Candara" pitchFamily="34" charset="0"/>
              </a:rPr>
              <a:t> ponašanja kao izvor depresije </a:t>
            </a:r>
            <a:r>
              <a:rPr lang="hr-HR" sz="1800" dirty="0" smtClean="0">
                <a:latin typeface="Candara" pitchFamily="34" charset="0"/>
              </a:rPr>
              <a:t>(</a:t>
            </a:r>
            <a:r>
              <a:rPr lang="hr-HR" sz="1800" dirty="0" err="1" smtClean="0">
                <a:latin typeface="Candara" pitchFamily="34" charset="0"/>
              </a:rPr>
              <a:t>Lewinsohn</a:t>
            </a:r>
            <a:r>
              <a:rPr lang="hr-HR" sz="1800" dirty="0" smtClean="0">
                <a:latin typeface="Candara" pitchFamily="34" charset="0"/>
              </a:rPr>
              <a:t> i sur., 1984; </a:t>
            </a:r>
            <a:r>
              <a:rPr lang="hr-HR" sz="1800" dirty="0" err="1" smtClean="0">
                <a:latin typeface="Candara" pitchFamily="34" charset="0"/>
              </a:rPr>
              <a:t>Coyne</a:t>
            </a:r>
            <a:r>
              <a:rPr lang="hr-HR" sz="1800" dirty="0" smtClean="0">
                <a:latin typeface="Candara" pitchFamily="34" charset="0"/>
              </a:rPr>
              <a:t>, 1989)</a:t>
            </a:r>
          </a:p>
          <a:p>
            <a:pPr lvl="1"/>
            <a:r>
              <a:rPr lang="hr-HR" sz="2200" dirty="0" err="1" smtClean="0">
                <a:latin typeface="Candara" pitchFamily="34" charset="0"/>
              </a:rPr>
              <a:t>Interpersonalna</a:t>
            </a:r>
            <a:r>
              <a:rPr lang="hr-HR" sz="2200" dirty="0" smtClean="0">
                <a:latin typeface="Candara" pitchFamily="34" charset="0"/>
              </a:rPr>
              <a:t> teorija depresije</a:t>
            </a:r>
            <a:r>
              <a:rPr lang="hr-HR" sz="2000" dirty="0" smtClean="0">
                <a:latin typeface="Candara" pitchFamily="34" charset="0"/>
              </a:rPr>
              <a:t> </a:t>
            </a:r>
            <a:r>
              <a:rPr lang="hr-HR" sz="1800" dirty="0" smtClean="0">
                <a:latin typeface="Candara" pitchFamily="34" charset="0"/>
              </a:rPr>
              <a:t>(</a:t>
            </a:r>
            <a:r>
              <a:rPr lang="hr-HR" sz="1800" dirty="0" err="1" smtClean="0">
                <a:latin typeface="Candara" pitchFamily="34" charset="0"/>
              </a:rPr>
              <a:t>Klerman</a:t>
            </a:r>
            <a:r>
              <a:rPr lang="hr-HR" sz="1800" dirty="0" smtClean="0">
                <a:latin typeface="Candara" pitchFamily="34" charset="0"/>
              </a:rPr>
              <a:t> i sur., 1984)</a:t>
            </a:r>
            <a:endParaRPr lang="en-US" sz="1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 smtClean="0"/>
              <a:t>Beckov</a:t>
            </a:r>
            <a:r>
              <a:rPr lang="hr-HR" sz="4400" dirty="0" smtClean="0"/>
              <a:t> kognitivni model depresije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Negativna kognitivna trijada </a:t>
            </a:r>
            <a:r>
              <a:rPr lang="hr-HR" sz="2400" dirty="0" smtClean="0">
                <a:latin typeface="Candara" pitchFamily="34" charset="0"/>
              </a:rPr>
              <a:t>– negativna percepcija sebe, okoline i budućnosti </a:t>
            </a:r>
          </a:p>
          <a:p>
            <a:r>
              <a:rPr lang="hr-HR" sz="2400" dirty="0">
                <a:latin typeface="Candara" pitchFamily="34" charset="0"/>
              </a:rPr>
              <a:t>Tri vrste kognitivnih distorzija:</a:t>
            </a:r>
          </a:p>
          <a:p>
            <a:pPr marL="850392" lvl="1" indent="-457200">
              <a:buFont typeface="+mj-lt"/>
              <a:buAutoNum type="arabicPeriod"/>
            </a:pPr>
            <a:r>
              <a:rPr lang="hr-HR" sz="2200" b="1" i="1" dirty="0">
                <a:latin typeface="Candara" pitchFamily="34" charset="0"/>
              </a:rPr>
              <a:t>Negativne automatske </a:t>
            </a:r>
            <a:r>
              <a:rPr lang="hr-HR" sz="2200" b="1" i="1" dirty="0" smtClean="0">
                <a:latin typeface="Candara" pitchFamily="34" charset="0"/>
              </a:rPr>
              <a:t>misli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Etiketiranje („Ja sam gubitnik.”)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Dihotomno („sve ili ništa”) mišljenje (Ništa što činim ne uspijeva.”)</a:t>
            </a:r>
          </a:p>
          <a:p>
            <a:pPr lvl="2"/>
            <a:r>
              <a:rPr lang="hr-HR" sz="1900" dirty="0" err="1" smtClean="0">
                <a:latin typeface="Candara" pitchFamily="34" charset="0"/>
              </a:rPr>
              <a:t>Personaliziranje</a:t>
            </a:r>
            <a:r>
              <a:rPr lang="hr-HR" sz="1900" dirty="0" smtClean="0">
                <a:latin typeface="Candara" pitchFamily="34" charset="0"/>
              </a:rPr>
              <a:t> („Moja depresija je isključivo moja krivnja.”)</a:t>
            </a:r>
            <a:endParaRPr lang="hr-HR" sz="1900" dirty="0">
              <a:latin typeface="Candara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hr-HR" sz="2200" b="1" i="1" dirty="0" err="1">
                <a:latin typeface="Candara" pitchFamily="34" charset="0"/>
              </a:rPr>
              <a:t>Disfunkcionalne</a:t>
            </a:r>
            <a:r>
              <a:rPr lang="hr-HR" sz="2200" b="1" i="1" dirty="0">
                <a:latin typeface="Candara" pitchFamily="34" charset="0"/>
              </a:rPr>
              <a:t> </a:t>
            </a:r>
            <a:r>
              <a:rPr lang="hr-HR" sz="2200" b="1" i="1" dirty="0" smtClean="0">
                <a:latin typeface="Candara" pitchFamily="34" charset="0"/>
              </a:rPr>
              <a:t>pretpostavke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„Ako ne prođem ispit, to znači da sam gubitnik.”</a:t>
            </a:r>
            <a:endParaRPr lang="hr-HR" sz="1900" dirty="0">
              <a:latin typeface="Candara" pitchFamily="34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hr-HR" sz="2200" b="1" i="1" dirty="0">
                <a:latin typeface="Candara" pitchFamily="34" charset="0"/>
              </a:rPr>
              <a:t>Negativne </a:t>
            </a:r>
            <a:r>
              <a:rPr lang="hr-HR" sz="2200" b="1" i="1" dirty="0" smtClean="0">
                <a:latin typeface="Candara" pitchFamily="34" charset="0"/>
              </a:rPr>
              <a:t>sheme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Bezvrijednost („Ljudi se loše odnose prema meni jer bolje ne zaslužujem.”)</a:t>
            </a:r>
          </a:p>
          <a:p>
            <a:pPr lvl="2"/>
            <a:r>
              <a:rPr lang="hr-HR" sz="1900" dirty="0" smtClean="0">
                <a:latin typeface="Candara" pitchFamily="34" charset="0"/>
              </a:rPr>
              <a:t>Neumoljivi standardi („Mogu uspjeti samo ako sam savršen.”)</a:t>
            </a:r>
          </a:p>
          <a:p>
            <a:pPr lvl="2"/>
            <a:endParaRPr lang="hr-HR" sz="1900" dirty="0"/>
          </a:p>
          <a:p>
            <a:endParaRPr lang="hr-HR" sz="2400" dirty="0" smtClean="0"/>
          </a:p>
        </p:txBody>
      </p:sp>
      <p:pic>
        <p:nvPicPr>
          <p:cNvPr id="4100" name="Picture 4" descr="Slikovni rezultat za three circ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15430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 smtClean="0"/>
              <a:t>Beckov</a:t>
            </a:r>
            <a:r>
              <a:rPr lang="hr-HR" sz="4400" dirty="0" smtClean="0"/>
              <a:t> kognitivni model depresije</a:t>
            </a:r>
            <a:endParaRPr lang="en-US" sz="4400" dirty="0"/>
          </a:p>
        </p:txBody>
      </p:sp>
      <p:pic>
        <p:nvPicPr>
          <p:cNvPr id="6146" name="Picture 2" descr="Slikovni rezultat za thou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1872208" cy="187220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andara" pitchFamily="34" charset="0"/>
              </a:rPr>
              <a:t>Kada se nešto dogodi, ta se situacija procesira na pretjerano negativan način</a:t>
            </a:r>
          </a:p>
          <a:p>
            <a:r>
              <a:rPr lang="hr-HR" sz="2400" dirty="0" smtClean="0">
                <a:latin typeface="Candara" pitchFamily="34" charset="0"/>
              </a:rPr>
              <a:t>Ranjivost na buduće depresivne epizode predviđa se na temelju pacijentove „potvrde” </a:t>
            </a:r>
            <a:r>
              <a:rPr lang="hr-HR" sz="2400" dirty="0" err="1" smtClean="0">
                <a:latin typeface="Candara" pitchFamily="34" charset="0"/>
              </a:rPr>
              <a:t>disfunkcionalnih</a:t>
            </a:r>
            <a:r>
              <a:rPr lang="hr-HR" sz="2400" dirty="0" smtClean="0">
                <a:latin typeface="Candara" pitchFamily="34" charset="0"/>
              </a:rPr>
              <a:t> pretpostavki</a:t>
            </a:r>
          </a:p>
          <a:p>
            <a:r>
              <a:rPr lang="hr-HR" sz="2400" dirty="0" smtClean="0">
                <a:latin typeface="Candara" pitchFamily="34" charset="0"/>
              </a:rPr>
              <a:t>Kada je pojedinac suočen s gubitkom ili neuspjehom, aktiviraju se negativni koncepti sebe i drugih, koji su odraz njegovih bazičnih vjerovanja</a:t>
            </a:r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 smtClean="0"/>
              <a:t>Beckov</a:t>
            </a:r>
            <a:r>
              <a:rPr lang="hr-HR" sz="4400" dirty="0" smtClean="0"/>
              <a:t> kognitivni model depresije</a:t>
            </a:r>
            <a:endParaRPr lang="en-US" sz="4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395536" y="20608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ndara" pitchFamily="34" charset="0"/>
              </a:rPr>
              <a:t>Rana iskustva </a:t>
            </a:r>
          </a:p>
          <a:p>
            <a:r>
              <a:rPr lang="hr-HR" dirty="0" smtClean="0">
                <a:latin typeface="Candara" pitchFamily="34" charset="0"/>
              </a:rPr>
              <a:t>(pad na ispitu)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427984" y="206084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solidFill>
                  <a:schemeClr val="tx2"/>
                </a:solidFill>
                <a:latin typeface="Candara" pitchFamily="34" charset="0"/>
              </a:rPr>
              <a:t>Disfunkcionalna</a:t>
            </a:r>
            <a:r>
              <a:rPr lang="hr-HR" b="1" dirty="0" smtClean="0">
                <a:solidFill>
                  <a:schemeClr val="tx2"/>
                </a:solidFill>
                <a:latin typeface="Candara" pitchFamily="34" charset="0"/>
              </a:rPr>
              <a:t> vjerovanja o sebi </a:t>
            </a:r>
          </a:p>
          <a:p>
            <a:r>
              <a:rPr lang="hr-HR" dirty="0" smtClean="0">
                <a:latin typeface="Candara" pitchFamily="34" charset="0"/>
              </a:rPr>
              <a:t>(„Ja sam bezvrijedan.”)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427984" y="350274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ndara" pitchFamily="34" charset="0"/>
              </a:rPr>
              <a:t>Kritični događaj (okidač)</a:t>
            </a:r>
          </a:p>
          <a:p>
            <a:r>
              <a:rPr lang="hr-HR" dirty="0" smtClean="0">
                <a:latin typeface="Candara" pitchFamily="34" charset="0"/>
              </a:rPr>
              <a:t>(nadolazeći ispit)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95536" y="35027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ndara" pitchFamily="34" charset="0"/>
              </a:rPr>
              <a:t>Negativne automatske misli</a:t>
            </a:r>
          </a:p>
          <a:p>
            <a:r>
              <a:rPr lang="hr-HR" dirty="0" smtClean="0">
                <a:latin typeface="Candara" pitchFamily="34" charset="0"/>
              </a:rPr>
              <a:t>(„Opet ću pasti ispit.”)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95536" y="549516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Candara" pitchFamily="34" charset="0"/>
              </a:rPr>
              <a:t>Simptomi</a:t>
            </a:r>
            <a:endParaRPr lang="en-US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275856" y="4941168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Candara" pitchFamily="34" charset="0"/>
              </a:rPr>
              <a:t>Ponašajni</a:t>
            </a:r>
            <a:r>
              <a:rPr lang="hr-HR" dirty="0" smtClean="0">
                <a:latin typeface="Candara" pitchFamily="34" charset="0"/>
              </a:rPr>
              <a:t> (niska razina aktivnosti, izbjegavanje)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Candara" pitchFamily="34" charset="0"/>
              </a:rPr>
              <a:t>Motivacijski</a:t>
            </a:r>
            <a:r>
              <a:rPr lang="hr-HR" dirty="0" smtClean="0">
                <a:latin typeface="Candara" pitchFamily="34" charset="0"/>
              </a:rPr>
              <a:t> (gubitak interesa, </a:t>
            </a:r>
            <a:r>
              <a:rPr lang="hr-HR" dirty="0" err="1" smtClean="0">
                <a:latin typeface="Candara" pitchFamily="34" charset="0"/>
              </a:rPr>
              <a:t>prokrastinacija</a:t>
            </a:r>
            <a:r>
              <a:rPr lang="hr-HR" dirty="0" smtClean="0">
                <a:latin typeface="Candar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Candara" pitchFamily="34" charset="0"/>
              </a:rPr>
              <a:t>Afektivni</a:t>
            </a:r>
            <a:r>
              <a:rPr lang="hr-HR" dirty="0" smtClean="0">
                <a:latin typeface="Candara" pitchFamily="34" charset="0"/>
              </a:rPr>
              <a:t> (tuga, krivnja)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Candara" pitchFamily="34" charset="0"/>
              </a:rPr>
              <a:t>Kognitivni</a:t>
            </a:r>
            <a:r>
              <a:rPr lang="hr-HR" dirty="0" smtClean="0">
                <a:latin typeface="Candara" pitchFamily="34" charset="0"/>
              </a:rPr>
              <a:t> (loša koncentracija, </a:t>
            </a:r>
            <a:r>
              <a:rPr lang="hr-HR" dirty="0" err="1" smtClean="0">
                <a:latin typeface="Candara" pitchFamily="34" charset="0"/>
              </a:rPr>
              <a:t>samookrivljavanje</a:t>
            </a:r>
            <a:r>
              <a:rPr lang="hr-HR" dirty="0" smtClean="0">
                <a:latin typeface="Candar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b="1" dirty="0" smtClean="0">
                <a:latin typeface="Candara" pitchFamily="34" charset="0"/>
              </a:rPr>
              <a:t>Fiziološki</a:t>
            </a:r>
            <a:r>
              <a:rPr lang="hr-HR" dirty="0" smtClean="0">
                <a:latin typeface="Candara" pitchFamily="34" charset="0"/>
              </a:rPr>
              <a:t> (loš apetit, poteškoće sa spavanjem)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2411760" y="2384013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5508104" y="2780928"/>
            <a:ext cx="0" cy="649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3779912" y="382591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>
            <a:off x="1043608" y="4221088"/>
            <a:ext cx="0" cy="1202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>
            <a:off x="1835696" y="56798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Tretman</a:t>
            </a:r>
            <a:endParaRPr lang="en-US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Objašnjenje i plan tretmana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Procjena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Upoznavanje s tretmanom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Utvrđivanje ciljeva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Bihevioralna aktivacija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Kognitivne intervencije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Cijepljenje protiv budućih depresivnih epizoda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Prorjeđivanje terapije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Candara" pitchFamily="34" charset="0"/>
              </a:rPr>
              <a:t>Tretman ojačavanja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7170" name="Picture 2" descr="Slikovni rezultat za treat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1124744"/>
            <a:ext cx="3095944" cy="30959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829</TotalTime>
  <Words>1426</Words>
  <Application>Microsoft Office PowerPoint</Application>
  <PresentationFormat>Prikaz na zaslonu (4:3)</PresentationFormat>
  <Paragraphs>228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Tijek</vt:lpstr>
      <vt:lpstr>BKT depresije</vt:lpstr>
      <vt:lpstr>Općenito o depresiji</vt:lpstr>
      <vt:lpstr>Simptomatika (DSM-5)</vt:lpstr>
      <vt:lpstr>Simptomatika (DSM-5)</vt:lpstr>
      <vt:lpstr>Modeli razumijevanja depresije</vt:lpstr>
      <vt:lpstr>Beckov kognitivni model depresije</vt:lpstr>
      <vt:lpstr>Beckov kognitivni model depresije</vt:lpstr>
      <vt:lpstr>Beckov kognitivni model depresije</vt:lpstr>
      <vt:lpstr>Tretman</vt:lpstr>
      <vt:lpstr>1) Objašnjenje i plan tretmana</vt:lpstr>
      <vt:lpstr>1) Objašnjenje i plan tretmana</vt:lpstr>
      <vt:lpstr>2) Procjena</vt:lpstr>
      <vt:lpstr>3) Upoznavanje s tretmanom</vt:lpstr>
      <vt:lpstr>4) Utvrđivanje ciljeva</vt:lpstr>
      <vt:lpstr>5) Bihevioralna aktivacija</vt:lpstr>
      <vt:lpstr>Ostale bihevioralne tehnike</vt:lpstr>
      <vt:lpstr>6) Kognitivne intervencije</vt:lpstr>
      <vt:lpstr>Ostale kognitivne intervencije</vt:lpstr>
      <vt:lpstr>7) Cijepljenje protiv budućih epizoda</vt:lpstr>
      <vt:lpstr>8) Prorjeđivanje terapije</vt:lpstr>
      <vt:lpstr>9) Tretman ojačavanja</vt:lpstr>
      <vt:lpstr>Otklanjanje problema u terapiji</vt:lpstr>
      <vt:lpstr>Otklanjanje problema u terapiji</vt:lpstr>
      <vt:lpstr>Otklanjanje problema u terapiji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depresije</dc:title>
  <dc:creator>Sandro Kraljević</dc:creator>
  <cp:lastModifiedBy>Sandro Kraljević</cp:lastModifiedBy>
  <cp:revision>76</cp:revision>
  <dcterms:created xsi:type="dcterms:W3CDTF">2017-02-18T12:08:44Z</dcterms:created>
  <dcterms:modified xsi:type="dcterms:W3CDTF">2017-02-23T10:40:56Z</dcterms:modified>
</cp:coreProperties>
</file>