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4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4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27.1.2018.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C19BD-EA60-4F4B-A984-171FE6362D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31332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27.1.2018.</a:t>
            </a:r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A9DB3-17BA-4DD6-B453-C47CE03C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80557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A9DB3-17BA-4DD6-B453-C47CE03C1B40}" type="slidenum">
              <a:rPr lang="hr-HR" smtClean="0"/>
              <a:t>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27.1.2018.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92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667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4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90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867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02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2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2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8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0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0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1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2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2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8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BKT HIPERAKTIVNOSTI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hr-HR" dirty="0" smtClean="0"/>
          </a:p>
          <a:p>
            <a:pPr algn="r"/>
            <a:endParaRPr lang="hr-HR" dirty="0"/>
          </a:p>
          <a:p>
            <a:pPr algn="r"/>
            <a:r>
              <a:rPr lang="hr-HR" dirty="0" smtClean="0"/>
              <a:t>Jelena Ačkar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74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Etiologija i rizični faktori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Nasljeđuje se predispozicija ili ranjivost za nastanak ponašanja iz spektra </a:t>
            </a:r>
            <a:r>
              <a:rPr lang="hr-HR" dirty="0" smtClean="0"/>
              <a:t>ADHD-a</a:t>
            </a:r>
            <a:endParaRPr lang="hr-HR" dirty="0"/>
          </a:p>
          <a:p>
            <a:r>
              <a:rPr lang="hr-HR" dirty="0"/>
              <a:t>Drugi biološki rizični </a:t>
            </a:r>
            <a:r>
              <a:rPr lang="hr-HR" dirty="0" smtClean="0"/>
              <a:t>faktori: komplikacije </a:t>
            </a:r>
            <a:r>
              <a:rPr lang="hr-HR" dirty="0"/>
              <a:t>pri porodu, majčino pušenje,  </a:t>
            </a:r>
            <a:r>
              <a:rPr lang="hr-HR" dirty="0" smtClean="0"/>
              <a:t>konzumacija alkohola </a:t>
            </a:r>
            <a:r>
              <a:rPr lang="hr-HR" dirty="0"/>
              <a:t>i drugih </a:t>
            </a:r>
            <a:r>
              <a:rPr lang="hr-HR" dirty="0" err="1"/>
              <a:t>psihoaktivnih</a:t>
            </a:r>
            <a:r>
              <a:rPr lang="hr-HR" dirty="0"/>
              <a:t> sredstava, niska </a:t>
            </a:r>
            <a:r>
              <a:rPr lang="hr-HR" dirty="0" smtClean="0"/>
              <a:t>porođajna težina</a:t>
            </a:r>
            <a:endParaRPr lang="hr-HR" dirty="0"/>
          </a:p>
          <a:p>
            <a:r>
              <a:rPr lang="hr-HR" dirty="0" smtClean="0"/>
              <a:t>Obiteljska interakcija jako važna u oblikovanju simptoma ADHD-a</a:t>
            </a:r>
          </a:p>
          <a:p>
            <a:r>
              <a:rPr lang="hr-HR" dirty="0" smtClean="0"/>
              <a:t>Teškoće u određivanju neurološke podloge ADHD-a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74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Bihevioralni i kognitivno-bihevioralni tretmani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Važne bihevioralne strategije</a:t>
            </a:r>
          </a:p>
          <a:p>
            <a:r>
              <a:rPr lang="hr-HR" dirty="0" smtClean="0"/>
              <a:t>Velik utjecaj potkrepljenja – usvajanje vještina, prikladnih reakcija na određene situacije, kontrola ponašanja</a:t>
            </a:r>
          </a:p>
          <a:p>
            <a:r>
              <a:rPr lang="hr-HR" dirty="0" smtClean="0"/>
              <a:t>Problem </a:t>
            </a:r>
            <a:r>
              <a:rPr lang="hr-HR" dirty="0" err="1" smtClean="0"/>
              <a:t>solving</a:t>
            </a:r>
            <a:r>
              <a:rPr lang="hr-HR" dirty="0" smtClean="0"/>
              <a:t> tehnike, trening verbalnih </a:t>
            </a:r>
            <a:r>
              <a:rPr lang="hr-HR" dirty="0" err="1" smtClean="0"/>
              <a:t>samoinstrukcija</a:t>
            </a:r>
            <a:endParaRPr lang="hr-HR" dirty="0" smtClean="0"/>
          </a:p>
          <a:p>
            <a:r>
              <a:rPr lang="hr-HR" dirty="0" smtClean="0"/>
              <a:t>Kognitivni aspekti intervencija moraju svakako biti povezani s bihevioralnim strategijama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0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Tripartitni okvir bihevioralnih intervencija (</a:t>
            </a:r>
            <a:r>
              <a:rPr lang="hr-HR" dirty="0" err="1" smtClean="0"/>
              <a:t>Hinshaw</a:t>
            </a:r>
            <a:r>
              <a:rPr lang="hr-HR" smtClean="0"/>
              <a:t>, 1998.)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1.) </a:t>
            </a:r>
            <a:r>
              <a:rPr lang="hr-HR" b="1" dirty="0" smtClean="0"/>
              <a:t>Izravno upravljanje potkrepljenjima </a:t>
            </a:r>
            <a:r>
              <a:rPr lang="hr-HR" dirty="0" smtClean="0"/>
              <a:t>– pravilna upotreba pozitivnih i negativnih potkrepljenja (tehnika žetona, „time </a:t>
            </a:r>
            <a:r>
              <a:rPr lang="hr-HR" dirty="0" err="1" smtClean="0"/>
              <a:t>out</a:t>
            </a:r>
            <a:r>
              <a:rPr lang="hr-HR" dirty="0" smtClean="0"/>
              <a:t>”, metoda odgovor-posljedica)</a:t>
            </a:r>
            <a:endParaRPr lang="hr-HR" dirty="0"/>
          </a:p>
          <a:p>
            <a:r>
              <a:rPr lang="hr-HR" dirty="0" smtClean="0"/>
              <a:t>2.) </a:t>
            </a:r>
            <a:r>
              <a:rPr lang="hr-HR" b="1" dirty="0" smtClean="0"/>
              <a:t>Klinička bihevioralna terapija </a:t>
            </a:r>
            <a:r>
              <a:rPr lang="hr-HR" dirty="0" smtClean="0"/>
              <a:t>– podučavanje roditelja i učitelja određivanju </a:t>
            </a:r>
            <a:r>
              <a:rPr lang="hr-HR" dirty="0"/>
              <a:t>konkretnog problema za intervenciju, </a:t>
            </a:r>
            <a:r>
              <a:rPr lang="hr-HR" dirty="0" smtClean="0"/>
              <a:t>određivanju </a:t>
            </a:r>
            <a:r>
              <a:rPr lang="hr-HR" dirty="0"/>
              <a:t>programa nagrađivanja, </a:t>
            </a:r>
            <a:r>
              <a:rPr lang="hr-HR" dirty="0" smtClean="0"/>
              <a:t>korištenja prikladnih kazni, kako uskladiti program </a:t>
            </a:r>
            <a:r>
              <a:rPr lang="hr-HR" dirty="0"/>
              <a:t>između </a:t>
            </a:r>
            <a:r>
              <a:rPr lang="hr-HR" dirty="0" smtClean="0"/>
              <a:t>obitelji i škole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88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26292"/>
            <a:ext cx="9601196" cy="4549576"/>
          </a:xfrm>
        </p:spPr>
        <p:txBody>
          <a:bodyPr>
            <a:normAutofit/>
          </a:bodyPr>
          <a:lstStyle/>
          <a:p>
            <a:r>
              <a:rPr lang="hr-HR" dirty="0" smtClean="0"/>
              <a:t>3.) </a:t>
            </a:r>
            <a:r>
              <a:rPr lang="hr-HR" b="1" dirty="0" smtClean="0"/>
              <a:t>Kognitivno – bihevioralne intervencije </a:t>
            </a:r>
            <a:r>
              <a:rPr lang="hr-HR" dirty="0" smtClean="0"/>
              <a:t>– trening davanja </a:t>
            </a:r>
            <a:r>
              <a:rPr lang="hr-HR" dirty="0" err="1"/>
              <a:t>samoinstrukcija</a:t>
            </a:r>
            <a:r>
              <a:rPr lang="hr-HR" dirty="0"/>
              <a:t>, problem </a:t>
            </a:r>
            <a:r>
              <a:rPr lang="hr-HR" dirty="0" err="1"/>
              <a:t>solving</a:t>
            </a:r>
            <a:r>
              <a:rPr lang="hr-HR" dirty="0"/>
              <a:t> tehnike, </a:t>
            </a:r>
            <a:r>
              <a:rPr lang="hr-HR" dirty="0" err="1" smtClean="0"/>
              <a:t>samopotkrepljivanje</a:t>
            </a:r>
            <a:r>
              <a:rPr lang="hr-HR" dirty="0" smtClean="0"/>
              <a:t>, suočavanje </a:t>
            </a:r>
            <a:r>
              <a:rPr lang="hr-HR" dirty="0"/>
              <a:t>s </a:t>
            </a:r>
            <a:r>
              <a:rPr lang="hr-HR" dirty="0" smtClean="0"/>
              <a:t>pogreškama</a:t>
            </a:r>
            <a:endParaRPr lang="hr-HR" dirty="0"/>
          </a:p>
          <a:p>
            <a:r>
              <a:rPr lang="hr-HR" dirty="0" smtClean="0"/>
              <a:t>4.) </a:t>
            </a:r>
            <a:r>
              <a:rPr lang="hr-HR" b="1" dirty="0" smtClean="0"/>
              <a:t>Trening socijalnih vještina </a:t>
            </a:r>
            <a:r>
              <a:rPr lang="hr-HR" dirty="0" smtClean="0"/>
              <a:t>– rad u malim grupama, isprobavanje ponašanja, uvježbavanje te nagrađivanje unutar grupe</a:t>
            </a:r>
            <a:endParaRPr lang="hr-HR" dirty="0"/>
          </a:p>
          <a:p>
            <a:endParaRPr lang="hr-HR" dirty="0" smtClean="0"/>
          </a:p>
          <a:p>
            <a:r>
              <a:rPr lang="hr-HR" dirty="0"/>
              <a:t>Psihofarmatici – pokazuju pozitivne učinke, ali samo </a:t>
            </a:r>
            <a:r>
              <a:rPr lang="hr-HR" dirty="0" smtClean="0"/>
              <a:t>trenutno, nema </a:t>
            </a:r>
            <a:r>
              <a:rPr lang="hr-HR" dirty="0"/>
              <a:t>dugoročnih </a:t>
            </a:r>
            <a:r>
              <a:rPr lang="hr-HR" dirty="0" smtClean="0"/>
              <a:t>učinaka</a:t>
            </a:r>
            <a:endParaRPr lang="hr-HR" dirty="0"/>
          </a:p>
          <a:p>
            <a:r>
              <a:rPr lang="hr-HR" dirty="0"/>
              <a:t>Najučinkovitije – kombinacija lijekova, treninga za roditelje i učitelje te izravnog upravljanja potkrepljenjima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54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Intervencije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dirty="0"/>
              <a:t>1. </a:t>
            </a:r>
            <a:r>
              <a:rPr lang="hr-HR" b="1" dirty="0" smtClean="0"/>
              <a:t>Trening socijalnih vještina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- radi se u malim grupama, jednom tjedno</a:t>
            </a:r>
          </a:p>
          <a:p>
            <a:pPr marL="0" indent="0">
              <a:buNone/>
            </a:pPr>
            <a:r>
              <a:rPr lang="hr-HR" dirty="0" smtClean="0"/>
              <a:t>     - cilj je poboljšati odnose s vršnjacima i odraslima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- uči se o socijalnim vještinama (svaki tjedan nova vještina), izvedbi socijalnih vještina, prepoznavanju verbalnih i neverbalnih socijalnih znakova, učenje adaptivnijeg odgovora na različite situacije, generalizacija naučenog ponašanja na ostale situacije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- kroz igranje uloga prikazuju različite situacije, dobre i loše reakcije na situacije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- djeca dobivaju nagrade i kazne ovisno o reakcijama u različitim situacijama (bodovanje)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- roditelje se isto podučava korištenju tehnika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69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2. </a:t>
            </a:r>
            <a:r>
              <a:rPr lang="hr-HR" b="1" dirty="0" err="1" smtClean="0"/>
              <a:t>Samoprocjena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</a:t>
            </a:r>
            <a:r>
              <a:rPr lang="hr-HR" dirty="0" smtClean="0"/>
              <a:t>- trening </a:t>
            </a:r>
            <a:r>
              <a:rPr lang="hr-HR" dirty="0"/>
              <a:t>u sposobnosti </a:t>
            </a:r>
            <a:r>
              <a:rPr lang="hr-HR" dirty="0" err="1" smtClean="0"/>
              <a:t>samomotrenja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err="1" smtClean="0"/>
              <a:t>samoevaluacije</a:t>
            </a:r>
            <a:r>
              <a:rPr lang="hr-HR" dirty="0" smtClean="0"/>
              <a:t> ponašanja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- djeca uvježbavaju određene vještine u grupama kroz igranje uloga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- dijete procjenjuje svoju izvedbu i voditelj ist</a:t>
            </a:r>
            <a:r>
              <a:rPr lang="hr-HR" dirty="0" smtClean="0">
                <a:solidFill>
                  <a:schemeClr val="tx1"/>
                </a:solidFill>
              </a:rPr>
              <a:t>o → uspoređuju se procjene i što je sličnija procjena dijete dobije više nagradnih bodova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1587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/>
              <a:t>3. Upravljanje ljutnjom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</a:t>
            </a:r>
            <a:r>
              <a:rPr lang="hr-HR" dirty="0" smtClean="0"/>
              <a:t> - djeca s ADHD-om često imaju pretjerano emocionalne reakcije i krivo interpretiraju namjere drugih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- u manjim grupama djecu se uče načini ispravnog reagiranja u takvim situacijama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- kroz igranje uloga odglumi se stvarna situacija neke provokacije, djeca raspravljaju kako bi se moglo reagirati, voditelj pokazuje ispravne strategije reakcije, djeca uvježbavaju ispravne načine reagiranja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19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Faktori koji utječu na ishod tretmana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Djetetova dob i stupanj razvoja (mlađe dijete teže razumije kognitivne koncepte)</a:t>
            </a:r>
          </a:p>
          <a:p>
            <a:r>
              <a:rPr lang="hr-HR" dirty="0" smtClean="0"/>
              <a:t>Čest </a:t>
            </a:r>
            <a:r>
              <a:rPr lang="hr-HR" dirty="0" err="1" smtClean="0"/>
              <a:t>komorbiditet</a:t>
            </a:r>
            <a:r>
              <a:rPr lang="hr-HR" dirty="0" smtClean="0"/>
              <a:t> s drugim teškoćama</a:t>
            </a:r>
          </a:p>
          <a:p>
            <a:r>
              <a:rPr lang="hr-HR" dirty="0" smtClean="0"/>
              <a:t>Obiteljske karakteristike/interakcija</a:t>
            </a:r>
          </a:p>
          <a:p>
            <a:r>
              <a:rPr lang="hr-HR" dirty="0" smtClean="0"/>
              <a:t>Premalo istraživanja o uzrocima i općenito o ADHD-u</a:t>
            </a:r>
          </a:p>
          <a:p>
            <a:r>
              <a:rPr lang="hr-HR" dirty="0" smtClean="0"/>
              <a:t>Redovitost dolaska na tretman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763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Trenutno stanje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AHDH utječe na različite životne situacije te zahtijeva intenzivne intervencije u djetinjstvu</a:t>
            </a:r>
          </a:p>
          <a:p>
            <a:r>
              <a:rPr lang="hr-HR" dirty="0" smtClean="0"/>
              <a:t>Samo-instrukcije bazirane na kognitivnim intervencijama nisu dovoljno učinkovite da bi utjecale na simptomatologiju ADHD-a</a:t>
            </a:r>
          </a:p>
          <a:p>
            <a:r>
              <a:rPr lang="hr-HR" dirty="0" smtClean="0"/>
              <a:t>Bihevioralne intervencije su baza psihosocijalnih intervencija za ADHD</a:t>
            </a:r>
          </a:p>
          <a:p>
            <a:r>
              <a:rPr lang="hr-HR" dirty="0" smtClean="0"/>
              <a:t>Nijedan tretman sam za sebe nije dovoljan za široke teškoće s kojima se susreću djeca s ADHD-om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11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Buduće smjernice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Intervencije bi trebale biti usmjerene na ključna područja teškoća kod djece s ADHD-om: organizacijske vještine, socijalne vještine i akademski uspjeh</a:t>
            </a:r>
          </a:p>
          <a:p>
            <a:r>
              <a:rPr lang="hr-HR" dirty="0" smtClean="0"/>
              <a:t>Nema istraživanja s nepažljivim tipom ADHD-a</a:t>
            </a:r>
          </a:p>
          <a:p>
            <a:r>
              <a:rPr lang="hr-HR" dirty="0" smtClean="0"/>
              <a:t>Potrebno još istraživanja o kombiniranju psihosocijalnih tretmana s lijekovima i njihova učinkovitost za ADHD</a:t>
            </a:r>
          </a:p>
          <a:p>
            <a:r>
              <a:rPr lang="hr-HR" dirty="0" smtClean="0"/>
              <a:t>Kognitivno-bihevioralne intervencije moraju uključiti sustav potkrepljivanja i uključenost roditelja i učitelja</a:t>
            </a:r>
          </a:p>
          <a:p>
            <a:r>
              <a:rPr lang="hr-HR" dirty="0" smtClean="0"/>
              <a:t>Eksternalizirani poremećaji su kronična, a ne akutna stanja –  prilagoditi tretman, percepciju u javnosti i financiranje – najvažnija je intervencija u djetinjstvu zbog smanjenja kasnijih teškoća (prevencija)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99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ADHD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Poremećaj koji uključuje dugotrajne teškoće u rasponu pažnje, kontroli impulsa i regulaciji motoričkog ponašanja</a:t>
            </a:r>
          </a:p>
          <a:p>
            <a:r>
              <a:rPr lang="hr-HR" dirty="0" smtClean="0"/>
              <a:t>Dijagnostički kriteriji zahtijevaju pojavu 6 ili više simptoma </a:t>
            </a:r>
            <a:r>
              <a:rPr lang="hr-HR" dirty="0"/>
              <a:t>u domeni </a:t>
            </a:r>
            <a:r>
              <a:rPr lang="hr-HR" dirty="0" smtClean="0"/>
              <a:t>nepažnje i/ili </a:t>
            </a:r>
            <a:r>
              <a:rPr lang="hr-HR" dirty="0"/>
              <a:t>hiperaktivnosti/impulzivnosti koji se javljaju prije </a:t>
            </a:r>
            <a:r>
              <a:rPr lang="hr-HR" dirty="0" smtClean="0"/>
              <a:t>12. godine života, </a:t>
            </a:r>
            <a:r>
              <a:rPr lang="hr-HR" dirty="0"/>
              <a:t>dugo traju (</a:t>
            </a:r>
            <a:r>
              <a:rPr lang="hr-HR" dirty="0" smtClean="0"/>
              <a:t>minimalno </a:t>
            </a:r>
            <a:r>
              <a:rPr lang="hr-HR" dirty="0"/>
              <a:t>6 </a:t>
            </a:r>
            <a:r>
              <a:rPr lang="hr-HR" dirty="0" smtClean="0"/>
              <a:t>mjeseci) te se pojavljuju u dva ili više različitih okruženja (škola, obitelj…)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43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4" y="2447453"/>
            <a:ext cx="2484351" cy="2643531"/>
          </a:xfrm>
        </p:spPr>
      </p:pic>
    </p:spTree>
    <p:extLst>
      <p:ext uri="{BB962C8B-B14F-4D97-AF65-F5344CB8AC3E}">
        <p14:creationId xmlns:p14="http://schemas.microsoft.com/office/powerpoint/2010/main" val="11074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77500" lnSpcReduction="20000"/>
          </a:bodyPr>
          <a:lstStyle/>
          <a:p>
            <a:endParaRPr lang="hr-HR" sz="3500" b="1" dirty="0" smtClean="0"/>
          </a:p>
          <a:p>
            <a:r>
              <a:rPr lang="hr-HR" sz="3500" b="1" dirty="0" smtClean="0"/>
              <a:t>Simptomi nepažnje: </a:t>
            </a:r>
          </a:p>
          <a:p>
            <a:pPr marL="0" indent="0">
              <a:buNone/>
            </a:pPr>
            <a:endParaRPr lang="hr-HR" sz="3500" b="1" dirty="0" smtClean="0"/>
          </a:p>
          <a:p>
            <a:pPr marL="0" indent="0">
              <a:buNone/>
            </a:pPr>
            <a:r>
              <a:rPr lang="hr-HR" dirty="0"/>
              <a:t>Ne posvećuje pažnju detaljima, greške u radu.</a:t>
            </a:r>
          </a:p>
          <a:p>
            <a:pPr marL="0" indent="0">
              <a:buNone/>
            </a:pPr>
            <a:r>
              <a:rPr lang="hr-HR" dirty="0" smtClean="0"/>
              <a:t>Održavanje </a:t>
            </a:r>
            <a:r>
              <a:rPr lang="hr-HR" dirty="0"/>
              <a:t>pažnje na zadatcima, u igri. </a:t>
            </a:r>
          </a:p>
          <a:p>
            <a:pPr marL="0" indent="0">
              <a:buNone/>
            </a:pPr>
            <a:r>
              <a:rPr lang="hr-HR" dirty="0" smtClean="0"/>
              <a:t>Čini </a:t>
            </a:r>
            <a:r>
              <a:rPr lang="hr-HR" dirty="0"/>
              <a:t>se da ne sluša kada mu se govori izravno. </a:t>
            </a:r>
          </a:p>
          <a:p>
            <a:pPr marL="0" indent="0">
              <a:buNone/>
            </a:pPr>
            <a:r>
              <a:rPr lang="hr-HR" dirty="0" smtClean="0"/>
              <a:t>Ne </a:t>
            </a:r>
            <a:r>
              <a:rPr lang="hr-HR" dirty="0"/>
              <a:t>slijedi upute do kraja, ne </a:t>
            </a:r>
            <a:r>
              <a:rPr lang="hr-HR" dirty="0" smtClean="0"/>
              <a:t>uspijeva </a:t>
            </a:r>
            <a:r>
              <a:rPr lang="hr-HR" dirty="0"/>
              <a:t>završiti aktivnost do kraja. </a:t>
            </a:r>
          </a:p>
          <a:p>
            <a:pPr marL="0" indent="0">
              <a:buNone/>
            </a:pPr>
            <a:r>
              <a:rPr lang="hr-HR" dirty="0" smtClean="0"/>
              <a:t>Teškoće </a:t>
            </a:r>
            <a:r>
              <a:rPr lang="hr-HR" dirty="0"/>
              <a:t>u organizaciji.</a:t>
            </a:r>
          </a:p>
          <a:p>
            <a:pPr marL="0" indent="0">
              <a:buNone/>
            </a:pPr>
            <a:r>
              <a:rPr lang="hr-HR" dirty="0" smtClean="0"/>
              <a:t>Izbjegavanje </a:t>
            </a:r>
            <a:r>
              <a:rPr lang="hr-HR" dirty="0"/>
              <a:t>ili odbijanje sudjelovanja u zadatcima koji zahtijevaju kontinuirani mentalni napor.</a:t>
            </a:r>
          </a:p>
          <a:p>
            <a:pPr marL="0" indent="0">
              <a:buNone/>
            </a:pPr>
            <a:r>
              <a:rPr lang="hr-HR" dirty="0" smtClean="0"/>
              <a:t>Gubi </a:t>
            </a:r>
            <a:r>
              <a:rPr lang="hr-HR" dirty="0"/>
              <a:t>stvari </a:t>
            </a:r>
            <a:r>
              <a:rPr lang="hr-HR" dirty="0" smtClean="0"/>
              <a:t>potrebne </a:t>
            </a:r>
            <a:r>
              <a:rPr lang="hr-HR" dirty="0"/>
              <a:t>za zadatke ili aktivnosti. </a:t>
            </a:r>
          </a:p>
          <a:p>
            <a:pPr marL="0" indent="0">
              <a:buNone/>
            </a:pPr>
            <a:r>
              <a:rPr lang="hr-HR" dirty="0" smtClean="0"/>
              <a:t>Često </a:t>
            </a:r>
            <a:r>
              <a:rPr lang="hr-HR" dirty="0"/>
              <a:t>mu lako odvuku pažnju nebitni podražaji. </a:t>
            </a:r>
          </a:p>
          <a:p>
            <a:pPr marL="0" indent="0">
              <a:buNone/>
            </a:pPr>
            <a:r>
              <a:rPr lang="hr-HR" dirty="0" smtClean="0"/>
              <a:t>Često </a:t>
            </a:r>
            <a:r>
              <a:rPr lang="hr-HR" dirty="0"/>
              <a:t>zaboravlja dnevne aktivnosti.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10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25000" lnSpcReduction="20000"/>
          </a:bodyPr>
          <a:lstStyle/>
          <a:p>
            <a:endParaRPr lang="hr-HR" sz="3800" b="1" dirty="0" smtClean="0"/>
          </a:p>
          <a:p>
            <a:r>
              <a:rPr lang="hr-HR" sz="11200" b="1" dirty="0" smtClean="0"/>
              <a:t>Simptomi hiperaktivnosti/impulzivnosti:</a:t>
            </a:r>
          </a:p>
          <a:p>
            <a:pPr marL="0" indent="0">
              <a:buNone/>
            </a:pPr>
            <a:endParaRPr lang="hr-HR" sz="3800" b="1" dirty="0" smtClean="0"/>
          </a:p>
          <a:p>
            <a:pPr marL="0" indent="0">
              <a:buNone/>
            </a:pPr>
            <a:endParaRPr lang="hr-HR" sz="3800" b="1" dirty="0" smtClean="0"/>
          </a:p>
          <a:p>
            <a:pPr marL="0" indent="0">
              <a:buNone/>
            </a:pPr>
            <a:endParaRPr lang="hr-HR" sz="3800" b="1" dirty="0"/>
          </a:p>
          <a:p>
            <a:pPr marL="0" indent="0">
              <a:buNone/>
            </a:pPr>
            <a:endParaRPr lang="hr-HR" sz="3800" b="1" dirty="0" smtClean="0"/>
          </a:p>
          <a:p>
            <a:pPr marL="0" indent="0">
              <a:buNone/>
            </a:pPr>
            <a:r>
              <a:rPr lang="hr-HR" sz="8000" dirty="0"/>
              <a:t>Nema mira – kucka i vrpolji se. </a:t>
            </a:r>
            <a:endParaRPr lang="hr-HR" sz="8000" dirty="0" smtClean="0"/>
          </a:p>
          <a:p>
            <a:pPr marL="0" indent="0">
              <a:buNone/>
            </a:pPr>
            <a:r>
              <a:rPr lang="hr-HR" sz="8000" dirty="0" smtClean="0"/>
              <a:t>Ustaje </a:t>
            </a:r>
            <a:r>
              <a:rPr lang="hr-HR" sz="8000" dirty="0"/>
              <a:t>sa stolice u situacijama u kojima treba sjediti. </a:t>
            </a:r>
          </a:p>
          <a:p>
            <a:pPr marL="0" indent="0">
              <a:buNone/>
            </a:pPr>
            <a:r>
              <a:rPr lang="hr-HR" sz="8000" dirty="0" smtClean="0"/>
              <a:t>Često </a:t>
            </a:r>
            <a:r>
              <a:rPr lang="hr-HR" sz="8000" dirty="0"/>
              <a:t>trči i penje se u situacijama u kojima je to neprikladno. </a:t>
            </a:r>
          </a:p>
          <a:p>
            <a:pPr marL="0" indent="0">
              <a:buNone/>
            </a:pPr>
            <a:r>
              <a:rPr lang="hr-HR" sz="8000" dirty="0" smtClean="0"/>
              <a:t>Ne </a:t>
            </a:r>
            <a:r>
              <a:rPr lang="hr-HR" sz="8000" dirty="0"/>
              <a:t>može se mirno igrati ili sudjelovati u aktivnostima. </a:t>
            </a:r>
          </a:p>
          <a:p>
            <a:pPr marL="0" indent="0">
              <a:buNone/>
            </a:pPr>
            <a:r>
              <a:rPr lang="hr-HR" sz="8000" dirty="0" smtClean="0"/>
              <a:t>Često </a:t>
            </a:r>
            <a:r>
              <a:rPr lang="hr-HR" sz="8000" dirty="0"/>
              <a:t>je u pogonu i djeluje kao da ga pokreće „motor”. </a:t>
            </a:r>
          </a:p>
          <a:p>
            <a:pPr marL="0" indent="0">
              <a:buNone/>
            </a:pPr>
            <a:r>
              <a:rPr lang="hr-HR" sz="8000" dirty="0" smtClean="0"/>
              <a:t>Često </a:t>
            </a:r>
            <a:r>
              <a:rPr lang="hr-HR" sz="8000" dirty="0"/>
              <a:t>pretjerano priča. </a:t>
            </a:r>
          </a:p>
          <a:p>
            <a:pPr marL="0" indent="0">
              <a:buNone/>
            </a:pPr>
            <a:r>
              <a:rPr lang="hr-HR" sz="8000" dirty="0" smtClean="0"/>
              <a:t>Često </a:t>
            </a:r>
            <a:r>
              <a:rPr lang="hr-HR" sz="8000" dirty="0"/>
              <a:t>bubne odgovor prije nego je dovršeno pitanje. </a:t>
            </a:r>
          </a:p>
          <a:p>
            <a:pPr marL="0" indent="0">
              <a:buNone/>
            </a:pPr>
            <a:r>
              <a:rPr lang="hr-HR" sz="8000" dirty="0" smtClean="0"/>
              <a:t>Teško </a:t>
            </a:r>
            <a:r>
              <a:rPr lang="hr-HR" sz="8000" dirty="0"/>
              <a:t>čeka u redu. </a:t>
            </a:r>
          </a:p>
          <a:p>
            <a:pPr marL="0" indent="0">
              <a:buNone/>
            </a:pPr>
            <a:r>
              <a:rPr lang="hr-HR" sz="8000" dirty="0" smtClean="0"/>
              <a:t>Često </a:t>
            </a:r>
            <a:r>
              <a:rPr lang="hr-HR" sz="8000" dirty="0"/>
              <a:t>ometa ili prekida druge. </a:t>
            </a:r>
          </a:p>
          <a:p>
            <a:pPr marL="0" indent="0">
              <a:buNone/>
            </a:pPr>
            <a:r>
              <a:rPr lang="hr-HR" sz="5000" dirty="0"/>
              <a:t> 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83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Podtipovi ADHD-a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Predominantno nepažljiv tip</a:t>
            </a:r>
          </a:p>
          <a:p>
            <a:r>
              <a:rPr lang="hr-HR" dirty="0" smtClean="0"/>
              <a:t>2. Predominantno hiperaktivan/impulzivan tip</a:t>
            </a:r>
          </a:p>
          <a:p>
            <a:r>
              <a:rPr lang="hr-HR" dirty="0" smtClean="0"/>
              <a:t>3. Kombinirani tip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59" y="3637493"/>
            <a:ext cx="28575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Prevalencija</a:t>
            </a:r>
            <a:r>
              <a:rPr lang="hr-HR" dirty="0" smtClean="0"/>
              <a:t> je 3-5% školske populacije</a:t>
            </a:r>
          </a:p>
          <a:p>
            <a:r>
              <a:rPr lang="hr-HR" dirty="0" smtClean="0"/>
              <a:t>Češći kod dječaka</a:t>
            </a:r>
          </a:p>
          <a:p>
            <a:r>
              <a:rPr lang="hr-HR" dirty="0" smtClean="0"/>
              <a:t>Često </a:t>
            </a:r>
            <a:r>
              <a:rPr lang="hr-HR" dirty="0" err="1" smtClean="0"/>
              <a:t>perzistira</a:t>
            </a:r>
            <a:r>
              <a:rPr lang="hr-HR" dirty="0" smtClean="0"/>
              <a:t> kroz adolescenciju i mlađu odraslu dob</a:t>
            </a:r>
          </a:p>
          <a:p>
            <a:r>
              <a:rPr lang="hr-HR" dirty="0" smtClean="0"/>
              <a:t>Najčešći kombinirani tip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01" y="4437593"/>
            <a:ext cx="28575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Komorbiditet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Vrlo čest</a:t>
            </a:r>
          </a:p>
          <a:p>
            <a:r>
              <a:rPr lang="hr-HR" dirty="0" smtClean="0"/>
              <a:t>Poremećaj s prkošenjem i suprotstavljanjem, poremećaj ponašanja</a:t>
            </a:r>
          </a:p>
          <a:p>
            <a:r>
              <a:rPr lang="hr-HR" dirty="0" smtClean="0"/>
              <a:t>Internalizirani poremećaji – anksioznost, povlačenje, depresija</a:t>
            </a:r>
          </a:p>
          <a:p>
            <a:r>
              <a:rPr lang="hr-HR" dirty="0" smtClean="0"/>
              <a:t>Teškoće učenja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33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Teškoće povezane s ADHD-om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Loš školski uspjeh</a:t>
            </a:r>
          </a:p>
          <a:p>
            <a:r>
              <a:rPr lang="hr-HR" dirty="0" smtClean="0"/>
              <a:t>Teškoće u obiteljskim odnosima/interakcijama</a:t>
            </a:r>
          </a:p>
          <a:p>
            <a:r>
              <a:rPr lang="hr-HR" dirty="0" smtClean="0"/>
              <a:t>Odbijanje od strane vršnjaka</a:t>
            </a:r>
          </a:p>
          <a:p>
            <a:r>
              <a:rPr lang="hr-HR" dirty="0" smtClean="0"/>
              <a:t>Sklonost slučajnim ozljedama</a:t>
            </a:r>
          </a:p>
          <a:p>
            <a:r>
              <a:rPr lang="hr-HR" dirty="0" smtClean="0"/>
              <a:t>Nedovoljno razvijene vještine potrebne za brigu o sebi, nedovoljna neovisnost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09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Obiteljska anamneza</a:t>
            </a:r>
          </a:p>
          <a:p>
            <a:r>
              <a:rPr lang="hr-HR" dirty="0" smtClean="0"/>
              <a:t>Informacije od roditelja i učitelja</a:t>
            </a:r>
          </a:p>
          <a:p>
            <a:r>
              <a:rPr lang="hr-HR" dirty="0" smtClean="0"/>
              <a:t>Različite i opsežne skale procjene, kasnije specifične skale za ADHD</a:t>
            </a:r>
          </a:p>
          <a:p>
            <a:r>
              <a:rPr lang="hr-HR" dirty="0" smtClean="0"/>
              <a:t>Dječja </a:t>
            </a:r>
            <a:r>
              <a:rPr lang="hr-HR" dirty="0" err="1" smtClean="0"/>
              <a:t>samoprocjena</a:t>
            </a:r>
            <a:endParaRPr lang="hr-HR" dirty="0" smtClean="0"/>
          </a:p>
          <a:p>
            <a:r>
              <a:rPr lang="hr-HR" dirty="0" smtClean="0"/>
              <a:t>Neurološke i medicinske procjene</a:t>
            </a:r>
          </a:p>
          <a:p>
            <a:r>
              <a:rPr lang="hr-HR" dirty="0" smtClean="0"/>
              <a:t>Ponavljati procjene kontinuirano kroz tretman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7072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273</TotalTime>
  <Words>953</Words>
  <Application>Microsoft Office PowerPoint</Application>
  <PresentationFormat>Custom</PresentationFormat>
  <Paragraphs>116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BKT HIPERAKTIVNOSTI</vt:lpstr>
      <vt:lpstr>ADHD</vt:lpstr>
      <vt:lpstr>PowerPoint Presentation</vt:lpstr>
      <vt:lpstr>PowerPoint Presentation</vt:lpstr>
      <vt:lpstr>Podtipovi ADHD-a</vt:lpstr>
      <vt:lpstr>PowerPoint Presentation</vt:lpstr>
      <vt:lpstr>Komorbiditet</vt:lpstr>
      <vt:lpstr>Teškoće povezane s ADHD-om</vt:lpstr>
      <vt:lpstr>Procjena</vt:lpstr>
      <vt:lpstr>Etiologija i rizični faktori</vt:lpstr>
      <vt:lpstr>Bihevioralni i kognitivno-bihevioralni tretmani</vt:lpstr>
      <vt:lpstr>Tripartitni okvir bihevioralnih intervencija (Hinshaw, 1998.)</vt:lpstr>
      <vt:lpstr>PowerPoint Presentation</vt:lpstr>
      <vt:lpstr>Intervencije</vt:lpstr>
      <vt:lpstr>PowerPoint Presentation</vt:lpstr>
      <vt:lpstr>PowerPoint Presentation</vt:lpstr>
      <vt:lpstr>Faktori koji utječu na ishod tretmana</vt:lpstr>
      <vt:lpstr>Trenutno stanje</vt:lpstr>
      <vt:lpstr>Buduće smjernice</vt:lpstr>
      <vt:lpstr>PowerPoint Presentation</vt:lpstr>
    </vt:vector>
  </TitlesOfParts>
  <Company>HZZ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HIPERAKTIVNOSTI</dc:title>
  <dc:creator>Jelena Ačkar</dc:creator>
  <cp:lastModifiedBy>HUBIKOT</cp:lastModifiedBy>
  <cp:revision>24</cp:revision>
  <dcterms:created xsi:type="dcterms:W3CDTF">2018-01-17T09:16:03Z</dcterms:created>
  <dcterms:modified xsi:type="dcterms:W3CDTF">2018-01-26T10:39:53Z</dcterms:modified>
</cp:coreProperties>
</file>