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60" r:id="rId5"/>
    <p:sldId id="258" r:id="rId6"/>
    <p:sldId id="259" r:id="rId7"/>
    <p:sldId id="268" r:id="rId8"/>
    <p:sldId id="269" r:id="rId9"/>
    <p:sldId id="263" r:id="rId10"/>
    <p:sldId id="270" r:id="rId11"/>
    <p:sldId id="265" r:id="rId12"/>
    <p:sldId id="266" r:id="rId13"/>
    <p:sldId id="267" r:id="rId14"/>
    <p:sldId id="264" r:id="rId15"/>
    <p:sldId id="271" r:id="rId16"/>
    <p:sldId id="273" r:id="rId17"/>
    <p:sldId id="272" r:id="rId18"/>
    <p:sldId id="274" r:id="rId19"/>
    <p:sldId id="281" r:id="rId20"/>
    <p:sldId id="282" r:id="rId21"/>
    <p:sldId id="275" r:id="rId22"/>
    <p:sldId id="276" r:id="rId23"/>
    <p:sldId id="277" r:id="rId24"/>
    <p:sldId id="278" r:id="rId25"/>
    <p:sldId id="280" r:id="rId26"/>
    <p:sldId id="279" r:id="rId27"/>
    <p:sldId id="283" r:id="rId28"/>
  </p:sldIdLst>
  <p:sldSz cx="9144000" cy="6858000" type="screen4x3"/>
  <p:notesSz cx="6735763" cy="98663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100" d="100"/>
          <a:sy n="100" d="100"/>
        </p:scale>
        <p:origin x="-978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28.10.2017.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766B-D1AA-4F28-8BF7-3309A47E40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6337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28.10.2017.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A768B-8BB4-498C-BFC5-331513D98D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8505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A768B-8BB4-498C-BFC5-331513D98D44}" type="slidenum">
              <a:rPr lang="hr-HR" smtClean="0"/>
              <a:t>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28.10.2017.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18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BF0902-540D-45F9-922B-A3E6516F403E}" type="datetimeFigureOut">
              <a:rPr lang="sl-SI" smtClean="0"/>
              <a:t>27. 10. 2017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473510-573E-43E5-B144-23E0F398896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BKT intervencije </a:t>
            </a:r>
            <a:r>
              <a:rPr lang="sl-SI" smtClean="0"/>
              <a:t>za kontrolu </a:t>
            </a:r>
            <a:r>
              <a:rPr lang="sl-SI" dirty="0" err="1" smtClean="0"/>
              <a:t>ljutnje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5712179" cy="628482"/>
          </a:xfrm>
        </p:spPr>
        <p:txBody>
          <a:bodyPr/>
          <a:lstStyle/>
          <a:p>
            <a:pPr algn="r"/>
            <a:r>
              <a:rPr lang="sl-SI" dirty="0" smtClean="0"/>
              <a:t>Saša Jerko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73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Vjerovanja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Ljudi različito procjenjuju okidače i situacije upravo radi različitosti u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vjerovanjima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koje smo razvili tijekom godina.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Vjerovanja mogu biti različita, primjerice: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1900" dirty="0">
                <a:solidFill>
                  <a:schemeClr val="tx1"/>
                </a:solidFill>
                <a:latin typeface="Calibri" pitchFamily="34" charset="0"/>
              </a:rPr>
              <a:t>Vjerovanja o tome kakvi su drugi ljudi, kakav je svijet oko nas, kakvi smo mi u odnosu na druge ljude</a:t>
            </a:r>
            <a:endParaRPr lang="sl-SI" sz="19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1900" dirty="0">
                <a:solidFill>
                  <a:schemeClr val="tx1"/>
                </a:solidFill>
                <a:latin typeface="Calibri" pitchFamily="34" charset="0"/>
              </a:rPr>
              <a:t>Vjerovanja o tome kako se mi moramo ponašati, kako se drugi ljudi moraju ponašati, kako ljudi „uče lekcije”, vjerovanja o tome što je bitno u životu</a:t>
            </a:r>
            <a:endParaRPr lang="sl-SI" sz="19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1900" dirty="0">
                <a:solidFill>
                  <a:schemeClr val="tx1"/>
                </a:solidFill>
                <a:latin typeface="Calibri" pitchFamily="34" charset="0"/>
              </a:rPr>
              <a:t>Vjerovanja o tome kako bi drugi gledali na neku određenu situaciju, kako bi policija i sudstvo mogli gledati na neku situaciju</a:t>
            </a:r>
            <a:endParaRPr lang="sl-SI" sz="1900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Naša vjerovanja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utječu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na procjenu okidača, na razinu ljutnje, na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inhibicije,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te na naš odgovor.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"/>
            <a:ext cx="5266928" cy="2564903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chemeClr val="tx1"/>
                </a:solidFill>
                <a:latin typeface="Calibri" pitchFamily="34" charset="0"/>
              </a:rPr>
              <a:t>Pravila – </a:t>
            </a:r>
            <a:r>
              <a:rPr lang="hr-HR" b="1" u="sng" dirty="0" smtClean="0">
                <a:solidFill>
                  <a:schemeClr val="tx1"/>
                </a:solidFill>
                <a:latin typeface="Calibri" pitchFamily="34" charset="0"/>
              </a:rPr>
              <a:t>općenito: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su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naučena</a:t>
            </a:r>
          </a:p>
          <a:p>
            <a:pPr lvl="0"/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 svrha im je da bi život lakše savladali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 također su dio kulture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z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a svakog pojedinca, su jedinstvena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-46615" y="2473254"/>
            <a:ext cx="9144000" cy="4384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b="1" dirty="0">
                <a:solidFill>
                  <a:schemeClr val="bg1"/>
                </a:solidFill>
                <a:latin typeface="Calibri" pitchFamily="34" charset="0"/>
              </a:rPr>
              <a:t>Vjerovanja </a:t>
            </a:r>
            <a:r>
              <a:rPr lang="sl-SI" b="1" dirty="0" smtClean="0">
                <a:solidFill>
                  <a:schemeClr val="bg1"/>
                </a:solidFill>
                <a:latin typeface="Calibri" pitchFamily="34" charset="0"/>
              </a:rPr>
              <a:t>povezana s </a:t>
            </a:r>
            <a:r>
              <a:rPr lang="sl-SI" b="1" dirty="0">
                <a:solidFill>
                  <a:schemeClr val="bg1"/>
                </a:solidFill>
                <a:latin typeface="Calibri" pitchFamily="34" charset="0"/>
              </a:rPr>
              <a:t>ljutnjom:</a:t>
            </a:r>
          </a:p>
          <a:p>
            <a:pPr lvl="0" algn="just"/>
            <a:r>
              <a:rPr lang="sl-SI" dirty="0">
                <a:latin typeface="Calibri" pitchFamily="34" charset="0"/>
              </a:rPr>
              <a:t>stvari </a:t>
            </a:r>
            <a:r>
              <a:rPr lang="sl-SI" dirty="0" smtClean="0">
                <a:latin typeface="Calibri" pitchFamily="34" charset="0"/>
              </a:rPr>
              <a:t>moraju </a:t>
            </a:r>
            <a:r>
              <a:rPr lang="sl-SI" dirty="0">
                <a:latin typeface="Calibri" pitchFamily="34" charset="0"/>
              </a:rPr>
              <a:t>biti upravo ono što želim. Strašno je ako nisu</a:t>
            </a:r>
          </a:p>
          <a:p>
            <a:pPr lvl="0" algn="just"/>
            <a:r>
              <a:rPr lang="sl-SI" dirty="0">
                <a:latin typeface="Calibri" pitchFamily="34" charset="0"/>
              </a:rPr>
              <a:t>Ljudi ne obraćuju pažnju na vas ako </a:t>
            </a:r>
            <a:r>
              <a:rPr lang="sl-SI" dirty="0" smtClean="0">
                <a:latin typeface="Calibri" pitchFamily="34" charset="0"/>
              </a:rPr>
              <a:t>iim </a:t>
            </a:r>
            <a:r>
              <a:rPr lang="sl-SI" dirty="0">
                <a:latin typeface="Calibri" pitchFamily="34" charset="0"/>
              </a:rPr>
              <a:t>ne pokažete da ste ljuti ili uzrujani. To je jedini način da izrazite svoje mišljenje</a:t>
            </a:r>
          </a:p>
          <a:p>
            <a:pPr lvl="0" algn="just"/>
            <a:r>
              <a:rPr lang="sl-SI" dirty="0">
                <a:latin typeface="Calibri" pitchFamily="34" charset="0"/>
              </a:rPr>
              <a:t>Drugi ljudi su zapravo sebični, egoistični i nisu spremni pomoći. Ako želite njihovu pomoć, morate ih prisiliti</a:t>
            </a:r>
          </a:p>
          <a:p>
            <a:pPr lvl="0" algn="just"/>
            <a:r>
              <a:rPr lang="sl-SI" dirty="0">
                <a:latin typeface="Calibri" pitchFamily="34" charset="0"/>
              </a:rPr>
              <a:t>Drugi ljudi su u osnovi neprijateljski raspoloženi. Morate biti oprezni, inače će </a:t>
            </a:r>
            <a:r>
              <a:rPr lang="sl-SI" dirty="0" smtClean="0">
                <a:latin typeface="Calibri" pitchFamily="34" charset="0"/>
              </a:rPr>
              <a:t> </a:t>
            </a:r>
            <a:r>
              <a:rPr lang="sl-SI" dirty="0">
                <a:latin typeface="Calibri" pitchFamily="34" charset="0"/>
              </a:rPr>
              <a:t>iskoristiti priliku da vas ponižavaju</a:t>
            </a:r>
          </a:p>
          <a:p>
            <a:pPr algn="just"/>
            <a:r>
              <a:rPr lang="sl-SI" dirty="0">
                <a:latin typeface="Calibri" pitchFamily="34" charset="0"/>
              </a:rPr>
              <a:t>Ako ljudi </a:t>
            </a:r>
            <a:r>
              <a:rPr lang="sl-SI" dirty="0" smtClean="0">
                <a:latin typeface="Calibri" pitchFamily="34" charset="0"/>
              </a:rPr>
              <a:t>pogriješe</a:t>
            </a:r>
            <a:r>
              <a:rPr lang="sl-SI" dirty="0">
                <a:latin typeface="Calibri" pitchFamily="34" charset="0"/>
              </a:rPr>
              <a:t>, moraju biti kažnjeni. Ne možete im dopustiti da </a:t>
            </a:r>
            <a:r>
              <a:rPr lang="sl-SI" dirty="0" smtClean="0">
                <a:latin typeface="Calibri" pitchFamily="34" charset="0"/>
              </a:rPr>
              <a:t>izbjegnu kaznu</a:t>
            </a:r>
            <a:endParaRPr lang="sl-SI" dirty="0">
              <a:latin typeface="Calibri" pitchFamily="34" charset="0"/>
            </a:endParaRPr>
          </a:p>
          <a:p>
            <a:pPr algn="ctr"/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9738"/>
            <a:ext cx="363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sl-SI" sz="2400" dirty="0" smtClean="0">
                <a:latin typeface="Calibri" pitchFamily="34" charset="0"/>
              </a:rPr>
              <a:t> </a:t>
            </a:r>
            <a:r>
              <a:rPr lang="sl-SI" sz="2400" dirty="0">
                <a:latin typeface="Calibri" pitchFamily="34" charset="0"/>
              </a:rPr>
              <a:t>rigidna </a:t>
            </a:r>
            <a:r>
              <a:rPr lang="sl-SI" sz="2400" dirty="0" smtClean="0">
                <a:latin typeface="Calibri" pitchFamily="34" charset="0"/>
              </a:rPr>
              <a:t>su i </a:t>
            </a:r>
            <a:r>
              <a:rPr lang="sl-SI" sz="2400" dirty="0">
                <a:latin typeface="Calibri" pitchFamily="34" charset="0"/>
              </a:rPr>
              <a:t>odupiru se promjeni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sz="2400" dirty="0" smtClean="0">
                <a:latin typeface="Calibri" pitchFamily="34" charset="0"/>
              </a:rPr>
              <a:t>ezana </a:t>
            </a:r>
            <a:r>
              <a:rPr lang="sl-SI" sz="2400" dirty="0">
                <a:latin typeface="Calibri" pitchFamily="34" charset="0"/>
              </a:rPr>
              <a:t>su na jake emocije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sz="2400" dirty="0">
                <a:latin typeface="Calibri" pitchFamily="34" charset="0"/>
              </a:rPr>
              <a:t>p</a:t>
            </a:r>
            <a:r>
              <a:rPr lang="sl-SI" sz="2400" dirty="0" smtClean="0">
                <a:latin typeface="Calibri" pitchFamily="34" charset="0"/>
              </a:rPr>
              <a:t>onekad </a:t>
            </a:r>
            <a:r>
              <a:rPr lang="sl-SI" sz="2400" dirty="0">
                <a:latin typeface="Calibri" pitchFamily="34" charset="0"/>
              </a:rPr>
              <a:t>su nerazumna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sz="2400" dirty="0" smtClean="0">
                <a:latin typeface="Calibri" pitchFamily="34" charset="0"/>
              </a:rPr>
              <a:t> pretjerana su</a:t>
            </a:r>
            <a:endParaRPr lang="sl-SI" sz="2400" dirty="0"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3568" y="2924944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539552" y="2708920"/>
            <a:ext cx="14401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323528" y="2450395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91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Raspoloženja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Ponekad smo više skloni iritabilnosti i ljutnji,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 ovisno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i o našem trenutnom raspoloženju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Ako smo loše raspoloženi, veća je vjerojatnost da ćemo </a:t>
            </a:r>
            <a:r>
              <a:rPr lang="hr-HR" dirty="0" err="1">
                <a:solidFill>
                  <a:schemeClr val="tx1"/>
                </a:solidFill>
                <a:latin typeface="Calibri" pitchFamily="34" charset="0"/>
              </a:rPr>
              <a:t>negativnije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procjenjivati i reagirati na okidače u našoj okolini nego kada smo dobro raspoloženi.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Kao i naša vjerovanja, i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naša raspoloženja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jednako bitno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utječu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na procjenu okidača, na razinu ljutnje, na inhibicije te na naš odgovor.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Mnogo faktora utječe na naše raspoloženje, kao što je zdravstveno stanje, </a:t>
            </a:r>
            <a:r>
              <a:rPr lang="hr-HR" dirty="0" err="1">
                <a:solidFill>
                  <a:schemeClr val="tx1"/>
                </a:solidFill>
                <a:latin typeface="Calibri" pitchFamily="34" charset="0"/>
              </a:rPr>
              <a:t>cirkadijurni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ritam, tjelovježba, prehrana, konzumacija droga, kvaliteta sna, stres i društveni faktori.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95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848872" cy="70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321916"/>
            <a:ext cx="8229600" cy="1600200"/>
          </a:xfrm>
        </p:spPr>
        <p:txBody>
          <a:bodyPr/>
          <a:lstStyle/>
          <a:p>
            <a:r>
              <a:rPr lang="sl-SI" dirty="0" smtClean="0"/>
              <a:t>BKT intervencije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Intervencije:</a:t>
            </a:r>
          </a:p>
          <a:p>
            <a:pPr lvl="0"/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razini okidača</a:t>
            </a: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razini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procjene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razini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vjerovanja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razini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ljutnje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razini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inhibicija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razini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 odgovora</a:t>
            </a: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razini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latin typeface="Calibri" pitchFamily="34" charset="0"/>
              </a:rPr>
              <a:t>raspoloženja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1079612" y="126875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3200" dirty="0" smtClean="0">
                <a:latin typeface="Calibri" pitchFamily="34" charset="0"/>
              </a:rPr>
              <a:t>Monitoring</a:t>
            </a:r>
            <a:endParaRPr lang="sl-SI" sz="3200" dirty="0">
              <a:latin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599320" y="1988840"/>
            <a:ext cx="1368152" cy="423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0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sl-SI" dirty="0" smtClean="0"/>
              <a:t>Monitoring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Identificiranje okidača, automatskih misli, osjećaja i odgovora</a:t>
            </a:r>
          </a:p>
          <a:p>
            <a:r>
              <a:rPr lang="vi-VN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Također je važno za rano prepoznavanje 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ljutnje</a:t>
            </a:r>
            <a:endParaRPr lang="sl-SI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Može uključivati učinke ljutnje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34342"/>
              </p:ext>
            </p:extLst>
          </p:nvPr>
        </p:nvGraphicFramePr>
        <p:xfrm>
          <a:off x="899592" y="285293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triger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misli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emocije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ponašanje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9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BKT intervencije na </a:t>
            </a:r>
            <a:r>
              <a:rPr lang="sl-SI" dirty="0" err="1" smtClean="0"/>
              <a:t>razini</a:t>
            </a:r>
            <a:r>
              <a:rPr lang="sl-SI" dirty="0" smtClean="0"/>
              <a:t> </a:t>
            </a:r>
            <a:r>
              <a:rPr lang="sl-SI" dirty="0" err="1" smtClean="0"/>
              <a:t>okidača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Važno je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osvijestiti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koje su situacije potencijalni okidači za našu iritabilnost ili ljutnju.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Kada smo identificirali okidače, možemo ih ili </a:t>
            </a:r>
            <a:r>
              <a:rPr lang="hr-HR" i="1" dirty="0">
                <a:solidFill>
                  <a:schemeClr val="tx1"/>
                </a:solidFill>
                <a:latin typeface="Calibri" pitchFamily="34" charset="0"/>
              </a:rPr>
              <a:t>ukloniti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(što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često nije moguće),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ili poduzeti </a:t>
            </a:r>
            <a:r>
              <a:rPr lang="hr-HR" u="sng" dirty="0">
                <a:solidFill>
                  <a:schemeClr val="tx1"/>
                </a:solidFill>
                <a:latin typeface="Calibri" pitchFamily="34" charset="0"/>
              </a:rPr>
              <a:t>daljnje intervencije na razinama koje slijede nakon okidača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prema modelu ljutnje.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Najbolji način identificiranja okidača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iritabilnosti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ili ljutnje jest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vođenje dnevnika.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Često je ljudima teško odrediti što je okidač, a što procjena situacije koja je dovela do iritabilnosti ili ljutnje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99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BKT intervencije na razini procjene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sl-SI" b="1" dirty="0" smtClean="0">
                <a:solidFill>
                  <a:schemeClr val="tx1"/>
                </a:solidFill>
                <a:latin typeface="Calibri" pitchFamily="34" charset="0"/>
              </a:rPr>
              <a:t>Identifikacija kognitivne orijentacije i distorzija (Sokratovsko ispitavanje)</a:t>
            </a:r>
          </a:p>
          <a:p>
            <a:pPr marL="0" lvl="0" indent="0">
              <a:buNone/>
            </a:pP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sl-SI" b="1" dirty="0" smtClean="0">
                <a:solidFill>
                  <a:schemeClr val="tx1"/>
                </a:solidFill>
                <a:latin typeface="Calibri" pitchFamily="34" charset="0"/>
              </a:rPr>
              <a:t>Zamjena ljutih AM s više prilagođenimi Am</a:t>
            </a:r>
          </a:p>
          <a:p>
            <a:pPr marL="0" lvl="0" indent="0">
              <a:buNone/>
            </a:pP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sl-SI" b="1" dirty="0" smtClean="0">
                <a:solidFill>
                  <a:schemeClr val="tx1"/>
                </a:solidFill>
                <a:latin typeface="Calibri" pitchFamily="34" charset="0"/>
              </a:rPr>
              <a:t>Konsolidacija u praksi s ponavljanjima i self-monitoringom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/>
          </a:p>
        </p:txBody>
      </p:sp>
      <p:sp>
        <p:nvSpPr>
          <p:cNvPr id="5" name="Down Arrow 4"/>
          <p:cNvSpPr/>
          <p:nvPr/>
        </p:nvSpPr>
        <p:spPr>
          <a:xfrm>
            <a:off x="3491880" y="2636912"/>
            <a:ext cx="144016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own Arrow 5"/>
          <p:cNvSpPr/>
          <p:nvPr/>
        </p:nvSpPr>
        <p:spPr>
          <a:xfrm>
            <a:off x="3491880" y="3853764"/>
            <a:ext cx="1584176" cy="583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3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Calibri" pitchFamily="34" charset="0"/>
              </a:rPr>
              <a:t>RCR tehnika (Review, Cement, Record)</a:t>
            </a:r>
          </a:p>
          <a:p>
            <a:pPr lvl="1"/>
            <a:r>
              <a:rPr lang="hr-HR" sz="2000" b="1" i="1" dirty="0">
                <a:solidFill>
                  <a:schemeClr val="tx1"/>
                </a:solidFill>
                <a:latin typeface="Calibri" pitchFamily="34" charset="0"/>
              </a:rPr>
              <a:t>Ponovno ispitati </a:t>
            </a:r>
            <a:r>
              <a:rPr lang="hr-HR" sz="2000" dirty="0">
                <a:solidFill>
                  <a:schemeClr val="tx1"/>
                </a:solidFill>
                <a:latin typeface="Calibri" pitchFamily="34" charset="0"/>
              </a:rPr>
              <a:t>(review) – ponovno ispitujemo događaje koji su nas razljutili </a:t>
            </a:r>
            <a:r>
              <a:rPr lang="hr-HR" sz="2000" i="1" dirty="0" smtClean="0">
                <a:solidFill>
                  <a:schemeClr val="tx1"/>
                </a:solidFill>
                <a:latin typeface="Calibri" pitchFamily="34" charset="0"/>
              </a:rPr>
              <a:t>(Kako si drugačije mogao/la procjeniti situaciju?). 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</a:rPr>
              <a:t>Cilj </a:t>
            </a:r>
            <a:r>
              <a:rPr lang="hr-HR" sz="2000" dirty="0">
                <a:solidFill>
                  <a:schemeClr val="tx1"/>
                </a:solidFill>
                <a:latin typeface="Calibri" pitchFamily="34" charset="0"/>
              </a:rPr>
              <a:t>je 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</a:rPr>
              <a:t>korigirati </a:t>
            </a:r>
            <a:r>
              <a:rPr lang="hr-HR" sz="2000" dirty="0">
                <a:solidFill>
                  <a:schemeClr val="tx1"/>
                </a:solidFill>
                <a:latin typeface="Calibri" pitchFamily="34" charset="0"/>
              </a:rPr>
              <a:t>procjenu koja </a:t>
            </a: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Calibri" pitchFamily="34" charset="0"/>
              </a:rPr>
              <a:t>najprikladnija u situacijama koje su nas prethodno razljutile. </a:t>
            </a:r>
            <a:endParaRPr lang="hr-H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</a:rPr>
              <a:t>4 metode produciranja korisnijih procjena:</a:t>
            </a:r>
          </a:p>
          <a:p>
            <a:pPr lvl="2"/>
            <a:r>
              <a:rPr lang="hr-HR" sz="2000" dirty="0" smtClean="0">
                <a:solidFill>
                  <a:schemeClr val="tx1"/>
                </a:solidFill>
                <a:latin typeface="Calibri" pitchFamily="34" charset="0"/>
              </a:rPr>
              <a:t>METODA IDENTIFICIRANJA POGREŠAKA U MIŠLJENJU: </a:t>
            </a:r>
            <a:r>
              <a:rPr lang="hr-HR" sz="2000" b="1" dirty="0">
                <a:solidFill>
                  <a:schemeClr val="tx1"/>
                </a:solidFill>
                <a:latin typeface="Calibri" pitchFamily="34" charset="0"/>
              </a:rPr>
              <a:t>Da bi došao/la do alternativne korisnije procjene, potrebno je uzeti u obzir „greške” u mišljenju koje možda činiš.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hr-HR" sz="2000" b="1" dirty="0">
                <a:solidFill>
                  <a:schemeClr val="tx1"/>
                </a:solidFill>
                <a:latin typeface="Calibri" pitchFamily="34" charset="0"/>
              </a:rPr>
              <a:t>selektivna percepcija, čitanje misli, katastrofiziranje, emotivni jezik , pretjerana generalizacija) </a:t>
            </a:r>
            <a:endParaRPr lang="hr-HR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2"/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TEHNIKA PRIJATELJA: </a:t>
            </a:r>
            <a:r>
              <a:rPr lang="hr-HR" sz="2000" b="1" dirty="0">
                <a:solidFill>
                  <a:schemeClr val="tx1"/>
                </a:solidFill>
                <a:latin typeface="Calibri" pitchFamily="34" charset="0"/>
              </a:rPr>
              <a:t>Da imaš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sveznajućeg </a:t>
            </a:r>
            <a:r>
              <a:rPr lang="hr-HR" sz="2000" b="1" dirty="0">
                <a:solidFill>
                  <a:schemeClr val="tx1"/>
                </a:solidFill>
                <a:latin typeface="Calibri" pitchFamily="34" charset="0"/>
              </a:rPr>
              <a:t>i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mudrog </a:t>
            </a:r>
            <a:r>
              <a:rPr lang="hr-HR" sz="2000" b="1" dirty="0">
                <a:solidFill>
                  <a:schemeClr val="tx1"/>
                </a:solidFill>
                <a:latin typeface="Calibri" pitchFamily="34" charset="0"/>
              </a:rPr>
              <a:t>prijatelja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, koji stiti  tvoje interese, </a:t>
            </a:r>
            <a:r>
              <a:rPr lang="hr-HR" sz="2000" b="1" dirty="0">
                <a:solidFill>
                  <a:schemeClr val="tx1"/>
                </a:solidFill>
                <a:latin typeface="Calibri" pitchFamily="34" charset="0"/>
              </a:rPr>
              <a:t>kako bi on sagledao situaciju?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Što biste Vi savjetovali prijatelju kada biste mu željeli dati  konstruktivn podršku u ovakvoj situaciji?</a:t>
            </a:r>
          </a:p>
          <a:p>
            <a:pPr lvl="2"/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METODA PROMJENE PERSPEKTIVE SITUACIJE: </a:t>
            </a:r>
            <a:r>
              <a:rPr lang="hr-HR" sz="2000" b="1" dirty="0">
                <a:solidFill>
                  <a:schemeClr val="tx1"/>
                </a:solidFill>
                <a:latin typeface="Calibri" pitchFamily="34" charset="0"/>
              </a:rPr>
              <a:t>Da li je moguće alternativno viđenje situacije? (Poluprazna čaša je također i polupuna.) </a:t>
            </a:r>
            <a:endParaRPr lang="hr-HR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2"/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METODA PROVOĐENJA COST/BENEFIT ANALIZE: </a:t>
            </a:r>
            <a:r>
              <a:rPr lang="hr-HR" sz="2000" b="1" dirty="0">
                <a:solidFill>
                  <a:schemeClr val="tx1"/>
                </a:solidFill>
                <a:latin typeface="Calibri" pitchFamily="34" charset="0"/>
              </a:rPr>
              <a:t>Kako bi izgledala cost/benefit analiza sagledavanja situacije na način kako si je ti sagledao/la? </a:t>
            </a:r>
            <a:r>
              <a:rPr lang="hr-HR" sz="2000" b="1" dirty="0" smtClean="0">
                <a:solidFill>
                  <a:schemeClr val="tx1"/>
                </a:solidFill>
                <a:latin typeface="Calibri" pitchFamily="34" charset="0"/>
              </a:rPr>
              <a:t>(prednosti i slabosti ljute AM, prednosti i slabosti prilagođene AM)</a:t>
            </a:r>
            <a:endParaRPr lang="sl-SI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Samo imaginacijom alternativnog, za nas korisnijeg, viđenja situacije, možemo promijeniti obrazac postojećeg načina razmišljanja i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ojačati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put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k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novom konstruktivnijem načinu procjene događaja.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b="1" i="1" dirty="0">
                <a:solidFill>
                  <a:schemeClr val="tx1"/>
                </a:solidFill>
                <a:latin typeface="Calibri" pitchFamily="34" charset="0"/>
              </a:rPr>
              <a:t>Učvrstiti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(cementing) – nije dovoljno početi razmišljati na drugačiji način u smislu korisnijih procjena situacija, već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se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potrebno početi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ponašati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na taj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način,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te stvarno početi donositi korisnije procjene situacija. RCR tehnika efikasna je upravo zbog kombinacije rada na mislima i ponašanjima.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hr-HR" b="1" i="1" dirty="0">
                <a:solidFill>
                  <a:schemeClr val="tx1"/>
                </a:solidFill>
                <a:latin typeface="Calibri" pitchFamily="34" charset="0"/>
              </a:rPr>
              <a:t>Zabilježiti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(recording)- napredak se bilježi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kako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bi se dalje uspješno konsolidirali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dobici od novog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načina procjene 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situacija,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te kako bi se općenito osjećali zadovoljno vlastitim  rezultatima.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67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sl-SI" dirty="0" smtClean="0"/>
              <a:t>Što je ljutnja?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0191" y="1124744"/>
            <a:ext cx="9160768" cy="5544616"/>
          </a:xfrm>
        </p:spPr>
        <p:txBody>
          <a:bodyPr>
            <a:noAutofit/>
          </a:bodyPr>
          <a:lstStyle/>
          <a:p>
            <a:pPr algn="just"/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jedna od osnovnih emocija</a:t>
            </a:r>
          </a:p>
          <a:p>
            <a:pPr algn="just"/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iskustvo kad procjenjujemo da se drugi nepravedno ponaša na  način da prijeti nekim našim vrijednostima</a:t>
            </a:r>
          </a:p>
          <a:p>
            <a:pPr algn="just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mocija  sama po sebi ni loša, ni dobra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ehanizam preživljavanja koji nas štiti od opasnih situacija (beg – borba)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endParaRPr lang="sl-SI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Ljutnja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služi:</a:t>
            </a: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romicanje ponašanja koje želimo od drugih, ili obehrabruju ponašanje koje ne želimo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omaže izraziti neodobravanje i modificirati ponašanje drugih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otivira i pomaže u obavljanju stvari koje inače ne bi  učinio (aktiviranje)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38" y="0"/>
            <a:ext cx="9108504" cy="1026368"/>
          </a:xfrm>
        </p:spPr>
        <p:txBody>
          <a:bodyPr>
            <a:noAutofit/>
          </a:bodyPr>
          <a:lstStyle/>
          <a:p>
            <a:r>
              <a:rPr lang="sl-SI" sz="4200" dirty="0" smtClean="0"/>
              <a:t>BKT intervencije na razini vjerovanja</a:t>
            </a:r>
            <a:endParaRPr lang="sl-SI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2400" u="sng" dirty="0">
                <a:solidFill>
                  <a:schemeClr val="tx1"/>
                </a:solidFill>
                <a:latin typeface="Calibri" pitchFamily="34" charset="0"/>
              </a:rPr>
              <a:t>Razvijanje korisnijih vjerovanja </a:t>
            </a:r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sl-SI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Uporaba </a:t>
            </a:r>
            <a:r>
              <a:rPr lang="hr-HR" sz="2400" b="1" dirty="0">
                <a:solidFill>
                  <a:schemeClr val="tx1"/>
                </a:solidFill>
                <a:latin typeface="Calibri" pitchFamily="34" charset="0"/>
              </a:rPr>
              <a:t>AA metode </a:t>
            </a:r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hr-HR" sz="2400" b="1" dirty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lternative beliefs, </a:t>
            </a:r>
            <a:r>
              <a:rPr lang="hr-HR" sz="2400" b="1" dirty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cting them out</a:t>
            </a:r>
            <a:r>
              <a:rPr lang="hr-HR" sz="2400" dirty="0" smtClean="0">
                <a:solidFill>
                  <a:schemeClr val="tx1"/>
                </a:solidFill>
                <a:latin typeface="Calibri" pitchFamily="34" charset="0"/>
              </a:rPr>
              <a:t>) - </a:t>
            </a:r>
            <a:r>
              <a:rPr lang="hr-HR" sz="2400" u="sng" dirty="0">
                <a:solidFill>
                  <a:schemeClr val="tx1"/>
                </a:solidFill>
                <a:latin typeface="Calibri" pitchFamily="34" charset="0"/>
              </a:rPr>
              <a:t>razvijanje </a:t>
            </a:r>
            <a:r>
              <a:rPr lang="hr-HR" sz="2400" b="1" u="sng" dirty="0">
                <a:solidFill>
                  <a:schemeClr val="tx1"/>
                </a:solidFill>
                <a:latin typeface="Calibri" pitchFamily="34" charset="0"/>
              </a:rPr>
              <a:t>alternativnih vjerovanja</a:t>
            </a:r>
            <a:r>
              <a:rPr lang="hr-HR" sz="2400" u="sng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sl-SI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2400" b="1" dirty="0" smtClean="0">
                <a:solidFill>
                  <a:schemeClr val="tx1"/>
                </a:solidFill>
                <a:latin typeface="Calibri" pitchFamily="34" charset="0"/>
              </a:rPr>
              <a:t>Nekorisno vjerovanje</a:t>
            </a:r>
            <a:r>
              <a:rPr lang="hr-HR" sz="2400" dirty="0" smtClean="0">
                <a:solidFill>
                  <a:schemeClr val="tx1"/>
                </a:solidFill>
                <a:latin typeface="Calibri" pitchFamily="34" charset="0"/>
              </a:rPr>
              <a:t>: Stvari trebaju biti upravo kako ja želim. Grozno je ako to nije slučaj. </a:t>
            </a:r>
            <a:endParaRPr lang="sl-SI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2400" b="1" dirty="0" smtClean="0">
                <a:solidFill>
                  <a:schemeClr val="tx1"/>
                </a:solidFill>
                <a:latin typeface="Calibri" pitchFamily="34" charset="0"/>
              </a:rPr>
              <a:t>Prijedlog </a:t>
            </a:r>
            <a:r>
              <a:rPr lang="hr-HR" sz="2400" b="1" dirty="0">
                <a:solidFill>
                  <a:schemeClr val="tx1"/>
                </a:solidFill>
                <a:latin typeface="Calibri" pitchFamily="34" charset="0"/>
              </a:rPr>
              <a:t>za korisnije vjerovanje</a:t>
            </a:r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: Lijepo je kad su stvari  upravo kako ja želim, no nije kraj svijeta ako nisu. </a:t>
            </a:r>
            <a:endParaRPr lang="sl-SI" sz="2400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sz="2400" b="1" dirty="0">
                <a:solidFill>
                  <a:schemeClr val="tx1"/>
                </a:solidFill>
                <a:latin typeface="Calibri" pitchFamily="34" charset="0"/>
              </a:rPr>
              <a:t>Kartice s nekorisnim i korisnim vjerovanjima (cue-cards</a:t>
            </a:r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) – na jednoj strani kartice napišemo nekorisno vjerovanje, a na drugoj strani korisnije </a:t>
            </a:r>
            <a:r>
              <a:rPr lang="hr-HR" sz="2400" dirty="0" smtClean="0">
                <a:solidFill>
                  <a:schemeClr val="tx1"/>
                </a:solidFill>
                <a:latin typeface="Calibri" pitchFamily="34" charset="0"/>
              </a:rPr>
              <a:t>vjerovanje</a:t>
            </a:r>
            <a:endParaRPr lang="sl-SI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7824" y="4725144"/>
            <a:ext cx="6156176" cy="2132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latin typeface="Calibri" pitchFamily="34" charset="0"/>
              </a:rPr>
              <a:t>Promjena pravila</a:t>
            </a:r>
          </a:p>
          <a:p>
            <a:r>
              <a:rPr lang="sl-SI" dirty="0">
                <a:latin typeface="Calibri" pitchFamily="34" charset="0"/>
              </a:rPr>
              <a:t>1. Odakle dolazi pravilo?</a:t>
            </a:r>
          </a:p>
          <a:p>
            <a:r>
              <a:rPr lang="sl-SI" dirty="0">
                <a:latin typeface="Calibri" pitchFamily="34" charset="0"/>
              </a:rPr>
              <a:t>2. U kojim aspektima pravilo nije bilo pametno?</a:t>
            </a:r>
          </a:p>
          <a:p>
            <a:r>
              <a:rPr lang="sl-SI" dirty="0">
                <a:latin typeface="Calibri" pitchFamily="34" charset="0"/>
              </a:rPr>
              <a:t>3. Koje su dobre stvari vezane uz pravila?</a:t>
            </a:r>
          </a:p>
          <a:p>
            <a:r>
              <a:rPr lang="sl-SI" dirty="0">
                <a:latin typeface="Calibri" pitchFamily="34" charset="0"/>
              </a:rPr>
              <a:t>4. Koje su slabosti?</a:t>
            </a:r>
          </a:p>
          <a:p>
            <a:r>
              <a:rPr lang="sl-SI" dirty="0">
                <a:latin typeface="Calibri" pitchFamily="34" charset="0"/>
              </a:rPr>
              <a:t>5. Koje bi alternativno pravilo bilo realnije i pomoglo mi?</a:t>
            </a:r>
          </a:p>
          <a:p>
            <a:r>
              <a:rPr lang="sl-SI" dirty="0">
                <a:latin typeface="Calibri" pitchFamily="34" charset="0"/>
              </a:rPr>
              <a:t>6. Kako mogu uvesti novo pravilo u moj svakodnevni život?</a:t>
            </a:r>
          </a:p>
        </p:txBody>
      </p:sp>
    </p:spTree>
    <p:extLst>
      <p:ext uri="{BB962C8B-B14F-4D97-AF65-F5344CB8AC3E}">
        <p14:creationId xmlns:p14="http://schemas.microsoft.com/office/powerpoint/2010/main" val="20130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BKT intervencije na razini ljutnje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952327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Time-out tehnika</a:t>
            </a:r>
          </a:p>
          <a:p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Relaksacija</a:t>
            </a:r>
          </a:p>
          <a:p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Odvraćanje pažnje</a:t>
            </a:r>
          </a:p>
          <a:p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Samoumirjujuće riječi</a:t>
            </a:r>
          </a:p>
          <a:p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Ne usredotočuju se na smanjenje ljutnje, već na način kako se ljutnja izražava – učenje prilagođenih načina ponašanja kad doživljavamo ljutnju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714716" y="4077072"/>
            <a:ext cx="6444208" cy="2780928"/>
          </a:xfrm>
          <a:prstGeom prst="wedgeRoundRectCallout">
            <a:avLst>
              <a:gd name="adj1" fmla="val -60921"/>
              <a:gd name="adj2" fmla="val -44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>
                <a:latin typeface="Calibri" pitchFamily="34" charset="0"/>
              </a:rPr>
              <a:t>Samoumirjujuće recenice:</a:t>
            </a:r>
            <a:endParaRPr lang="sl-SI" dirty="0"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>
                <a:latin typeface="Calibri" pitchFamily="34" charset="0"/>
              </a:rPr>
              <a:t>Uvjek provjeri učinak </a:t>
            </a:r>
            <a:r>
              <a:rPr lang="sl-SI" dirty="0" smtClean="0">
                <a:latin typeface="Calibri" pitchFamily="34" charset="0"/>
              </a:rPr>
              <a:t>samoumirjujućih </a:t>
            </a:r>
            <a:r>
              <a:rPr lang="sl-SI" dirty="0">
                <a:latin typeface="Calibri" pitchFamily="34" charset="0"/>
              </a:rPr>
              <a:t>riječi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>
                <a:latin typeface="Calibri" pitchFamily="34" charset="0"/>
              </a:rPr>
              <a:t>Riječi se uvijek stvaraju pojedinačno! Njihov učinak je također vrlo individualan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>
                <a:latin typeface="Calibri" pitchFamily="34" charset="0"/>
              </a:rPr>
              <a:t>Prvo vježbamo u imaginaciji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>
                <a:latin typeface="Calibri" pitchFamily="34" charset="0"/>
              </a:rPr>
              <a:t>Također </a:t>
            </a:r>
            <a:r>
              <a:rPr lang="sl-SI" dirty="0" smtClean="0">
                <a:latin typeface="Calibri" pitchFamily="34" charset="0"/>
              </a:rPr>
              <a:t>se mogu </a:t>
            </a:r>
            <a:r>
              <a:rPr lang="sl-SI" dirty="0">
                <a:latin typeface="Calibri" pitchFamily="34" charset="0"/>
              </a:rPr>
              <a:t>igrati uloge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dirty="0">
                <a:latin typeface="Calibri" pitchFamily="34" charset="0"/>
              </a:rPr>
              <a:t>Pcijent čini karte sučeljavanja (s jedne strane negativna misao, s druge strane pozitivna misao)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>
                <a:latin typeface="Calibri" pitchFamily="34" charset="0"/>
              </a:rPr>
              <a:t>Procjena je uvijek važna (pozitivno ojačavanje)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17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BKT intervencije na razini inhibicija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Internalne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(moralne) inhibicije i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eksternalne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(praktične) inhibicije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endParaRPr lang="hr-HR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b="1" dirty="0" smtClean="0">
                <a:solidFill>
                  <a:schemeClr val="tx1"/>
                </a:solidFill>
                <a:latin typeface="Calibri" pitchFamily="34" charset="0"/>
              </a:rPr>
              <a:t>TEHNIKA SEMAFORA</a:t>
            </a:r>
          </a:p>
          <a:p>
            <a:pPr lvl="1"/>
            <a:r>
              <a:rPr lang="hr-HR" sz="2400" b="1" dirty="0" smtClean="0">
                <a:solidFill>
                  <a:schemeClr val="tx1"/>
                </a:solidFill>
                <a:latin typeface="Calibri" pitchFamily="34" charset="0"/>
              </a:rPr>
              <a:t>CRVENA: STOP (nakon prepoznavanja ljutnje zaustaviti se -&gt; što bi morao učiniti kako bih zaustavio ljutnju? (disanje, samoumirjujuće riječi, razgovor s drugima, okretanje od, brojenje, tehnike preusmjeravanje pažnje) </a:t>
            </a:r>
            <a:endParaRPr lang="sl-SI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2400" b="1" dirty="0" smtClean="0">
                <a:solidFill>
                  <a:schemeClr val="tx1"/>
                </a:solidFill>
                <a:latin typeface="Calibri" pitchFamily="34" charset="0"/>
              </a:rPr>
              <a:t>NARANČASTA: ČEKAJ </a:t>
            </a:r>
            <a:r>
              <a:rPr lang="hr-HR" sz="2400" b="1" dirty="0">
                <a:solidFill>
                  <a:schemeClr val="tx1"/>
                </a:solidFill>
                <a:latin typeface="Calibri" pitchFamily="34" charset="0"/>
              </a:rPr>
              <a:t>da razina iritabilnosti i ljutnje opadne na VRLO NISKU razinu i RAZMISLITI o najboljoj soluciji </a:t>
            </a:r>
            <a:endParaRPr lang="sl-SI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2400" b="1" dirty="0" smtClean="0">
                <a:solidFill>
                  <a:schemeClr val="tx1"/>
                </a:solidFill>
                <a:latin typeface="Calibri" pitchFamily="34" charset="0"/>
              </a:rPr>
              <a:t>ZELENA: REćI/NAPRAVITI </a:t>
            </a:r>
            <a:r>
              <a:rPr lang="hr-HR" sz="2400" b="1" dirty="0">
                <a:solidFill>
                  <a:schemeClr val="tx1"/>
                </a:solidFill>
                <a:latin typeface="Calibri" pitchFamily="34" charset="0"/>
              </a:rPr>
              <a:t>što smatramo da je NAJBOLJE za nas u toj </a:t>
            </a:r>
            <a:r>
              <a:rPr lang="hr-HR" sz="2400" b="1" dirty="0" smtClean="0">
                <a:solidFill>
                  <a:schemeClr val="tx1"/>
                </a:solidFill>
                <a:latin typeface="Calibri" pitchFamily="34" charset="0"/>
              </a:rPr>
              <a:t>situaciji, prihvatljivo i konstruktivno</a:t>
            </a:r>
          </a:p>
          <a:p>
            <a:pPr lvl="1"/>
            <a:r>
              <a:rPr lang="sl-SI" sz="2400" dirty="0" smtClean="0">
                <a:solidFill>
                  <a:schemeClr val="tx1"/>
                </a:solidFill>
                <a:latin typeface="Calibri" pitchFamily="34" charset="0"/>
              </a:rPr>
              <a:t>Tehniku je važno primjeniti dovoljno rano – prije nego što se nalazi na termometru 5 - 6</a:t>
            </a:r>
            <a:endParaRPr lang="sl-SI" sz="2400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02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BKT intervencije na razini odgovora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Kada se intenzitet ljutnje smanji i kad ponovno dostignemo emocionalnu ravnotežu, možemo odlučiti kako najbolje postupiti u situaciji koja nas je </a:t>
            </a:r>
            <a:r>
              <a:rPr lang="hr-HR" sz="2400" dirty="0" smtClean="0">
                <a:solidFill>
                  <a:schemeClr val="tx1"/>
                </a:solidFill>
                <a:latin typeface="Calibri" pitchFamily="34" charset="0"/>
              </a:rPr>
              <a:t>razljutila</a:t>
            </a:r>
          </a:p>
          <a:p>
            <a:pPr lvl="0"/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TEHNIKA SLIJEĐENJA DOBROG PRIMJERA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(modeliranje) – pitamo se što bi netko drugi napravio u trenutnoj situaciji, a za koga znamo da se inače teško naljuti i ne reagira na iritibilan i ljutit način. Reagiramo na način kako u imaginaciji smatramo bi ta osoba reagirala.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TEHNIKA REVIDIRANJA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– situacije kada smo uspješno reagirali i kada smo manje uspješno reagirali. Vježba za buduće situacije i konsolidiranje naučenog.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7504"/>
          </a:xfrm>
        </p:spPr>
        <p:txBody>
          <a:bodyPr/>
          <a:lstStyle/>
          <a:p>
            <a:r>
              <a:rPr lang="sl-SI" sz="3900" dirty="0"/>
              <a:t>BKT intervencije na razini odgovora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29" y="839663"/>
            <a:ext cx="8229600" cy="4165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Poruka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mora uvijek biti upućena ponašanju, a ne osobi</a:t>
            </a: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Jasna i razumljiva poruka</a:t>
            </a: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Uz poremećajno ponašanje, 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označite željeno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ponašanje</a:t>
            </a: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Vrijeme - poruka treba prenijeti što je prije moguće nakon neželjenog ponašanja</a:t>
            </a: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Predstavljamo naše pretpostavke kao takve, a ne kao 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činjenice</a:t>
            </a:r>
          </a:p>
          <a:p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Tri koraka asertivnosti</a:t>
            </a: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Slušajte što drugi govore i 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pokazujte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da ste čuli i razumjeli</a:t>
            </a: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Recite što mislite i osjećate</a:t>
            </a: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Recite što želite da se 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dogodi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5013176"/>
            <a:ext cx="8568952" cy="1715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latin typeface="Calibri" pitchFamily="34" charset="0"/>
              </a:rPr>
              <a:t>Trening asertivnosti: </a:t>
            </a:r>
          </a:p>
          <a:p>
            <a:r>
              <a:rPr lang="sl-SI" dirty="0">
                <a:latin typeface="Calibri" pitchFamily="34" charset="0"/>
              </a:rPr>
              <a:t>Poštovanje prema sebi i drugima: otvorite fer stav prema drugima, postavite granice, izražavajte svoje želje</a:t>
            </a:r>
          </a:p>
          <a:p>
            <a:r>
              <a:rPr lang="sl-SI" dirty="0">
                <a:latin typeface="Calibri" pitchFamily="34" charset="0"/>
              </a:rPr>
              <a:t>Uzimanje osobne odgovornosti za misli, osjećaje i ponašanje: upotreba riječi ja</a:t>
            </a:r>
          </a:p>
          <a:p>
            <a:r>
              <a:rPr lang="sl-SI" dirty="0">
                <a:latin typeface="Calibri" pitchFamily="34" charset="0"/>
              </a:rPr>
              <a:t>Prepoznavanje i donošenje odluka: prepoznajući potrebu za donošenje odluka</a:t>
            </a:r>
          </a:p>
          <a:p>
            <a:r>
              <a:rPr lang="sl-SI" dirty="0">
                <a:latin typeface="Calibri" pitchFamily="34" charset="0"/>
              </a:rPr>
              <a:t>Postizanje kompromisa (dobivam - dobivaš</a:t>
            </a:r>
            <a:r>
              <a:rPr lang="sl-SI" dirty="0" smtClean="0">
                <a:latin typeface="Calibri" pitchFamily="34" charset="0"/>
              </a:rPr>
              <a:t>)</a:t>
            </a:r>
            <a:endParaRPr lang="sl-SI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BKT intervencije na razini raspoloženja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Dobro, stabilno raspoloženje možemo postići na sljedeće načine: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1. ustaliti cirkadijurni ritam i rutinu – jesti i spavati dovoljno i redovito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2. baviti se tjelovježbom, hodanjem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3. izbalansirati prehranu, piti dovoljno tekućine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4. ograničiti unos kofeina, alkohola i nikotina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5. dovoljno i kvalitetno spavati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6. ukoliko smo bolesni i radi toga iritabilni, ne kriviti druge za naše stanje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7. reducirati količinu stresa, naučiti se bolje nositi sa stresom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8. njegovati društvene odnose i ne dopustiti transfer ljutnje s jednog aspekta društvenog odnosa na drugi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Tehnike opuštanja (PMR i tehnika disanja)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na pažnji!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Literatura: Davies, W. (2000). </a:t>
            </a:r>
            <a:r>
              <a:rPr lang="hr-HR" i="1" dirty="0">
                <a:solidFill>
                  <a:schemeClr val="tx1"/>
                </a:solidFill>
                <a:latin typeface="Calibri" pitchFamily="34" charset="0"/>
              </a:rPr>
              <a:t>Overcoming anger and irritability: A self-help guide using Cognitive Behavioral Techniques.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London: Robinson.</a:t>
            </a:r>
          </a:p>
          <a:p>
            <a:endParaRPr lang="sl-SI" dirty="0"/>
          </a:p>
        </p:txBody>
      </p:sp>
      <p:pic>
        <p:nvPicPr>
          <p:cNvPr id="3074" name="Picture 2" descr="Rezultat iskanja slik za anger management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5238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99792" y="188640"/>
            <a:ext cx="338437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libri" pitchFamily="34" charset="0"/>
              </a:rPr>
              <a:t>Fizički odgovor</a:t>
            </a:r>
          </a:p>
          <a:p>
            <a:pPr algn="ctr"/>
            <a:r>
              <a:rPr lang="sl-SI" sz="1600" dirty="0">
                <a:latin typeface="Calibri" pitchFamily="34" charset="0"/>
              </a:rPr>
              <a:t>napetost mišića, povećanje otkucaja srca, brzo i plitko disanje, osjećaj povećanja energije, znojenje i slabiji imunološki sustav</a:t>
            </a:r>
          </a:p>
        </p:txBody>
      </p:sp>
      <p:sp>
        <p:nvSpPr>
          <p:cNvPr id="7" name="Oval 6"/>
          <p:cNvSpPr/>
          <p:nvPr/>
        </p:nvSpPr>
        <p:spPr>
          <a:xfrm>
            <a:off x="251520" y="4437112"/>
            <a:ext cx="338437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libri" pitchFamily="34" charset="0"/>
              </a:rPr>
              <a:t>Kognitivni odgovor</a:t>
            </a:r>
          </a:p>
          <a:p>
            <a:pPr algn="ctr"/>
            <a:r>
              <a:rPr lang="sl-SI" sz="1600" dirty="0">
                <a:latin typeface="Calibri" pitchFamily="34" charset="0"/>
              </a:rPr>
              <a:t>izvor otkriven kao neopravdan, uvjerljiv, namjeran ili vrijedan kažnjavanja</a:t>
            </a:r>
          </a:p>
        </p:txBody>
      </p:sp>
      <p:sp>
        <p:nvSpPr>
          <p:cNvPr id="8" name="Oval 7"/>
          <p:cNvSpPr/>
          <p:nvPr/>
        </p:nvSpPr>
        <p:spPr>
          <a:xfrm>
            <a:off x="5220072" y="4437112"/>
            <a:ext cx="338437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libri" pitchFamily="34" charset="0"/>
              </a:rPr>
              <a:t>Emocionalni odgovor</a:t>
            </a:r>
          </a:p>
          <a:p>
            <a:pPr algn="ctr"/>
            <a:r>
              <a:rPr lang="pl-PL" sz="1600" dirty="0">
                <a:latin typeface="Calibri" pitchFamily="34" charset="0"/>
              </a:rPr>
              <a:t>ljutnja, u rasponu od blage razdražljivost, frustracija do bijesa</a:t>
            </a:r>
            <a:endParaRPr lang="sl-SI" sz="1600" dirty="0">
              <a:latin typeface="Calibri" pitchFamily="34" charset="0"/>
            </a:endParaRPr>
          </a:p>
        </p:txBody>
      </p:sp>
      <p:cxnSp>
        <p:nvCxnSpPr>
          <p:cNvPr id="10" name="Straight Arrow Connector 9"/>
          <p:cNvCxnSpPr>
            <a:stCxn id="4" idx="4"/>
            <a:endCxn id="7" idx="0"/>
          </p:cNvCxnSpPr>
          <p:nvPr/>
        </p:nvCxnSpPr>
        <p:spPr>
          <a:xfrm flipH="1">
            <a:off x="1943708" y="2276872"/>
            <a:ext cx="2448272" cy="21602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4"/>
            <a:endCxn id="8" idx="0"/>
          </p:cNvCxnSpPr>
          <p:nvPr/>
        </p:nvCxnSpPr>
        <p:spPr>
          <a:xfrm>
            <a:off x="4391980" y="2276872"/>
            <a:ext cx="2520280" cy="21602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8" idx="2"/>
          </p:cNvCxnSpPr>
          <p:nvPr/>
        </p:nvCxnSpPr>
        <p:spPr>
          <a:xfrm>
            <a:off x="3635896" y="5445224"/>
            <a:ext cx="1584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5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Što</a:t>
            </a:r>
            <a:r>
              <a:rPr lang="sl-SI" dirty="0"/>
              <a:t> nas čini </a:t>
            </a:r>
            <a:r>
              <a:rPr lang="sl-SI" dirty="0" err="1"/>
              <a:t>ljutima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hr-HR" b="1" dirty="0" err="1">
                <a:solidFill>
                  <a:schemeClr val="tx1"/>
                </a:solidFill>
                <a:latin typeface="Calibri" pitchFamily="34" charset="0"/>
              </a:rPr>
              <a:t>Iritansi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– podražaji u okolini koji nas mogu </a:t>
            </a:r>
            <a:r>
              <a:rPr lang="hr-HR" dirty="0" err="1">
                <a:solidFill>
                  <a:schemeClr val="tx1"/>
                </a:solidFill>
                <a:latin typeface="Calibri" pitchFamily="34" charset="0"/>
              </a:rPr>
              <a:t>iziritirati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hr-HR" i="1" dirty="0">
                <a:solidFill>
                  <a:schemeClr val="tx1"/>
                </a:solidFill>
                <a:latin typeface="Calibri" pitchFamily="34" charset="0"/>
              </a:rPr>
              <a:t>Npr. bučni susjedi, kašljanje ili šmrcanje ljudi oko nas i sl.)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b="1" dirty="0" smtClean="0">
                <a:solidFill>
                  <a:schemeClr val="tx1"/>
                </a:solidFill>
                <a:latin typeface="Calibri" pitchFamily="34" charset="0"/>
              </a:rPr>
              <a:t>Gubici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– ponašanje ljudi koje rezultira nekim našim gubitkom 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hr-HR" i="1" dirty="0">
                <a:solidFill>
                  <a:schemeClr val="tx1"/>
                </a:solidFill>
                <a:latin typeface="Calibri" pitchFamily="34" charset="0"/>
              </a:rPr>
              <a:t>Npr. financijski gubitak, narušavanje odnosa s  drugima, narušavanje ugleda u društvu, poslovi koji neočekivano iskrsnu što nas košta vremena i sl.)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Transgresije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– kršenje „naših” pravila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hr-HR" i="1" dirty="0">
                <a:solidFill>
                  <a:schemeClr val="tx1"/>
                </a:solidFill>
                <a:latin typeface="Calibri" pitchFamily="34" charset="0"/>
              </a:rPr>
              <a:t>Npr. partneri ne govore osobne detalje drugima u javnosti, zakon se ne smije kršiti (formalizirana transgresija), stvari se moraju čuvati i sl.)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31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Ljutnja ovisno o situaciji, čin, snagu, trajanje, izraz, fokus na pravu osobu ... </a:t>
            </a:r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ože biti prikladna ili neadekvatna. Ljutnja je problematična, kada je: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prečesta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reviše intenzivna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raje predugo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u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tječe na druge ljude (prepreka obiteljskih odnosa i/ili odnosa na radnom mjestu)</a:t>
            </a:r>
          </a:p>
          <a:p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ada dovodi do nasilja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sl-SI" dirty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ada je ljutnja jedini način za postizanja cilja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312368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0" y="5373216"/>
            <a:ext cx="15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Količina ljutnje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4837802"/>
            <a:ext cx="112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efikasnost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45091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+</a:t>
            </a:r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5674562" y="58000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-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15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Zašto</a:t>
            </a:r>
            <a:r>
              <a:rPr lang="sl-SI" dirty="0" smtClean="0"/>
              <a:t> ljudi </a:t>
            </a:r>
            <a:r>
              <a:rPr lang="sl-SI" dirty="0" err="1" smtClean="0"/>
              <a:t>reagiraju</a:t>
            </a:r>
            <a:r>
              <a:rPr lang="sl-SI" dirty="0" smtClean="0"/>
              <a:t> </a:t>
            </a:r>
            <a:r>
              <a:rPr lang="sl-SI" dirty="0" err="1" smtClean="0"/>
              <a:t>različito</a:t>
            </a:r>
            <a:r>
              <a:rPr lang="sl-SI" dirty="0" smtClean="0"/>
              <a:t> na iste </a:t>
            </a:r>
            <a:r>
              <a:rPr lang="sl-SI" dirty="0" err="1" smtClean="0"/>
              <a:t>okidače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29208" y="1824658"/>
            <a:ext cx="8229600" cy="1460326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  <a:latin typeface="Calibri" pitchFamily="34" charset="0"/>
              </a:rPr>
              <a:t>Bitna </a:t>
            </a:r>
            <a:r>
              <a:rPr lang="hr-HR" sz="2800" dirty="0">
                <a:solidFill>
                  <a:schemeClr val="tx1"/>
                </a:solidFill>
                <a:latin typeface="Calibri" pitchFamily="34" charset="0"/>
              </a:rPr>
              <a:t>je naša percepcija okidača i na koji način doživljavamo, tj. </a:t>
            </a:r>
            <a:r>
              <a:rPr lang="hr-HR" sz="2800" b="1" dirty="0">
                <a:solidFill>
                  <a:schemeClr val="tx1"/>
                </a:solidFill>
                <a:latin typeface="Calibri" pitchFamily="34" charset="0"/>
              </a:rPr>
              <a:t>procjenjujemo </a:t>
            </a:r>
            <a:r>
              <a:rPr lang="hr-HR" sz="2800" dirty="0">
                <a:solidFill>
                  <a:schemeClr val="tx1"/>
                </a:solidFill>
                <a:latin typeface="Calibri" pitchFamily="34" charset="0"/>
              </a:rPr>
              <a:t>i prosuđujemo situaciju</a:t>
            </a:r>
            <a:r>
              <a:rPr lang="hr-HR" sz="2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9471" y="3717032"/>
            <a:ext cx="439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alibri" pitchFamily="34" charset="0"/>
              </a:rPr>
              <a:t>Ukoliko smo okidač </a:t>
            </a:r>
            <a:r>
              <a:rPr lang="hr-HR" sz="2800" dirty="0" err="1">
                <a:latin typeface="Calibri" pitchFamily="34" charset="0"/>
              </a:rPr>
              <a:t>procjenili</a:t>
            </a:r>
            <a:r>
              <a:rPr lang="hr-HR" sz="2800" dirty="0">
                <a:latin typeface="Calibri" pitchFamily="34" charset="0"/>
              </a:rPr>
              <a:t> </a:t>
            </a:r>
            <a:r>
              <a:rPr lang="hr-HR" sz="2800" dirty="0" err="1">
                <a:latin typeface="Calibri" pitchFamily="34" charset="0"/>
              </a:rPr>
              <a:t>hostilnim</a:t>
            </a:r>
            <a:r>
              <a:rPr lang="hr-HR" sz="2800" dirty="0">
                <a:latin typeface="Calibri" pitchFamily="34" charset="0"/>
              </a:rPr>
              <a:t>, javlja se ljutnja</a:t>
            </a:r>
            <a:endParaRPr lang="sl-SI" sz="2800" dirty="0">
              <a:latin typeface="Calibri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644008" y="4509120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alibri" pitchFamily="34" charset="0"/>
              </a:rPr>
              <a:t>Ukoliko smo okidač </a:t>
            </a:r>
            <a:r>
              <a:rPr lang="hr-HR" sz="2800" dirty="0" err="1">
                <a:latin typeface="Calibri" pitchFamily="34" charset="0"/>
              </a:rPr>
              <a:t>procjenili</a:t>
            </a:r>
            <a:r>
              <a:rPr lang="hr-HR" sz="2800" dirty="0">
                <a:latin typeface="Calibri" pitchFamily="34" charset="0"/>
              </a:rPr>
              <a:t> benignim i ako smo prema istome tolerantni, do ljutnje neće doći</a:t>
            </a:r>
            <a:endParaRPr lang="sl-SI" sz="2800" dirty="0">
              <a:latin typeface="Calibri" pitchFamily="34" charset="0"/>
            </a:endParaRPr>
          </a:p>
        </p:txBody>
      </p:sp>
      <p:cxnSp>
        <p:nvCxnSpPr>
          <p:cNvPr id="7" name="Straight Arrow Connector 6"/>
          <p:cNvCxnSpPr>
            <a:stCxn id="3" idx="2"/>
            <a:endCxn id="4" idx="0"/>
          </p:cNvCxnSpPr>
          <p:nvPr/>
        </p:nvCxnSpPr>
        <p:spPr>
          <a:xfrm flipH="1">
            <a:off x="2228728" y="3284984"/>
            <a:ext cx="24152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5" idx="0"/>
          </p:cNvCxnSpPr>
          <p:nvPr/>
        </p:nvCxnSpPr>
        <p:spPr>
          <a:xfrm>
            <a:off x="4644008" y="3284984"/>
            <a:ext cx="21602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Procjena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alibri" pitchFamily="34" charset="0"/>
              </a:rPr>
              <a:t>Aktivira se kada uočimo prijetnju, opasnost, a nema vremena za razmišljanje, reflesiju = samozaštitna uloga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endParaRPr lang="hr-HR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Prilikom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procjene situacije, ljudi su skloni raditi određene </a:t>
            </a:r>
            <a:r>
              <a:rPr lang="hr-HR" i="1" dirty="0">
                <a:solidFill>
                  <a:schemeClr val="tx1"/>
                </a:solidFill>
                <a:latin typeface="Calibri" pitchFamily="34" charset="0"/>
              </a:rPr>
              <a:t>„greške”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u mišljenju koja nisu nužno netočna, ali su </a:t>
            </a:r>
            <a:r>
              <a:rPr lang="hr-HR" b="1" dirty="0">
                <a:solidFill>
                  <a:schemeClr val="tx1"/>
                </a:solidFill>
                <a:latin typeface="Calibri" pitchFamily="34" charset="0"/>
              </a:rPr>
              <a:t>nekorisna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 za nas;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1800" b="1" dirty="0">
                <a:solidFill>
                  <a:schemeClr val="tx1"/>
                </a:solidFill>
                <a:latin typeface="Calibri" pitchFamily="34" charset="0"/>
              </a:rPr>
              <a:t>Selektivna percepcija 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</a:rPr>
              <a:t>– fokusiranje na određeni dio situacije, dok drugi dio ostaje </a:t>
            </a:r>
            <a:r>
              <a:rPr lang="hr-HR" sz="1800" dirty="0" err="1">
                <a:solidFill>
                  <a:schemeClr val="tx1"/>
                </a:solidFill>
                <a:latin typeface="Calibri" pitchFamily="34" charset="0"/>
              </a:rPr>
              <a:t>neprimjećen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sl-SI" sz="18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1800" b="1" dirty="0">
                <a:solidFill>
                  <a:schemeClr val="tx1"/>
                </a:solidFill>
                <a:latin typeface="Calibri" pitchFamily="34" charset="0"/>
              </a:rPr>
              <a:t>Čitanje misli 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</a:rPr>
              <a:t>– smatramo da znamo namjere druge osobe i što osoba misli. </a:t>
            </a:r>
            <a:endParaRPr lang="sl-SI" sz="18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1800" b="1" dirty="0" err="1">
                <a:solidFill>
                  <a:schemeClr val="tx1"/>
                </a:solidFill>
                <a:latin typeface="Calibri" pitchFamily="34" charset="0"/>
              </a:rPr>
              <a:t>Katastrofiziranje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</a:rPr>
              <a:t> – neželjeni događaji su percipirani kao tragični, užasni i katastrofični.</a:t>
            </a:r>
            <a:endParaRPr lang="sl-SI" sz="18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1800" b="1" dirty="0">
                <a:solidFill>
                  <a:schemeClr val="tx1"/>
                </a:solidFill>
                <a:latin typeface="Calibri" pitchFamily="34" charset="0"/>
              </a:rPr>
              <a:t>Emotivni jezik 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</a:rPr>
              <a:t>– uporaba jakih riječi koje same po sebi izazivaju ljutnju.</a:t>
            </a:r>
            <a:endParaRPr lang="sl-SI" sz="18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hr-HR" sz="1800" b="1" dirty="0">
                <a:solidFill>
                  <a:schemeClr val="tx1"/>
                </a:solidFill>
                <a:latin typeface="Calibri" pitchFamily="34" charset="0"/>
              </a:rPr>
              <a:t>Pretjerana generalizacija</a:t>
            </a:r>
            <a:r>
              <a:rPr lang="hr-HR" sz="1800" dirty="0">
                <a:solidFill>
                  <a:schemeClr val="tx1"/>
                </a:solidFill>
                <a:latin typeface="Calibri" pitchFamily="34" charset="0"/>
              </a:rPr>
              <a:t> – uopćavanje zaključka na temelju opažanja jedne situacije.</a:t>
            </a:r>
            <a:endParaRPr lang="sl-SI" sz="18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16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Zašto</a:t>
            </a:r>
            <a:r>
              <a:rPr lang="sl-SI" dirty="0"/>
              <a:t> nismo stalno </a:t>
            </a:r>
            <a:r>
              <a:rPr lang="sl-SI" dirty="0" err="1"/>
              <a:t>ljuti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/>
          </a:bodyPr>
          <a:lstStyle/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Inhibicije kao „kočnice” ljutnje 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posobnost </a:t>
            </a:r>
            <a:r>
              <a:rPr lang="hr-HR" dirty="0">
                <a:solidFill>
                  <a:schemeClr val="tx1"/>
                </a:solidFill>
                <a:latin typeface="Calibri" pitchFamily="34" charset="0"/>
              </a:rPr>
              <a:t>inhibicije ili kontrole  ljutnje vrlo je važna kako naša reakcija ne bi bila neproporcionalna situaciji koja je izazvala reakciju</a:t>
            </a:r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785" y="4280164"/>
            <a:ext cx="38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b="1" dirty="0">
                <a:latin typeface="Calibri" pitchFamily="34" charset="0"/>
              </a:rPr>
              <a:t>Internalne inhibicije ljutnje </a:t>
            </a:r>
            <a:r>
              <a:rPr lang="hr-HR" sz="2400" dirty="0">
                <a:latin typeface="Calibri" pitchFamily="34" charset="0"/>
              </a:rPr>
              <a:t>– usvojene moralne vrijednosti i pravila koja si </a:t>
            </a:r>
            <a:r>
              <a:rPr lang="hr-HR" sz="2400" dirty="0" smtClean="0">
                <a:latin typeface="Calibri" pitchFamily="34" charset="0"/>
              </a:rPr>
              <a:t>sami postavljamo </a:t>
            </a:r>
            <a:r>
              <a:rPr lang="hr-HR" sz="2000" i="1" dirty="0">
                <a:latin typeface="Calibri" pitchFamily="34" charset="0"/>
              </a:rPr>
              <a:t>(Npr. na doktore se ne smijemo ljutiti)</a:t>
            </a:r>
            <a:endParaRPr lang="sl-SI" sz="2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9344" y="4221088"/>
            <a:ext cx="50556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b="1" dirty="0">
                <a:latin typeface="Calibri" pitchFamily="34" charset="0"/>
              </a:rPr>
              <a:t>Eksternalne inhibicije ljutnje </a:t>
            </a:r>
            <a:r>
              <a:rPr lang="hr-HR" sz="2400" dirty="0">
                <a:latin typeface="Calibri" pitchFamily="34" charset="0"/>
              </a:rPr>
              <a:t>– svjesnost o posljedicama do kojih može doći ukoliko odgovorimo izvan proporcija situacije koja nas je izvazvala </a:t>
            </a:r>
            <a:r>
              <a:rPr lang="sl-SI" sz="2000" i="1" dirty="0">
                <a:latin typeface="Calibri" pitchFamily="34" charset="0"/>
              </a:rPr>
              <a:t>(</a:t>
            </a:r>
            <a:r>
              <a:rPr lang="hr-HR" sz="2000" i="1" dirty="0">
                <a:latin typeface="Calibri" pitchFamily="34" charset="0"/>
              </a:rPr>
              <a:t>Npr. ako se zamjerim doktoru, to će zasigurno utjecati na kvalitetu tretmana koji pruža mom djetetu)</a:t>
            </a:r>
            <a:endParaRPr lang="sl-SI" sz="2000" dirty="0">
              <a:latin typeface="Calibri" pitchFamily="34" charset="0"/>
            </a:endParaRPr>
          </a:p>
          <a:p>
            <a:endParaRPr lang="sl-SI" dirty="0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1763688" y="3501008"/>
            <a:ext cx="28083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5" idx="0"/>
          </p:cNvCxnSpPr>
          <p:nvPr/>
        </p:nvCxnSpPr>
        <p:spPr>
          <a:xfrm>
            <a:off x="4572000" y="3501008"/>
            <a:ext cx="1995175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403448"/>
            <a:ext cx="8229600" cy="1600200"/>
          </a:xfrm>
        </p:spPr>
        <p:txBody>
          <a:bodyPr/>
          <a:lstStyle/>
          <a:p>
            <a:r>
              <a:rPr lang="sl-SI" dirty="0" smtClean="0"/>
              <a:t>Odgovor/ponašanje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176401" y="1652607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alibri" pitchFamily="34" charset="0"/>
              </a:rPr>
              <a:t>Ne izražavamo </a:t>
            </a:r>
            <a:r>
              <a:rPr lang="sl-SI" sz="2000" dirty="0">
                <a:latin typeface="Calibri" pitchFamily="34" charset="0"/>
              </a:rPr>
              <a:t>= pasivnost = </a:t>
            </a:r>
            <a:r>
              <a:rPr lang="sl-SI" sz="2000" dirty="0" smtClean="0">
                <a:latin typeface="Calibri" pitchFamily="34" charset="0"/>
              </a:rPr>
              <a:t>odbija </a:t>
            </a:r>
            <a:r>
              <a:rPr lang="sl-SI" sz="2000" dirty="0">
                <a:latin typeface="Calibri" pitchFamily="34" charset="0"/>
              </a:rPr>
              <a:t>izraziti svoje osjećaje.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0714" y="1736396"/>
            <a:ext cx="138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l-SI" sz="2000" b="1" dirty="0" smtClean="0">
                <a:latin typeface="Calibri" pitchFamily="34" charset="0"/>
              </a:rPr>
              <a:t>Izražavamo</a:t>
            </a:r>
            <a:endParaRPr lang="sl-SI" sz="20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091905"/>
            <a:ext cx="24482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000" b="1" dirty="0" smtClean="0">
                <a:latin typeface="Calibri" pitchFamily="34" charset="0"/>
              </a:rPr>
              <a:t>Agresivno</a:t>
            </a:r>
          </a:p>
          <a:p>
            <a:pPr lvl="0"/>
            <a:r>
              <a:rPr lang="sl-SI" sz="2000" dirty="0" smtClean="0">
                <a:latin typeface="Calibri" pitchFamily="34" charset="0"/>
              </a:rPr>
              <a:t>- </a:t>
            </a:r>
            <a:r>
              <a:rPr lang="sl-SI" sz="2000" b="1" dirty="0" smtClean="0">
                <a:latin typeface="Calibri" pitchFamily="34" charset="0"/>
              </a:rPr>
              <a:t>Verbalni </a:t>
            </a:r>
            <a:r>
              <a:rPr lang="sl-SI" sz="2000" b="1" dirty="0">
                <a:latin typeface="Calibri" pitchFamily="34" charset="0"/>
              </a:rPr>
              <a:t>izraz </a:t>
            </a:r>
            <a:r>
              <a:rPr lang="sl-SI" sz="2000" dirty="0">
                <a:latin typeface="Calibri" pitchFamily="34" charset="0"/>
              </a:rPr>
              <a:t>= komunicira bez poštovanja, vrijeđa, ponižava, </a:t>
            </a:r>
            <a:r>
              <a:rPr lang="sl-SI" sz="2000" dirty="0" smtClean="0">
                <a:latin typeface="Calibri" pitchFamily="34" charset="0"/>
              </a:rPr>
              <a:t>napada,komunikacija je usmjerena </a:t>
            </a:r>
            <a:r>
              <a:rPr lang="sl-SI" sz="2000" dirty="0">
                <a:latin typeface="Calibri" pitchFamily="34" charset="0"/>
              </a:rPr>
              <a:t>na osobu, a ne na </a:t>
            </a:r>
            <a:r>
              <a:rPr lang="sl-SI" sz="2000" dirty="0" smtClean="0">
                <a:latin typeface="Calibri" pitchFamily="34" charset="0"/>
              </a:rPr>
              <a:t>ponašanje</a:t>
            </a:r>
          </a:p>
          <a:p>
            <a:pPr lvl="0"/>
            <a:r>
              <a:rPr lang="sl-SI" sz="2000" dirty="0" smtClean="0">
                <a:latin typeface="Calibri" pitchFamily="34" charset="0"/>
              </a:rPr>
              <a:t>- </a:t>
            </a:r>
            <a:r>
              <a:rPr lang="sl-SI" sz="2000" b="1" dirty="0" smtClean="0">
                <a:latin typeface="Calibri" pitchFamily="34" charset="0"/>
              </a:rPr>
              <a:t>Neverbalno izražavanje </a:t>
            </a:r>
            <a:r>
              <a:rPr lang="sl-SI" sz="2000" dirty="0">
                <a:latin typeface="Calibri" pitchFamily="34" charset="0"/>
              </a:rPr>
              <a:t>= nasilje</a:t>
            </a:r>
          </a:p>
          <a:p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4730125" y="3085527"/>
            <a:ext cx="18722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000" b="1" dirty="0">
                <a:latin typeface="Calibri" pitchFamily="34" charset="0"/>
              </a:rPr>
              <a:t>Pasivno agresivno </a:t>
            </a:r>
            <a:r>
              <a:rPr lang="sl-SI" sz="2000" dirty="0">
                <a:latin typeface="Calibri" pitchFamily="34" charset="0"/>
              </a:rPr>
              <a:t>= izražava agresivne osjećaje posredno, manipulirajući, kontroliranjem ili kažnjavanjem drugih</a:t>
            </a:r>
          </a:p>
          <a:p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6876257" y="3091905"/>
            <a:ext cx="22677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000" b="1" dirty="0">
                <a:latin typeface="Calibri" pitchFamily="34" charset="0"/>
              </a:rPr>
              <a:t>Asertivno izražavanje </a:t>
            </a:r>
            <a:r>
              <a:rPr lang="sl-SI" sz="2000" dirty="0">
                <a:latin typeface="Calibri" pitchFamily="34" charset="0"/>
              </a:rPr>
              <a:t>= izravno, iskreno, s poštovanjem, društveno prikladno </a:t>
            </a:r>
            <a:r>
              <a:rPr lang="sl-SI" sz="2000" dirty="0" smtClean="0">
                <a:latin typeface="Calibri" pitchFamily="34" charset="0"/>
              </a:rPr>
              <a:t>izražava svoje </a:t>
            </a:r>
            <a:r>
              <a:rPr lang="sl-SI" sz="2000" dirty="0">
                <a:latin typeface="Calibri" pitchFamily="34" charset="0"/>
              </a:rPr>
              <a:t>emocije</a:t>
            </a:r>
          </a:p>
          <a:p>
            <a:endParaRPr lang="sl-SI" dirty="0"/>
          </a:p>
        </p:txBody>
      </p:sp>
      <p:cxnSp>
        <p:nvCxnSpPr>
          <p:cNvPr id="11" name="Straight Arrow Connector 10"/>
          <p:cNvCxnSpPr>
            <a:endCxn id="5" idx="0"/>
          </p:cNvCxnSpPr>
          <p:nvPr/>
        </p:nvCxnSpPr>
        <p:spPr>
          <a:xfrm>
            <a:off x="4572000" y="1196752"/>
            <a:ext cx="1489609" cy="539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0"/>
          </p:cNvCxnSpPr>
          <p:nvPr/>
        </p:nvCxnSpPr>
        <p:spPr>
          <a:xfrm flipH="1">
            <a:off x="1040497" y="1196752"/>
            <a:ext cx="3531504" cy="45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 flipH="1">
            <a:off x="3347864" y="2136506"/>
            <a:ext cx="2713745" cy="95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7" idx="0"/>
          </p:cNvCxnSpPr>
          <p:nvPr/>
        </p:nvCxnSpPr>
        <p:spPr>
          <a:xfrm flipH="1">
            <a:off x="5666229" y="2136506"/>
            <a:ext cx="395380" cy="949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8" idx="0"/>
          </p:cNvCxnSpPr>
          <p:nvPr/>
        </p:nvCxnSpPr>
        <p:spPr>
          <a:xfrm>
            <a:off x="6061609" y="2136506"/>
            <a:ext cx="1948520" cy="95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489</TotalTime>
  <Words>2141</Words>
  <Application>Microsoft Office PowerPoint</Application>
  <PresentationFormat>On-screen Show (4:3)</PresentationFormat>
  <Paragraphs>201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Executive</vt:lpstr>
      <vt:lpstr>Pushpin</vt:lpstr>
      <vt:lpstr>BKT intervencije za kontrolu ljutnje</vt:lpstr>
      <vt:lpstr>Što je ljutnja?</vt:lpstr>
      <vt:lpstr>PowerPoint Presentation</vt:lpstr>
      <vt:lpstr>Što nas čini ljutima?</vt:lpstr>
      <vt:lpstr>PowerPoint Presentation</vt:lpstr>
      <vt:lpstr>Zašto ljudi reagiraju različito na iste okidače?</vt:lpstr>
      <vt:lpstr>Procjena</vt:lpstr>
      <vt:lpstr>Zašto nismo stalno ljuti?</vt:lpstr>
      <vt:lpstr>Odgovor/ponašanje</vt:lpstr>
      <vt:lpstr>Vjerovanja</vt:lpstr>
      <vt:lpstr>PowerPoint Presentation</vt:lpstr>
      <vt:lpstr>Raspoloženja</vt:lpstr>
      <vt:lpstr>PowerPoint Presentation</vt:lpstr>
      <vt:lpstr>BKT intervencije</vt:lpstr>
      <vt:lpstr>Monitoring</vt:lpstr>
      <vt:lpstr>BKT intervencije na razini okidača</vt:lpstr>
      <vt:lpstr>BKT intervencije na razini procjene</vt:lpstr>
      <vt:lpstr>PowerPoint Presentation</vt:lpstr>
      <vt:lpstr>PowerPoint Presentation</vt:lpstr>
      <vt:lpstr>BKT intervencije na razini vjerovanja</vt:lpstr>
      <vt:lpstr>BKT intervencije na razini ljutnje</vt:lpstr>
      <vt:lpstr>BKT intervencije na razini inhibicija</vt:lpstr>
      <vt:lpstr>BKT intervencije na razini odgovora</vt:lpstr>
      <vt:lpstr>BKT intervencije na razini odgovora</vt:lpstr>
      <vt:lpstr>BKT intervencije na razini raspoloženja</vt:lpstr>
      <vt:lpstr>Hvala na pažnji!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intervencije za kontrolo ljutnje</dc:title>
  <dc:creator>Saša Jerko</dc:creator>
  <cp:lastModifiedBy>HUBIKOT</cp:lastModifiedBy>
  <cp:revision>50</cp:revision>
  <cp:lastPrinted>2017-10-27T10:55:37Z</cp:lastPrinted>
  <dcterms:created xsi:type="dcterms:W3CDTF">2017-10-20T07:46:46Z</dcterms:created>
  <dcterms:modified xsi:type="dcterms:W3CDTF">2017-10-27T10:55:59Z</dcterms:modified>
</cp:coreProperties>
</file>