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74" r:id="rId21"/>
    <p:sldId id="277" r:id="rId22"/>
    <p:sldId id="283" r:id="rId23"/>
    <p:sldId id="278" r:id="rId24"/>
    <p:sldId id="279" r:id="rId25"/>
    <p:sldId id="280" r:id="rId26"/>
    <p:sldId id="281" r:id="rId27"/>
    <p:sldId id="284" r:id="rId28"/>
    <p:sldId id="282" r:id="rId29"/>
  </p:sldIdLst>
  <p:sldSz cx="9144000" cy="6858000" type="screen4x3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8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r">
              <a:defRPr sz="1200"/>
            </a:lvl1pPr>
          </a:lstStyle>
          <a:p>
            <a:r>
              <a:rPr lang="hr-HR" smtClean="0"/>
              <a:t>10.6.2017.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r">
              <a:defRPr sz="1200"/>
            </a:lvl1pPr>
          </a:lstStyle>
          <a:p>
            <a:fld id="{A870C3DA-51FB-4885-95A4-A9A4CD40AC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284071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r">
              <a:defRPr sz="1200"/>
            </a:lvl1pPr>
          </a:lstStyle>
          <a:p>
            <a:r>
              <a:rPr lang="hr-HR" smtClean="0"/>
              <a:t>10.6.2017.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34" tIns="45167" rIns="90334" bIns="45167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334" tIns="45167" rIns="90334" bIns="4516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r">
              <a:defRPr sz="1200"/>
            </a:lvl1pPr>
          </a:lstStyle>
          <a:p>
            <a:fld id="{3AEFFB63-E621-445A-A15F-BC466C062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474279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EFFB63-E621-445A-A15F-BC466C062AE2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10.6.2017.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519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61291E4-B3E2-442D-8DC4-DF8CFA31673A}" type="datetime1">
              <a:rPr lang="hr-HR" smtClean="0"/>
              <a:t>9.6.2017.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7901-4B2A-4F1B-B5BE-8683AFA497AF}" type="datetime1">
              <a:rPr lang="hr-HR" smtClean="0"/>
              <a:t>9.6.2017.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375A-1FF4-41E4-B7D3-96A5629D3616}" type="datetime1">
              <a:rPr lang="hr-HR" smtClean="0"/>
              <a:t>9.6.2017.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0AB20-472A-4E1D-9D7D-7B99196B1F8F}" type="datetime1">
              <a:rPr lang="hr-HR" smtClean="0"/>
              <a:t>9.6.2017.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8AFCE45-333D-4BBB-9DA4-A5BA5F140342}" type="datetime1">
              <a:rPr lang="hr-HR" smtClean="0"/>
              <a:t>9.6.2017.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45AF3-191D-49FC-A2BA-2E9D47811D33}" type="datetime1">
              <a:rPr lang="hr-HR" smtClean="0"/>
              <a:t>9.6.2017.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38D4-248C-418C-A800-92625CF5475F}" type="datetime1">
              <a:rPr lang="hr-HR" smtClean="0"/>
              <a:t>9.6.2017.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027F-2A9D-4DFA-809C-57FAB50D0E4E}" type="datetime1">
              <a:rPr lang="hr-HR" smtClean="0"/>
              <a:t>9.6.2017.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900B-440A-42D1-A0FB-CB1CBE87F488}" type="datetime1">
              <a:rPr lang="hr-HR" smtClean="0"/>
              <a:t>9.6.2017.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140A-4EA9-4B48-9115-A38CFDE70106}" type="datetime1">
              <a:rPr lang="hr-HR" smtClean="0"/>
              <a:t>9.6.2017.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F7DA-6853-421F-A09E-8897149BE88B}" type="datetime1">
              <a:rPr lang="hr-HR" smtClean="0"/>
              <a:t>9.6.2017.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4EB0FB-EBCB-45A0-9297-9EA9FF224F3E}" type="datetime1">
              <a:rPr lang="hr-HR" smtClean="0"/>
              <a:t>9.6.2017.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BKT partnerskih problema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smtClean="0"/>
              <a:t>Lea Šipka</a:t>
            </a:r>
            <a:endParaRPr lang="hr-HR" dirty="0"/>
          </a:p>
        </p:txBody>
      </p:sp>
      <p:pic>
        <p:nvPicPr>
          <p:cNvPr id="3075" name="Picture 3" descr="E:\Lea Šipka\BKT\04COUPLES-jumb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0"/>
            <a:ext cx="5040559" cy="3421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160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Ostali koraci: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>
                <a:cs typeface="Arial" panose="020B0604020202020204" pitchFamily="34" charset="0"/>
              </a:rPr>
              <a:t>Terapijski ugovor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cs typeface="Arial" panose="020B0604020202020204" pitchFamily="34" charset="0"/>
              </a:rPr>
              <a:t>Na drugoj zajedničkoj seansi terapeut iznosi prikupljene informacije i predlaže plan terapije.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cs typeface="Arial" panose="020B0604020202020204" pitchFamily="34" charset="0"/>
              </a:rPr>
              <a:t>Iznosi paru svoju konceptualizaciju slučaja i problematičnih područja na kojima treba raditi.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cs typeface="Arial" panose="020B0604020202020204" pitchFamily="34" charset="0"/>
              </a:rPr>
              <a:t>Terapeut traži da se oboje usmeno obvažu na pohađanje terapije</a:t>
            </a:r>
          </a:p>
          <a:p>
            <a:pPr>
              <a:buFont typeface="Wingdings" panose="05000000000000000000" pitchFamily="2" charset="2"/>
              <a:buChar char="ü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b="1" dirty="0" smtClean="0">
                <a:latin typeface="Gill Sans MT" panose="020B0502020104020203" pitchFamily="34" charset="-18"/>
                <a:cs typeface="Arial" panose="020B0604020202020204" pitchFamily="34" charset="0"/>
              </a:rPr>
              <a:t>Definiranje problematičnih područja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latin typeface="Gill Sans MT" panose="020B0502020104020203" pitchFamily="34" charset="-18"/>
                <a:cs typeface="Arial" panose="020B0604020202020204" pitchFamily="34" charset="0"/>
              </a:rPr>
              <a:t>Mogu pomoći upitnici koje su ispunjavali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latin typeface="Gill Sans MT" panose="020B0502020104020203" pitchFamily="34" charset="-18"/>
                <a:cs typeface="Arial" panose="020B0604020202020204" pitchFamily="34" charset="0"/>
              </a:rPr>
              <a:t>Izrađuju hijerarhiju problema prema važnosti i utjecaju koji imaju na odnos</a:t>
            </a:r>
          </a:p>
          <a:p>
            <a:pPr>
              <a:buFont typeface="Wingdings" panose="05000000000000000000" pitchFamily="2" charset="2"/>
              <a:buChar char="ü"/>
            </a:pPr>
            <a:endParaRPr lang="hr-H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402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85000" lnSpcReduction="20000"/>
          </a:bodyPr>
          <a:lstStyle/>
          <a:p>
            <a:r>
              <a:rPr lang="hr-HR" sz="2600" b="1" dirty="0" smtClean="0">
                <a:cs typeface="Arial" panose="020B0604020202020204" pitchFamily="34" charset="0"/>
              </a:rPr>
              <a:t>Identificiranje automatskih misli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600" dirty="0" smtClean="0">
                <a:cs typeface="Arial" panose="020B0604020202020204" pitchFamily="34" charset="0"/>
              </a:rPr>
              <a:t>Jedan od prvih koraka u radu s parom.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cs typeface="Arial" panose="020B0604020202020204" pitchFamily="34" charset="0"/>
              </a:rPr>
              <a:t>Korisne informacije dobivene putem upitnika.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600" dirty="0" smtClean="0">
                <a:cs typeface="Arial" panose="020B0604020202020204" pitchFamily="34" charset="0"/>
              </a:rPr>
              <a:t>Usmjeriti se na konkretnu situaciju ili sukob i upitati klijenta „Što Vam je tada prošlo groz glavu?”</a:t>
            </a:r>
          </a:p>
          <a:p>
            <a:endParaRPr lang="hr-HR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600" b="1" dirty="0" smtClean="0">
                <a:cs typeface="Arial" panose="020B0604020202020204" pitchFamily="34" charset="0"/>
              </a:rPr>
              <a:t>Otkrivanje bazičnog vjerovanja putem automatskih misli</a:t>
            </a:r>
          </a:p>
          <a:p>
            <a:r>
              <a:rPr lang="hr-HR" dirty="0" smtClean="0">
                <a:cs typeface="Arial" panose="020B0604020202020204" pitchFamily="34" charset="0"/>
              </a:rPr>
              <a:t>Prvo individualno sa svakim partnerom</a:t>
            </a:r>
          </a:p>
          <a:p>
            <a:r>
              <a:rPr lang="hr-HR" sz="2600" dirty="0" smtClean="0">
                <a:cs typeface="Arial" panose="020B0604020202020204" pitchFamily="34" charset="0"/>
              </a:rPr>
              <a:t>Kasnije na zajedničkim seansama partneri opažaju jedno drugog dok iznose svoje NAM i BV</a:t>
            </a:r>
          </a:p>
          <a:p>
            <a:endParaRPr lang="hr-HR" sz="2600" dirty="0" smtClean="0">
              <a:cs typeface="Arial" panose="020B0604020202020204" pitchFamily="34" charset="0"/>
            </a:endParaRPr>
          </a:p>
          <a:p>
            <a:r>
              <a:rPr lang="hr-HR" b="1" dirty="0" smtClean="0">
                <a:cs typeface="Arial" panose="020B0604020202020204" pitchFamily="34" charset="0"/>
              </a:rPr>
              <a:t>Obiteljsko porijeklo</a:t>
            </a:r>
          </a:p>
          <a:p>
            <a:r>
              <a:rPr lang="hr-HR" sz="2600" dirty="0" smtClean="0">
                <a:cs typeface="Arial" panose="020B0604020202020204" pitchFamily="34" charset="0"/>
              </a:rPr>
              <a:t>Ima važnu ulogu u oblikovanju očekivanja i pogleda na partnerski odnos</a:t>
            </a:r>
          </a:p>
          <a:p>
            <a:r>
              <a:rPr lang="hr-HR" dirty="0" smtClean="0">
                <a:cs typeface="Arial" panose="020B0604020202020204" pitchFamily="34" charset="0"/>
              </a:rPr>
              <a:t>Dio vremena odvojiti na sjećanja o odnosu roditelja svakoga od partnera</a:t>
            </a:r>
            <a:endParaRPr lang="hr-HR" sz="2600" dirty="0" smtClean="0">
              <a:cs typeface="Arial" panose="020B0604020202020204" pitchFamily="34" charset="0"/>
            </a:endParaRPr>
          </a:p>
          <a:p>
            <a:endParaRPr lang="hr-HR" sz="2600" dirty="0" smtClean="0">
              <a:cs typeface="Arial" panose="020B0604020202020204" pitchFamily="34" charset="0"/>
            </a:endParaRPr>
          </a:p>
          <a:p>
            <a:pPr lvl="0"/>
            <a:endParaRPr lang="hr-HR" sz="2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vi-VN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676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Terapijske tehnike i principi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Psihoedukacija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Identificiranje kognitivnih distorzija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Negativan pogled 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Identificiranje</a:t>
            </a:r>
            <a:r>
              <a:rPr lang="pt-BR" dirty="0" smtClean="0"/>
              <a:t> automatskih misli i povezivanje emocija s automatskim mislima</a:t>
            </a:r>
            <a:endParaRPr lang="hr-HR" dirty="0" smtClean="0"/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Imaginacija </a:t>
            </a:r>
            <a:r>
              <a:rPr lang="pt-BR" dirty="0" smtClean="0"/>
              <a:t>i igranje uloga</a:t>
            </a:r>
            <a:endParaRPr lang="hr-HR" dirty="0" smtClean="0"/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Testiranje automatskih misli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 smtClean="0"/>
              <a:t>Povećavanje pozitivnog u partnerskom odnosu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Trening komunikacijskih vještina i problem solving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9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b="1" dirty="0" smtClean="0"/>
              <a:t>Identificiranje kognitivnih distorzija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hr-HR" sz="2400" dirty="0" smtClean="0"/>
              <a:t>Naučiti vrste kognitivnih distorzija</a:t>
            </a:r>
          </a:p>
          <a:p>
            <a:r>
              <a:rPr lang="hr-HR" sz="2400" dirty="0" smtClean="0"/>
              <a:t>DZ </a:t>
            </a:r>
            <a:r>
              <a:rPr lang="hr-HR" sz="2400" dirty="0" err="1" smtClean="0"/>
              <a:t>npr</a:t>
            </a:r>
            <a:r>
              <a:rPr lang="hr-HR" sz="2400" dirty="0"/>
              <a:t>. tjedan dana trebaju bilježiti svoje automatske misli i označiti koje kognitivne distorzije te misli </a:t>
            </a:r>
            <a:r>
              <a:rPr lang="hr-HR" sz="2400" dirty="0" smtClean="0"/>
              <a:t>odražavaju</a:t>
            </a:r>
          </a:p>
          <a:p>
            <a:r>
              <a:rPr lang="hr-HR" sz="2400" dirty="0"/>
              <a:t>S</a:t>
            </a:r>
            <a:r>
              <a:rPr lang="hr-HR" sz="2400" dirty="0" smtClean="0"/>
              <a:t>vjesno </a:t>
            </a:r>
            <a:r>
              <a:rPr lang="hr-HR" sz="2400" dirty="0"/>
              <a:t>praćenje vlastitih misli pomaže im da shvate kako njihove misli utječu na njih, partnera i njihov odnos</a:t>
            </a:r>
            <a:r>
              <a:rPr lang="hr-HR" sz="2400" dirty="0" smtClean="0"/>
              <a:t>.</a:t>
            </a:r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846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 smtClean="0"/>
              <a:t>Negativan pogled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600" dirty="0" smtClean="0"/>
              <a:t>Vježba:</a:t>
            </a:r>
          </a:p>
          <a:p>
            <a:pPr>
              <a:buFont typeface="Arial" pitchFamily="34" charset="0"/>
              <a:buChar char="•"/>
            </a:pPr>
            <a:r>
              <a:rPr lang="hr-HR" sz="2600" dirty="0" smtClean="0"/>
              <a:t>Na jednoj listi moraju navesti sve one karakteristike partnera koje su ih na početku veze privlačile</a:t>
            </a:r>
          </a:p>
          <a:p>
            <a:pPr>
              <a:buFont typeface="Arial" pitchFamily="34" charset="0"/>
              <a:buChar char="•"/>
            </a:pPr>
            <a:r>
              <a:rPr lang="hr-HR" sz="2600" dirty="0" smtClean="0"/>
              <a:t>Na drugoj one karakteristike koje ih kod partnera najviše smetaju. </a:t>
            </a:r>
          </a:p>
          <a:p>
            <a:r>
              <a:rPr lang="hr-HR" sz="2600" dirty="0" smtClean="0"/>
              <a:t>Ono što ih najviše smeta obično je negativna strane osobina koje su ih na početku veze privukle</a:t>
            </a:r>
          </a:p>
          <a:p>
            <a:r>
              <a:rPr lang="hr-HR" sz="2600" dirty="0" smtClean="0"/>
              <a:t>Npr.  Opušten – Lijen, Pedantan – Izbirljiv, Bezbrižan - Odsutan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b="1" dirty="0" smtClean="0"/>
              <a:t>Identificiranje automatskih misli i povezivanje s emocijama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hr-HR" dirty="0" smtClean="0"/>
              <a:t>Vježba: nose sa sobom blok u koji zapisuju negativne misli, situaciju u kojoj su se javile te emociju koju su izazvale. </a:t>
            </a:r>
          </a:p>
          <a:p>
            <a:r>
              <a:rPr lang="hr-HR" dirty="0" smtClean="0"/>
              <a:t>Svrha: razumijevanje  na koji su način njihove misli povezane s emocionalnim reakcijama te negativnim pogledu na partnera i odnos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Imaginacija</a:t>
            </a:r>
            <a:r>
              <a:rPr lang="pt-BR" b="1" dirty="0" smtClean="0"/>
              <a:t> i igranje uloga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Za dosjećanje detalja i misli vezanih uz konfliktne situacije s partnerom</a:t>
            </a:r>
          </a:p>
          <a:p>
            <a:r>
              <a:rPr lang="hr-HR" dirty="0" smtClean="0"/>
              <a:t>Za dosjećanje pozitivnih emocija i iskustava na početku veze </a:t>
            </a:r>
          </a:p>
          <a:p>
            <a:r>
              <a:rPr lang="hr-HR" dirty="0" smtClean="0"/>
              <a:t>Važno je da se prisjete što više detalja (terapeut pomaže pitanjima)</a:t>
            </a:r>
          </a:p>
          <a:p>
            <a:r>
              <a:rPr lang="hr-HR" dirty="0" smtClean="0"/>
              <a:t>Sjećanja mogu potaknuti pozitivne emocije koje su tada bile prisutne da se ponovno pojave</a:t>
            </a:r>
          </a:p>
          <a:p>
            <a:r>
              <a:rPr lang="hr-HR" dirty="0" smtClean="0"/>
              <a:t>Oprez! Neki puta može izazvati i negativne emocije</a:t>
            </a:r>
          </a:p>
          <a:p>
            <a:r>
              <a:rPr lang="hr-HR" b="1" dirty="0" smtClean="0"/>
              <a:t>Igranje uloga </a:t>
            </a:r>
            <a:r>
              <a:rPr lang="hr-HR" dirty="0" smtClean="0"/>
              <a:t>pomaže u dozivanju osjećaja i misli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Korisno kod parova koji nisu komunikativni tijekom terapije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16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Testiranje automatskih misli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3"/>
            <a:ext cx="8229600" cy="2880320"/>
          </a:xfrm>
        </p:spPr>
        <p:txBody>
          <a:bodyPr>
            <a:normAutofit/>
          </a:bodyPr>
          <a:lstStyle/>
          <a:p>
            <a:r>
              <a:rPr lang="hr-HR" dirty="0" smtClean="0"/>
              <a:t>Osvijestiti da nema dovoljno dokaza koji potvrđuju istinitost NAM</a:t>
            </a:r>
          </a:p>
          <a:p>
            <a:r>
              <a:rPr lang="hr-HR" dirty="0" smtClean="0"/>
              <a:t>Razmotriti moguća alternativna objašnjenja za partnerovo ponašanje</a:t>
            </a:r>
          </a:p>
          <a:p>
            <a:r>
              <a:rPr lang="hr-HR" dirty="0" smtClean="0"/>
              <a:t>Procijeniti vjerojatnost da je alternativno objašnjenje točno (%) </a:t>
            </a:r>
          </a:p>
          <a:p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613365"/>
              </p:ext>
            </p:extLst>
          </p:nvPr>
        </p:nvGraphicFramePr>
        <p:xfrm>
          <a:off x="539552" y="3933056"/>
          <a:ext cx="8136904" cy="2341600"/>
        </p:xfrm>
        <a:graphic>
          <a:graphicData uri="http://schemas.openxmlformats.org/drawingml/2006/table">
            <a:tbl>
              <a:tblPr/>
              <a:tblGrid>
                <a:gridCol w="2212667"/>
                <a:gridCol w="5924237"/>
              </a:tblGrid>
              <a:tr h="5234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Automatska misao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„Marko se zadnja dva tjedna povlači od mene. To mora značiti da nešto nije u redu s našom vezom.“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1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Emocija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Zabrinutost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1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+mn-lt"/>
                          <a:ea typeface="Calibri"/>
                          <a:cs typeface="Times New Roman"/>
                        </a:rPr>
                        <a:t>Kognitivna distorzija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Personalizacija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1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+mn-lt"/>
                          <a:ea typeface="Calibri"/>
                          <a:cs typeface="Times New Roman"/>
                        </a:rPr>
                        <a:t>Dokaz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Uopće se ne veseli što me vidi kada dođe kući.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2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Alternativno objašnjenje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Možda ga muči nešto drugo, </a:t>
                      </a:r>
                      <a:r>
                        <a:rPr lang="hr-HR" sz="1600" dirty="0" err="1">
                          <a:latin typeface="+mn-lt"/>
                          <a:ea typeface="Calibri"/>
                          <a:cs typeface="Times New Roman"/>
                        </a:rPr>
                        <a:t>npr</a:t>
                      </a: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. problemi na poslu ili financijski problemi. (50%)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17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Strelica prema dolje ↓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Tehnika praćenja automatskih misli </a:t>
            </a:r>
          </a:p>
          <a:p>
            <a:r>
              <a:rPr lang="hr-HR" dirty="0" smtClean="0"/>
              <a:t>Olakšava prepoznavanje neprilagođenih pretpostavki skrivenih u pozadini automatskih misli</a:t>
            </a:r>
          </a:p>
          <a:p>
            <a:pPr>
              <a:buNone/>
            </a:pPr>
            <a:r>
              <a:rPr lang="hr-HR" dirty="0" smtClean="0"/>
              <a:t>„Prešla sam limit na kartici već treći put.“</a:t>
            </a:r>
          </a:p>
          <a:p>
            <a:pPr>
              <a:buNone/>
            </a:pPr>
            <a:r>
              <a:rPr lang="hr-HR" dirty="0" smtClean="0"/>
              <a:t>			↓</a:t>
            </a:r>
          </a:p>
          <a:p>
            <a:pPr>
              <a:buNone/>
            </a:pPr>
            <a:r>
              <a:rPr lang="hr-HR" dirty="0" smtClean="0"/>
              <a:t>„To se može dogoditi samo idiotu.“</a:t>
            </a:r>
          </a:p>
          <a:p>
            <a:pPr>
              <a:buNone/>
            </a:pPr>
            <a:r>
              <a:rPr lang="hr-HR" dirty="0" smtClean="0"/>
              <a:t>			↓</a:t>
            </a:r>
          </a:p>
          <a:p>
            <a:pPr>
              <a:buNone/>
            </a:pPr>
            <a:r>
              <a:rPr lang="hr-HR" dirty="0" smtClean="0"/>
              <a:t>„Ovo će u njegovim očima samo potvrditi da sam idiot.“</a:t>
            </a:r>
          </a:p>
          <a:p>
            <a:pPr>
              <a:buNone/>
            </a:pPr>
            <a:r>
              <a:rPr lang="hr-HR" dirty="0" smtClean="0"/>
              <a:t>			↓</a:t>
            </a:r>
          </a:p>
          <a:p>
            <a:pPr>
              <a:buNone/>
            </a:pPr>
            <a:r>
              <a:rPr lang="hr-HR" dirty="0" smtClean="0"/>
              <a:t>„Što on uopće radi s nekim poput mene?!“</a:t>
            </a:r>
          </a:p>
          <a:p>
            <a:pPr>
              <a:buNone/>
            </a:pPr>
            <a:r>
              <a:rPr lang="hr-HR" dirty="0" smtClean="0"/>
              <a:t>			↓</a:t>
            </a:r>
          </a:p>
          <a:p>
            <a:pPr>
              <a:buNone/>
            </a:pPr>
            <a:r>
              <a:rPr lang="hr-HR" dirty="0" smtClean="0"/>
              <a:t>„Jednom kad i sam to shvati, sigurno će me ostaviti!“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b="1" dirty="0" smtClean="0"/>
              <a:t>Povećavanje pozitivnog u partnerskom odnosu</a:t>
            </a:r>
            <a:r>
              <a:rPr lang="pl-PL" dirty="0" smtClean="0"/>
              <a:t/>
            </a:r>
            <a:br>
              <a:rPr lang="pl-PL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sz="2800" dirty="0" smtClean="0"/>
              <a:t>Vježba „dani pažnje“ (caring days):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/>
              <a:t>Oba partnera na papir pišu listu pozitivnih, sitnih ponašanja koje žele od svog partnera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/>
              <a:t>Razmjene liste 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/>
              <a:t>Obvezuju se da će svaki dan učiniti pet stvari s tog popisa za svog partnera 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/>
              <a:t>Objašnjenje:</a:t>
            </a:r>
          </a:p>
          <a:p>
            <a:r>
              <a:rPr lang="hr-HR" sz="2800" dirty="0" smtClean="0"/>
              <a:t>Na početku svake veze postoje neki problemi ali primamo toliko pozitivnog od partnera da ono negativno zanemarujemo</a:t>
            </a:r>
          </a:p>
          <a:p>
            <a:r>
              <a:rPr lang="hr-HR" sz="2800" dirty="0" smtClean="0"/>
              <a:t>S vremenom, pozitivnog je sve manje pa ono negativno sve više dolazi do izražaja i tada dolazi do problema</a:t>
            </a:r>
          </a:p>
          <a:p>
            <a:r>
              <a:rPr lang="hr-HR" sz="2800" dirty="0" smtClean="0"/>
              <a:t>Ovom vježbom fokus se ponovno vraća na pozitivno!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19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Vjerovanja o vezama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Otkrivanje bazičnih vjerovanja oba partnera </a:t>
            </a:r>
          </a:p>
          <a:p>
            <a:r>
              <a:rPr lang="hr-HR" dirty="0" smtClean="0"/>
              <a:t>Kognitivno restrukturiranje - poželjno  je da se odvija u prisustvu partnera</a:t>
            </a:r>
          </a:p>
          <a:p>
            <a:endParaRPr lang="hr-HR" dirty="0" smtClean="0"/>
          </a:p>
          <a:p>
            <a:r>
              <a:rPr lang="hr-HR" dirty="0" smtClean="0"/>
              <a:t>Tri glavna područja rada u KBT partnerskih problema:</a:t>
            </a:r>
          </a:p>
          <a:p>
            <a:pPr marL="0" indent="0">
              <a:buNone/>
            </a:pPr>
            <a:r>
              <a:rPr lang="sv-SE" dirty="0" smtClean="0"/>
              <a:t>a)	Alternativna vs iskrivljena vjerovanja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b)	Nerealna očekivanja </a:t>
            </a:r>
          </a:p>
          <a:p>
            <a:pPr marL="0" indent="0">
              <a:buNone/>
            </a:pPr>
            <a:r>
              <a:rPr lang="hr-HR" dirty="0" smtClean="0"/>
              <a:t>c)	Uzročne atribucije i pogrešne atribucije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872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b="1" dirty="0" smtClean="0"/>
              <a:t>Trening komunikacijskih vještina</a:t>
            </a:r>
            <a:br>
              <a:rPr lang="hr-HR" b="1" dirty="0" smtClean="0"/>
            </a:b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Podučavanje vještina govorenja (ja-poruke) i slušanja (aktivno slušanje)</a:t>
            </a:r>
          </a:p>
          <a:p>
            <a:r>
              <a:rPr lang="hr-HR" sz="2800" dirty="0" smtClean="0"/>
              <a:t>Par se treba prisjetiti zadnjeg konflikta i odglumiti ga</a:t>
            </a:r>
          </a:p>
          <a:p>
            <a:r>
              <a:rPr lang="hr-HR" sz="2800" dirty="0" smtClean="0"/>
              <a:t>Jedan partner ima ulogu govornika, drugi slušatelja, a kasnije zamjene uloge</a:t>
            </a:r>
          </a:p>
          <a:p>
            <a:r>
              <a:rPr lang="hr-HR" sz="2800" dirty="0" smtClean="0"/>
              <a:t>Kada poboljšaju komunikacijske vještine, može se krenuti sa problem </a:t>
            </a:r>
            <a:r>
              <a:rPr lang="hr-HR" sz="2800" dirty="0" err="1" smtClean="0"/>
              <a:t>solvingom</a:t>
            </a:r>
            <a:endParaRPr lang="hr-HR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20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Problem </a:t>
            </a:r>
            <a:r>
              <a:rPr lang="hr-HR" b="1" dirty="0" err="1" smtClean="0"/>
              <a:t>solving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dirty="0" smtClean="0"/>
              <a:t>Principi problem solvinga za parove (Jacobson </a:t>
            </a:r>
            <a:r>
              <a:rPr lang="hr-HR" dirty="0"/>
              <a:t>i </a:t>
            </a:r>
            <a:r>
              <a:rPr lang="hr-HR" dirty="0" smtClean="0"/>
              <a:t>Margolin; 1979):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postavljanje cilja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pozitivno i konkretno definiranje problema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rješavanje jednog po jednog problema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usmjeravanje na problem umjesto na okrivljavanje i kompromis 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21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Problem solving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/>
              <a:t>Brainstorming</a:t>
            </a:r>
            <a:r>
              <a:rPr lang="hr-HR" dirty="0"/>
              <a:t> - smišljaju moguća rješenja problema i biraju ono koje im je oboma prihvatljivo</a:t>
            </a:r>
          </a:p>
          <a:p>
            <a:endParaRPr lang="hr-HR" dirty="0" smtClean="0"/>
          </a:p>
          <a:p>
            <a:r>
              <a:rPr lang="hr-HR" dirty="0" smtClean="0"/>
              <a:t>Ako </a:t>
            </a:r>
            <a:r>
              <a:rPr lang="hr-HR" dirty="0"/>
              <a:t>nema rješenja koje je prihvatljivo oboma mogu odabrati: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Kompromis – ovog puta će izabrati rješenje koje je prihvatljivije jednome od njih, a sljedeći puta </a:t>
            </a:r>
            <a:r>
              <a:rPr lang="hr-HR" dirty="0" smtClean="0"/>
              <a:t>rješenje </a:t>
            </a:r>
            <a:r>
              <a:rPr lang="hr-HR" dirty="0"/>
              <a:t>koje je prihvatljivije </a:t>
            </a:r>
            <a:r>
              <a:rPr lang="hr-HR" dirty="0" smtClean="0"/>
              <a:t>onom drugom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Rješenje koje je oboma samo djelomično prihvatljivo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Rješenje kojim ni jedan ni drugi nisu zadovoljni </a:t>
            </a:r>
            <a:r>
              <a:rPr lang="hr-HR" dirty="0" smtClean="0"/>
              <a:t>(</a:t>
            </a:r>
            <a:r>
              <a:rPr lang="hr-HR" dirty="0"/>
              <a:t>npr. „Onda ćemo oboje ostati kod kuće s djecom, ja neću ići na godišnjicu mature, a ti nećeš ići na utakmicu s dečkima.“)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652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Struktura terapije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/>
          </a:bodyPr>
          <a:lstStyle/>
          <a:p>
            <a:r>
              <a:rPr lang="hr-HR" dirty="0" smtClean="0"/>
              <a:t>1 x tjedno 50 do 75 minuta (krizna situacija  i 2 x tjedno)</a:t>
            </a:r>
          </a:p>
          <a:p>
            <a:r>
              <a:rPr lang="hr-HR" dirty="0" smtClean="0"/>
              <a:t>12 do 20 susreta</a:t>
            </a:r>
          </a:p>
          <a:p>
            <a:r>
              <a:rPr lang="hr-HR" dirty="0" smtClean="0"/>
              <a:t>Zajednički i individualni</a:t>
            </a:r>
            <a:endParaRPr lang="hr-HR" dirty="0"/>
          </a:p>
          <a:p>
            <a:r>
              <a:rPr lang="hr-HR" dirty="0"/>
              <a:t>Postavljanje dnevnog </a:t>
            </a:r>
            <a:r>
              <a:rPr lang="hr-HR" dirty="0" smtClean="0"/>
              <a:t>reda</a:t>
            </a:r>
          </a:p>
          <a:p>
            <a:r>
              <a:rPr lang="hr-HR" dirty="0"/>
              <a:t>Domaće </a:t>
            </a:r>
            <a:r>
              <a:rPr lang="hr-HR" dirty="0" smtClean="0"/>
              <a:t>zadaće - d</a:t>
            </a:r>
            <a:r>
              <a:rPr lang="pl-PL" dirty="0" smtClean="0"/>
              <a:t>va </a:t>
            </a:r>
            <a:r>
              <a:rPr lang="pl-PL" dirty="0"/>
              <a:t>najčešća </a:t>
            </a:r>
            <a:r>
              <a:rPr lang="pl-PL" dirty="0" smtClean="0"/>
              <a:t>tipa: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 smtClean="0"/>
              <a:t>zadaci </a:t>
            </a:r>
            <a:r>
              <a:rPr lang="pl-PL" dirty="0"/>
              <a:t>usmjereni na opažanje </a:t>
            </a:r>
            <a:endParaRPr lang="pl-PL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 smtClean="0"/>
              <a:t>eksperimentalni zadaci</a:t>
            </a:r>
            <a:endParaRPr lang="hr-HR" dirty="0" smtClean="0"/>
          </a:p>
        </p:txBody>
      </p:sp>
      <p:pic>
        <p:nvPicPr>
          <p:cNvPr id="5122" name="Picture 2" descr="E:\Lea Šipka\BKT\heart-2-Large-300-dp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978" y="4293096"/>
            <a:ext cx="3464022" cy="202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Faze tretmana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hr-HR" dirty="0" smtClean="0"/>
              <a:t>Povijest </a:t>
            </a:r>
            <a:r>
              <a:rPr lang="hr-HR" dirty="0"/>
              <a:t>i konceptualizacija problema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Kontroliranje bijesa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Povećavanje pozitivnih ponašanja u vezi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Identifikacija, testiranje i odgovaranje na automatske misli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Učenje komunikacijskih vještina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Istražiti pitanje ljutnje (anger issues)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Podučavanje strategijama problem solvinga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Identifikacija i </a:t>
            </a:r>
            <a:r>
              <a:rPr lang="hr-HR" dirty="0"/>
              <a:t>mijenjanje disfunkcionalnih stavova i bazičnih vjerovanja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Sprječavanje relapsa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Posebna pitanja u terapiji parova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Ljutnja i </a:t>
            </a:r>
            <a:r>
              <a:rPr lang="hr-HR" dirty="0" smtClean="0"/>
              <a:t>nasilje</a:t>
            </a:r>
          </a:p>
          <a:p>
            <a:r>
              <a:rPr lang="hr-HR" dirty="0" smtClean="0"/>
              <a:t>Nevjera</a:t>
            </a:r>
          </a:p>
          <a:p>
            <a:r>
              <a:rPr lang="pl-PL" dirty="0"/>
              <a:t>Jedan partner želi raskid, a drugi </a:t>
            </a:r>
            <a:r>
              <a:rPr lang="pl-PL" dirty="0" smtClean="0"/>
              <a:t>ne</a:t>
            </a:r>
          </a:p>
          <a:p>
            <a:r>
              <a:rPr lang="hr-HR" dirty="0"/>
              <a:t>Kako prepoznati je li došlo vrijeme za prekid veze</a:t>
            </a:r>
            <a:r>
              <a:rPr lang="hr-HR" dirty="0" smtClean="0"/>
              <a:t>?</a:t>
            </a:r>
          </a:p>
          <a:p>
            <a:r>
              <a:rPr lang="hr-HR" dirty="0"/>
              <a:t>Psihički </a:t>
            </a:r>
            <a:r>
              <a:rPr lang="hr-HR" dirty="0" smtClean="0"/>
              <a:t>poremećaji</a:t>
            </a:r>
          </a:p>
          <a:p>
            <a:r>
              <a:rPr lang="hr-HR" dirty="0"/>
              <a:t>Kulturalna </a:t>
            </a:r>
            <a:r>
              <a:rPr lang="hr-HR" dirty="0" smtClean="0"/>
              <a:t>pitanja</a:t>
            </a:r>
          </a:p>
          <a:p>
            <a:r>
              <a:rPr lang="hr-HR" dirty="0"/>
              <a:t>Homoseksualni </a:t>
            </a:r>
            <a:r>
              <a:rPr lang="hr-HR" dirty="0" smtClean="0"/>
              <a:t>parovi</a:t>
            </a:r>
          </a:p>
          <a:p>
            <a:r>
              <a:rPr lang="hr-HR" dirty="0" smtClean="0"/>
              <a:t>Krizne situacije</a:t>
            </a:r>
            <a:endParaRPr lang="hr-HR" dirty="0"/>
          </a:p>
        </p:txBody>
      </p:sp>
      <p:pic>
        <p:nvPicPr>
          <p:cNvPr id="6147" name="Picture 3" descr="E:\Lea Šipka\BKT\Couples-Therapy-Hearts-Original-450x45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477922"/>
            <a:ext cx="2641476" cy="2641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524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b="1" dirty="0" smtClean="0"/>
              <a:t>Krizne </a:t>
            </a:r>
            <a:r>
              <a:rPr lang="hr-HR" b="1" dirty="0"/>
              <a:t>situacije</a:t>
            </a:r>
            <a:br>
              <a:rPr lang="hr-HR" b="1" dirty="0"/>
            </a:b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hr-HR" sz="2400" dirty="0" smtClean="0"/>
              <a:t>Npr. neželjena trudnoća, otkrivanje nevjere, svađa koja je rezultirala fizičkim nasiljem ili uplitanjem policije, problemi s alkoholom i drogama</a:t>
            </a:r>
          </a:p>
          <a:p>
            <a:r>
              <a:rPr lang="hr-HR" sz="2400" dirty="0" smtClean="0"/>
              <a:t>Koraci u strukturiranju seanse za rješavanje krizne situacije: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400" dirty="0" smtClean="0"/>
              <a:t>Konceptualizacija problema (kako i zašto je došlo do krize)</a:t>
            </a:r>
          </a:p>
          <a:p>
            <a:r>
              <a:rPr lang="hr-HR" sz="2400" dirty="0" smtClean="0"/>
              <a:t>Ne preporučaju se upitnici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hr-HR" sz="2400" dirty="0" smtClean="0"/>
              <a:t>Što prije naučiti par da:  </a:t>
            </a:r>
          </a:p>
          <a:p>
            <a:r>
              <a:rPr lang="hr-HR" sz="2400" dirty="0" smtClean="0"/>
              <a:t>Prate intenzitet svojih emocija i automatske misli povezane s njima </a:t>
            </a:r>
          </a:p>
          <a:p>
            <a:r>
              <a:rPr lang="hr-HR" sz="2400" dirty="0" smtClean="0"/>
              <a:t>Uzmu „time out” kada svađa krene eskalirati</a:t>
            </a:r>
            <a:endParaRPr lang="vi-VN" sz="2400" dirty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213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Krizne situacije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endParaRPr lang="hr-HR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hr-HR" dirty="0" smtClean="0"/>
              <a:t>Istražiti </a:t>
            </a:r>
            <a:r>
              <a:rPr lang="hr-HR" dirty="0"/>
              <a:t>alternativne odgovore i ponašanja (npr. umjesto vikanja,  napisati što želi reći)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hr-HR" dirty="0" smtClean="0"/>
              <a:t>Uspostavljanje </a:t>
            </a:r>
            <a:r>
              <a:rPr lang="hr-HR" dirty="0"/>
              <a:t>suradničkog odnosa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hr-HR" dirty="0" smtClean="0"/>
              <a:t>Dogovoriti </a:t>
            </a:r>
            <a:r>
              <a:rPr lang="hr-HR" dirty="0"/>
              <a:t>sljedeći termin što prije, razmijeniti telefonske brojeve s parom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hr-HR" dirty="0" smtClean="0"/>
              <a:t>Terapeut </a:t>
            </a:r>
            <a:r>
              <a:rPr lang="hr-HR" dirty="0"/>
              <a:t>treba procijeniti da li trebaju živjeti pod istim krovom dok se situacija ne smiri, pogotovo kada se radi o fizičkom nasilju</a:t>
            </a:r>
          </a:p>
          <a:p>
            <a:endParaRPr lang="hr-H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err="1" smtClean="0"/>
              <a:t>Datillio</a:t>
            </a:r>
            <a:r>
              <a:rPr lang="hr-HR" dirty="0" smtClean="0"/>
              <a:t>, F. M. i </a:t>
            </a:r>
            <a:r>
              <a:rPr lang="hr-HR" dirty="0" err="1" smtClean="0"/>
              <a:t>Padesky</a:t>
            </a:r>
            <a:r>
              <a:rPr lang="hr-HR" dirty="0" smtClean="0"/>
              <a:t>, </a:t>
            </a:r>
            <a:r>
              <a:rPr lang="hr-HR" dirty="0" err="1" smtClean="0"/>
              <a:t>C.A</a:t>
            </a:r>
            <a:r>
              <a:rPr lang="hr-HR" dirty="0" smtClean="0"/>
              <a:t>.: </a:t>
            </a:r>
            <a:r>
              <a:rPr lang="hr-HR" i="1" dirty="0" err="1" smtClean="0"/>
              <a:t>Cognitive</a:t>
            </a:r>
            <a:r>
              <a:rPr lang="hr-HR" i="1" dirty="0" smtClean="0"/>
              <a:t> </a:t>
            </a:r>
            <a:r>
              <a:rPr lang="hr-HR" i="1" dirty="0" err="1" smtClean="0"/>
              <a:t>Therapy</a:t>
            </a:r>
            <a:r>
              <a:rPr lang="hr-HR" i="1" dirty="0" smtClean="0"/>
              <a:t>  </a:t>
            </a:r>
            <a:r>
              <a:rPr lang="hr-HR" i="1" dirty="0" err="1" smtClean="0"/>
              <a:t>with</a:t>
            </a:r>
            <a:r>
              <a:rPr lang="hr-HR" i="1" dirty="0" smtClean="0"/>
              <a:t> </a:t>
            </a:r>
            <a:r>
              <a:rPr lang="hr-HR" i="1" dirty="0" err="1" smtClean="0"/>
              <a:t>Couples</a:t>
            </a:r>
            <a:endParaRPr lang="hr-HR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979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Alternativna vs iskrivljena vjerovanja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/>
              <a:t>Iskrivljena vjerovanja </a:t>
            </a:r>
            <a:r>
              <a:rPr lang="hr-HR" dirty="0" smtClean="0"/>
              <a:t>temelje se na pogrešnim informacijama i indirektnim dokazima</a:t>
            </a:r>
          </a:p>
          <a:p>
            <a:r>
              <a:rPr lang="hr-HR" dirty="0" smtClean="0"/>
              <a:t>Npr. „Svi muškarci su isti.”</a:t>
            </a:r>
          </a:p>
          <a:p>
            <a:r>
              <a:rPr lang="hr-HR" dirty="0" smtClean="0"/>
              <a:t>Alternativna verzija uključuje dodatno objašnjenje</a:t>
            </a:r>
            <a:endParaRPr lang="hr-HR" dirty="0"/>
          </a:p>
          <a:p>
            <a:r>
              <a:rPr lang="hr-HR" dirty="0" smtClean="0">
                <a:latin typeface="Gill Sans MT" panose="020B0502020104020203" pitchFamily="34" charset="-18"/>
                <a:cs typeface="Arial" panose="020B0604020202020204" pitchFamily="34" charset="0"/>
              </a:rPr>
              <a:t>Npr. „Svi muškarci su na neki način isti ali opet svaki je i jedinstven.”</a:t>
            </a:r>
          </a:p>
          <a:p>
            <a:endParaRPr lang="hr-HR" dirty="0" smtClean="0">
              <a:latin typeface="Gill Sans MT" panose="020B0502020104020203" pitchFamily="34" charset="-18"/>
            </a:endParaRPr>
          </a:p>
          <a:p>
            <a:r>
              <a:rPr lang="hr-HR" dirty="0" smtClean="0"/>
              <a:t>Uloga terapeuta je pomoći klijentima da: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Odvagnu dokaze za iskrivljena vjerovanja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Testiraju svoje pretpostavke</a:t>
            </a:r>
            <a:endParaRPr lang="hr-HR" dirty="0" smtClean="0">
              <a:latin typeface="Gill Sans MT" panose="020B0502020104020203" pitchFamily="34" charset="-18"/>
            </a:endParaRP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Procjene koliko su ona razumna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718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Nerealna očekivanja 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96543"/>
          </a:xfrm>
        </p:spPr>
        <p:txBody>
          <a:bodyPr>
            <a:normAutofit fontScale="92500"/>
          </a:bodyPr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„Ljubav je nešto što se spontano dogodi između dvoje ljudi i traje zauvijek bez da se imalo treba truditi.”</a:t>
            </a:r>
          </a:p>
          <a:p>
            <a:r>
              <a:rPr lang="hr-HR" dirty="0" smtClean="0"/>
              <a:t>→ „Nismo bili jedno za drugo od samog početka”</a:t>
            </a:r>
            <a:endParaRPr lang="hr-HR" dirty="0"/>
          </a:p>
          <a:p>
            <a:endParaRPr lang="hr-HR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r-HR" dirty="0" smtClean="0">
                <a:ea typeface="Tahoma" panose="020B0604030504040204" pitchFamily="34" charset="0"/>
                <a:cs typeface="Tahoma" panose="020B0604030504040204" pitchFamily="34" charset="0"/>
              </a:rPr>
              <a:t>Partneri mogu imati jednaka nerealna očekivanja, ali i suprotna</a:t>
            </a:r>
          </a:p>
          <a:p>
            <a:r>
              <a:rPr lang="hr-HR" dirty="0" smtClean="0">
                <a:ea typeface="Tahoma" panose="020B0604030504040204" pitchFamily="34" charset="0"/>
                <a:cs typeface="Tahoma" panose="020B0604030504040204" pitchFamily="34" charset="0"/>
              </a:rPr>
              <a:t>Terapeut radi s parom na razbijanju ovih nerealnih očekivanja</a:t>
            </a:r>
            <a:endParaRPr lang="hr-HR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r-HR" dirty="0" smtClean="0">
                <a:latin typeface="Gill Sans MT" panose="020B0502020104020203" pitchFamily="34" charset="-18"/>
                <a:ea typeface="Tahoma" panose="020B0604030504040204" pitchFamily="34" charset="0"/>
                <a:cs typeface="Tahoma" panose="020B0604030504040204" pitchFamily="34" charset="0"/>
              </a:rPr>
              <a:t>Mora otkriti uzrok nerealnih očekivanja – bazična vjerovanja</a:t>
            </a:r>
            <a:endParaRPr lang="hr-HR" dirty="0">
              <a:latin typeface="Gill Sans MT" panose="020B0502020104020203" pitchFamily="34" charset="-18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40" y="980728"/>
            <a:ext cx="8364537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214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Uzročne atribucije i pogrešne atribucije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cs typeface="Arial" panose="020B0604020202020204" pitchFamily="34" charset="0"/>
              </a:rPr>
              <a:t>Uzročna atribucija = prebacivanje krivnje na drugoga</a:t>
            </a:r>
          </a:p>
          <a:p>
            <a:endParaRPr lang="hr-HR" dirty="0" smtClean="0">
              <a:cs typeface="Arial" panose="020B0604020202020204" pitchFamily="34" charset="0"/>
            </a:endParaRPr>
          </a:p>
          <a:p>
            <a:r>
              <a:rPr lang="hr-HR" b="1" dirty="0" smtClean="0">
                <a:cs typeface="Arial" panose="020B0604020202020204" pitchFamily="34" charset="0"/>
              </a:rPr>
              <a:t>Suradnički odnos </a:t>
            </a:r>
            <a:r>
              <a:rPr lang="hr-HR" dirty="0" smtClean="0">
                <a:cs typeface="Arial" panose="020B0604020202020204" pitchFamily="34" charset="0"/>
              </a:rPr>
              <a:t>je odnos u kojem oba partnera problem vide kao zajednički i shvaćaju da ga mogu uspješno riješiti jedino ako će međusobno surađivati</a:t>
            </a:r>
          </a:p>
          <a:p>
            <a:endParaRPr lang="hr-HR" dirty="0" smtClean="0">
              <a:cs typeface="Arial" panose="020B0604020202020204" pitchFamily="34" charset="0"/>
            </a:endParaRPr>
          </a:p>
          <a:p>
            <a:r>
              <a:rPr lang="hr-HR" dirty="0" smtClean="0">
                <a:cs typeface="Arial" panose="020B0604020202020204" pitchFamily="34" charset="0"/>
              </a:rPr>
              <a:t>Važan korak u procesu restrukturiranja je prihvaćanje svog dijela odgovornosti kod oba partnera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>
                <a:cs typeface="Arial" panose="020B0604020202020204" pitchFamily="34" charset="0"/>
              </a:rPr>
              <a:t>Detaljno analizirati i evaluirati uzročne atribucije oba partnera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733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Procjena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Tri osnovna koraka u fazi inicijalne procjene: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Zajednički intervju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Upitnici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Individualni intervju</a:t>
            </a:r>
            <a:endParaRPr lang="hr-HR" dirty="0"/>
          </a:p>
        </p:txBody>
      </p:sp>
      <p:pic>
        <p:nvPicPr>
          <p:cNvPr id="4098" name="Picture 2" descr="E:\Lea Šipka\BKT\marriage-counseling-couples-therap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068960"/>
            <a:ext cx="3810000" cy="326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391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1. Zajednički intervju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Prikupljanje informacija o paru</a:t>
            </a:r>
          </a:p>
          <a:p>
            <a:r>
              <a:rPr lang="hr-HR" dirty="0" smtClean="0"/>
              <a:t>Npr. kako su se upoznali, koliko su dugo zajedno, da li žive zajedno, imaju li djece, da li su već bili u braku ili dugoj vezi, imaju li djece iz prošlih veza/brakova, imaju li zajedničke djece i sl. </a:t>
            </a:r>
          </a:p>
          <a:p>
            <a:r>
              <a:rPr lang="hr-HR" dirty="0" smtClean="0"/>
              <a:t>Kratki opis problema zbog kojeg su došli </a:t>
            </a:r>
          </a:p>
          <a:p>
            <a:r>
              <a:rPr lang="hr-HR" dirty="0"/>
              <a:t>F</a:t>
            </a:r>
            <a:r>
              <a:rPr lang="hr-HR" dirty="0" smtClean="0"/>
              <a:t>ormular „Clinician's Intake Evaluation for Couples“</a:t>
            </a:r>
          </a:p>
          <a:p>
            <a:r>
              <a:rPr lang="hr-HR" dirty="0" smtClean="0"/>
              <a:t>Opažanje interakcije para</a:t>
            </a:r>
          </a:p>
          <a:p>
            <a:r>
              <a:rPr lang="hr-HR" dirty="0" smtClean="0"/>
              <a:t>„Postoji li još nešto što bih trebala  znati  o Vašem odnosu kako bih bolje razumjela Vaš problem?“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699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2. Upitnici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Konstruirani kako bi otkrili disfunkcionalne misli, probleme u komunikaciji i sl.</a:t>
            </a:r>
          </a:p>
          <a:p>
            <a:r>
              <a:rPr lang="hr-HR" dirty="0" smtClean="0"/>
              <a:t>Daju se na kraju prve zajedničke seanse da ih ispune kod kuće i donesu na individualni intervju</a:t>
            </a:r>
          </a:p>
          <a:p>
            <a:endParaRPr lang="hr-HR" dirty="0" smtClean="0"/>
          </a:p>
          <a:p>
            <a:r>
              <a:rPr lang="hr-HR" dirty="0" smtClean="0"/>
              <a:t>Marital Attitude Qustionnaire – Revised 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iz Marital Attitude Questionnaire (Pretzer, Fleming i Epstein, 1983)</a:t>
            </a:r>
          </a:p>
          <a:p>
            <a:r>
              <a:rPr lang="hr-HR" dirty="0" smtClean="0"/>
              <a:t>Dyadic Adjustment Scale (DAS; Spainer, 1976)</a:t>
            </a:r>
          </a:p>
          <a:p>
            <a:r>
              <a:rPr lang="hr-HR" dirty="0" smtClean="0"/>
              <a:t>Marital Hapiness Scale (MHS; Azrin, Naster i Jones, 1973)</a:t>
            </a:r>
          </a:p>
          <a:p>
            <a:r>
              <a:rPr lang="hr-HR" dirty="0" smtClean="0"/>
              <a:t>Marital Satisfaction Inventory (MSI; Snyder, 1981)</a:t>
            </a:r>
          </a:p>
          <a:p>
            <a:endParaRPr lang="hr-HR" dirty="0" smtClean="0"/>
          </a:p>
          <a:p>
            <a:r>
              <a:rPr lang="hr-HR" dirty="0" smtClean="0"/>
              <a:t>Ukoliko terapeut sumnja u postojanje psihopatologije kod jednog ili oba partnera može primijeniti strukturirani klinički intervju ili MMPI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96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3. Individualni intervju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cs typeface="Arial" panose="020B0604020202020204" pitchFamily="34" charset="0"/>
              </a:rPr>
              <a:t>Opažanje razlike u interakciji kada partner nije prisutan (npr. muž koji se boji žene)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Ne žele pred partnerom izreći neke stvari da ga/ju ne naljute ili povrijede</a:t>
            </a:r>
          </a:p>
          <a:p>
            <a:endParaRPr lang="hr-HR" sz="2400" dirty="0" smtClean="0">
              <a:cs typeface="Arial" panose="020B0604020202020204" pitchFamily="34" charset="0"/>
            </a:endParaRPr>
          </a:p>
          <a:p>
            <a:r>
              <a:rPr lang="hr-HR" sz="2400" dirty="0" smtClean="0">
                <a:cs typeface="Arial" panose="020B0604020202020204" pitchFamily="34" charset="0"/>
              </a:rPr>
              <a:t>Područja koja nisu obuhvaćena u zajedničkom intervjuu: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Fizičko ili seksualno zlostavljanje u djetinjstvu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Silovanje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Zlostavljanje od strane partnera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Nevjera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Raskid veze</a:t>
            </a:r>
          </a:p>
          <a:p>
            <a:endParaRPr lang="hr-H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162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1730</TotalTime>
  <Words>1556</Words>
  <Application>Microsoft Office PowerPoint</Application>
  <PresentationFormat>On-screen Show (4:3)</PresentationFormat>
  <Paragraphs>252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Origin</vt:lpstr>
      <vt:lpstr>BKT partnerskih problema</vt:lpstr>
      <vt:lpstr>Vjerovanja o vezama</vt:lpstr>
      <vt:lpstr>  Alternativna vs iskrivljena vjerovanja </vt:lpstr>
      <vt:lpstr>Nerealna očekivanja  </vt:lpstr>
      <vt:lpstr>Uzročne atribucije i pogrešne atribucije</vt:lpstr>
      <vt:lpstr>Procjena</vt:lpstr>
      <vt:lpstr>1. Zajednički intervju</vt:lpstr>
      <vt:lpstr>2. Upitnici</vt:lpstr>
      <vt:lpstr>3. Individualni intervju</vt:lpstr>
      <vt:lpstr>Ostali koraci: </vt:lpstr>
      <vt:lpstr>PowerPoint Presentation</vt:lpstr>
      <vt:lpstr>Terapijske tehnike i principi</vt:lpstr>
      <vt:lpstr>     Identificiranje kognitivnih distorzija </vt:lpstr>
      <vt:lpstr>Negativan pogled </vt:lpstr>
      <vt:lpstr> Identificiranje automatskih misli i povezivanje s emocijama</vt:lpstr>
      <vt:lpstr>Imaginacija i igranje uloga </vt:lpstr>
      <vt:lpstr>Testiranje automatskih misli </vt:lpstr>
      <vt:lpstr>Strelica prema dolje ↓</vt:lpstr>
      <vt:lpstr>  Povećavanje pozitivnog u partnerskom odnosu </vt:lpstr>
      <vt:lpstr> Trening komunikacijskih vještina </vt:lpstr>
      <vt:lpstr>Problem solving</vt:lpstr>
      <vt:lpstr>Problem solving</vt:lpstr>
      <vt:lpstr>Struktura terapije</vt:lpstr>
      <vt:lpstr>Faze tretmana:</vt:lpstr>
      <vt:lpstr>Posebna pitanja u terapiji parova</vt:lpstr>
      <vt:lpstr> Krizne situacije </vt:lpstr>
      <vt:lpstr>Krizne situacije</vt:lpstr>
      <vt:lpstr>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partnerskih problema</dc:title>
  <dc:creator>Vlasta</dc:creator>
  <cp:lastModifiedBy>HUBIKOT</cp:lastModifiedBy>
  <cp:revision>191</cp:revision>
  <cp:lastPrinted>2017-06-09T08:09:55Z</cp:lastPrinted>
  <dcterms:created xsi:type="dcterms:W3CDTF">2017-06-05T09:31:15Z</dcterms:created>
  <dcterms:modified xsi:type="dcterms:W3CDTF">2017-06-09T08:10:08Z</dcterms:modified>
</cp:coreProperties>
</file>