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2202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8E8D90-8F80-481C-B7B1-A0ACDAADB955}" type="datetimeFigureOut">
              <a:rPr lang="hr-HR" smtClean="0"/>
              <a:t>26.9.2017.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DE2263-5220-42D3-A783-B753B4159A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83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E2263-5220-42D3-A783-B753B4159AA6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81579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E2263-5220-42D3-A783-B753B4159AA6}" type="slidenum">
              <a:rPr lang="hr-HR" smtClean="0"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8157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E2263-5220-42D3-A783-B753B4159AA6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8157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E2263-5220-42D3-A783-B753B4159AA6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8157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E2263-5220-42D3-A783-B753B4159AA6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8157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E2263-5220-42D3-A783-B753B4159AA6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8157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E2263-5220-42D3-A783-B753B4159AA6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8157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E2263-5220-42D3-A783-B753B4159AA6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8157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E2263-5220-42D3-A783-B753B4159AA6}" type="slidenum">
              <a:rPr lang="hr-HR" smtClean="0"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8157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E2263-5220-42D3-A783-B753B4159AA6}" type="slidenum">
              <a:rPr lang="hr-HR" smtClean="0"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8157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685800"/>
            <a:ext cx="7772400" cy="1470025"/>
          </a:xfrm>
        </p:spPr>
        <p:txBody>
          <a:bodyPr>
            <a:normAutofit/>
          </a:bodyPr>
          <a:lstStyle/>
          <a:p>
            <a:r>
              <a:rPr lang="hr-HR" sz="5000" dirty="0" smtClean="0"/>
              <a:t>Bazična vjerovanja</a:t>
            </a:r>
            <a:endParaRPr lang="hr-HR" sz="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5638800"/>
            <a:ext cx="4267200" cy="685800"/>
          </a:xfrm>
        </p:spPr>
        <p:txBody>
          <a:bodyPr/>
          <a:lstStyle/>
          <a:p>
            <a:r>
              <a:rPr lang="hr-HR" dirty="0" smtClean="0"/>
              <a:t>Borna Habijanec</a:t>
            </a:r>
            <a:endParaRPr lang="hr-HR" dirty="0"/>
          </a:p>
        </p:txBody>
      </p:sp>
      <p:pic>
        <p:nvPicPr>
          <p:cNvPr id="1026" name="Picture 2" descr="D:\Users\B\Desktop\cat-sees-lion-mirr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169169"/>
            <a:ext cx="2963864" cy="296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83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 smtClean="0"/>
              <a:t>3. Predstavljanje bazičnih vjerovanja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/>
          </a:bodyPr>
          <a:lstStyle/>
          <a:p>
            <a:r>
              <a:rPr lang="hr-HR" dirty="0" smtClean="0"/>
              <a:t>Ovaj korak dolazi nakon </a:t>
            </a:r>
            <a:r>
              <a:rPr lang="hr-HR" dirty="0"/>
              <a:t>što </a:t>
            </a:r>
            <a:r>
              <a:rPr lang="hr-HR" dirty="0" smtClean="0"/>
              <a:t>se prikupi </a:t>
            </a:r>
            <a:r>
              <a:rPr lang="hr-HR" dirty="0"/>
              <a:t>dovoljno podataka za </a:t>
            </a:r>
            <a:r>
              <a:rPr lang="hr-HR" dirty="0" smtClean="0"/>
              <a:t>postavljanje </a:t>
            </a:r>
            <a:r>
              <a:rPr lang="hr-HR" dirty="0"/>
              <a:t>pretpostavke o bazičnom vjerovanju i procijeni </a:t>
            </a:r>
            <a:r>
              <a:rPr lang="hr-HR" dirty="0" smtClean="0"/>
              <a:t>kako je </a:t>
            </a:r>
            <a:r>
              <a:rPr lang="hr-HR" dirty="0"/>
              <a:t>pacijent dovoljno </a:t>
            </a:r>
            <a:r>
              <a:rPr lang="hr-HR" dirty="0" smtClean="0"/>
              <a:t>prijemčiv</a:t>
            </a:r>
          </a:p>
          <a:p>
            <a:endParaRPr lang="hr-HR" dirty="0" smtClean="0"/>
          </a:p>
          <a:p>
            <a:r>
              <a:rPr lang="hr-HR" dirty="0" smtClean="0"/>
              <a:t>Pitati što je zajedničko brojnim pacijentovim automatskim mislima</a:t>
            </a:r>
          </a:p>
        </p:txBody>
      </p:sp>
    </p:spTree>
    <p:extLst>
      <p:ext uri="{BB962C8B-B14F-4D97-AF65-F5344CB8AC3E}">
        <p14:creationId xmlns:p14="http://schemas.microsoft.com/office/powerpoint/2010/main" val="347542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200" dirty="0" smtClean="0"/>
              <a:t>4. Educiranje pacijenta i pomoć u opažanju djelovanja bazičnih vjerovanja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O svojem bazičnom vjerovanju pacijent treba znati </a:t>
            </a:r>
            <a:r>
              <a:rPr lang="hr-HR" dirty="0" smtClean="0"/>
              <a:t>sljedeće: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To je samo </a:t>
            </a:r>
            <a:r>
              <a:rPr lang="hr-HR" dirty="0"/>
              <a:t>ideja, ne nužno </a:t>
            </a:r>
            <a:r>
              <a:rPr lang="hr-HR" dirty="0" smtClean="0"/>
              <a:t>istinita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U </a:t>
            </a:r>
            <a:r>
              <a:rPr lang="hr-HR" dirty="0"/>
              <a:t>nju može vjerovati snažno</a:t>
            </a:r>
            <a:r>
              <a:rPr lang="hr-HR" dirty="0" smtClean="0"/>
              <a:t>, </a:t>
            </a:r>
            <a:r>
              <a:rPr lang="hr-HR" dirty="0"/>
              <a:t>a da ipak bude većinom ili potpuno </a:t>
            </a:r>
            <a:r>
              <a:rPr lang="hr-HR" dirty="0" smtClean="0"/>
              <a:t>netočna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Točnost tog vjerovanja može se provjeriti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/>
              <a:t>I</a:t>
            </a:r>
            <a:r>
              <a:rPr lang="hr-HR" dirty="0" smtClean="0"/>
              <a:t>ma </a:t>
            </a:r>
            <a:r>
              <a:rPr lang="hr-HR" dirty="0"/>
              <a:t>korijenje u djetinjstvu, mogla je i nije morala biti istinita kad se prvi put počelo u nju </a:t>
            </a:r>
            <a:r>
              <a:rPr lang="hr-HR" dirty="0" smtClean="0"/>
              <a:t>vjerovati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Nastavlja se održavati </a:t>
            </a:r>
            <a:r>
              <a:rPr lang="hr-HR" dirty="0"/>
              <a:t>djelovanjem </a:t>
            </a:r>
            <a:r>
              <a:rPr lang="hr-HR" dirty="0" smtClean="0"/>
              <a:t>pacijentovog selektivnog usmjeravanja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Korištenjem tehnika i strategija može se promijeniti</a:t>
            </a:r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98172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/>
              <a:t>5. </a:t>
            </a:r>
            <a:r>
              <a:rPr lang="hr-HR" sz="3600" dirty="0" smtClean="0"/>
              <a:t>Modificiranje bazičnih vjerovanja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Pacijentu </a:t>
            </a:r>
            <a:r>
              <a:rPr lang="hr-HR" dirty="0"/>
              <a:t>je mnogo lakše usvojiti relativno </a:t>
            </a:r>
            <a:r>
              <a:rPr lang="hr-HR"/>
              <a:t>pozitivno </a:t>
            </a:r>
            <a:r>
              <a:rPr lang="hr-HR" smtClean="0"/>
              <a:t>vjerovanje od </a:t>
            </a:r>
            <a:r>
              <a:rPr lang="hr-HR" dirty="0" smtClean="0"/>
              <a:t>ekstremnoga: </a:t>
            </a:r>
          </a:p>
          <a:p>
            <a:pPr lvl="1"/>
            <a:r>
              <a:rPr lang="hr-HR" dirty="0" smtClean="0"/>
              <a:t>„</a:t>
            </a:r>
            <a:r>
              <a:rPr lang="hr-HR" dirty="0"/>
              <a:t>Uglavnom sam adekvatan, ali samo sam čovjek</a:t>
            </a:r>
            <a:r>
              <a:rPr lang="hr-HR" dirty="0" smtClean="0"/>
              <a:t>.“</a:t>
            </a:r>
            <a:endParaRPr lang="hr-HR" dirty="0"/>
          </a:p>
          <a:p>
            <a:r>
              <a:rPr lang="hr-HR" dirty="0" smtClean="0"/>
              <a:t>Koristimo neke ranije spominjane tehnike: </a:t>
            </a:r>
          </a:p>
          <a:p>
            <a:pPr lvl="1"/>
            <a:r>
              <a:rPr lang="hr-HR" dirty="0" smtClean="0"/>
              <a:t>Sokratovski dijalog</a:t>
            </a:r>
          </a:p>
          <a:p>
            <a:pPr lvl="1"/>
            <a:r>
              <a:rPr lang="hr-HR" dirty="0" smtClean="0"/>
              <a:t>Istraživanje prednosti i nedostataka</a:t>
            </a:r>
          </a:p>
          <a:p>
            <a:pPr lvl="1"/>
            <a:r>
              <a:rPr lang="hr-HR" dirty="0" smtClean="0"/>
              <a:t>Racionalno-emocionalno igranje uloga</a:t>
            </a:r>
          </a:p>
          <a:p>
            <a:pPr lvl="1"/>
            <a:r>
              <a:rPr lang="hr-HR" dirty="0" smtClean="0"/>
              <a:t>Ponašanje „kao da”</a:t>
            </a:r>
          </a:p>
          <a:p>
            <a:pPr lvl="1"/>
            <a:r>
              <a:rPr lang="hr-HR" dirty="0" smtClean="0"/>
              <a:t>Ponašajni eksperiment</a:t>
            </a:r>
          </a:p>
          <a:p>
            <a:pPr lvl="1"/>
            <a:r>
              <a:rPr lang="hr-HR" dirty="0" smtClean="0"/>
              <a:t>Samootkrivanje</a:t>
            </a:r>
          </a:p>
          <a:p>
            <a:pPr lvl="1"/>
            <a:r>
              <a:rPr lang="hr-HR" dirty="0" smtClean="0"/>
              <a:t>Kognitivni kontinuum</a:t>
            </a:r>
          </a:p>
          <a:p>
            <a:pPr lvl="1"/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67478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/>
              <a:t>5. </a:t>
            </a:r>
            <a:r>
              <a:rPr lang="hr-HR" sz="3600" dirty="0" smtClean="0"/>
              <a:t>Modificiranje bazičnih vjerovanja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/>
          </a:bodyPr>
          <a:lstStyle/>
          <a:p>
            <a:r>
              <a:rPr lang="hr-HR" dirty="0" smtClean="0"/>
              <a:t>Koristimo i sljedeće nove tehnike: </a:t>
            </a:r>
          </a:p>
          <a:p>
            <a:pPr marL="971550" lvl="1" indent="-514350">
              <a:buFont typeface="+mj-lt"/>
              <a:buAutoNum type="alphaLcParenR"/>
            </a:pPr>
            <a:r>
              <a:rPr lang="hr-HR" dirty="0" smtClean="0"/>
              <a:t>Obrazac bazičnog vjerovanja</a:t>
            </a:r>
          </a:p>
          <a:p>
            <a:pPr marL="971550" lvl="1" indent="-514350">
              <a:buFont typeface="+mj-lt"/>
              <a:buAutoNum type="alphaLcParenR"/>
            </a:pPr>
            <a:r>
              <a:rPr lang="hr-HR" dirty="0" smtClean="0"/>
              <a:t>Ekstremni kontrast</a:t>
            </a:r>
          </a:p>
          <a:p>
            <a:pPr marL="971550" lvl="1" indent="-514350">
              <a:buFont typeface="+mj-lt"/>
              <a:buAutoNum type="alphaLcParenR"/>
            </a:pPr>
            <a:r>
              <a:rPr lang="hr-HR" dirty="0" smtClean="0"/>
              <a:t>Razvijanje metafora</a:t>
            </a:r>
          </a:p>
          <a:p>
            <a:pPr marL="971550" lvl="1" indent="-514350">
              <a:buFont typeface="+mj-lt"/>
              <a:buAutoNum type="alphaLcParenR"/>
            </a:pPr>
            <a:r>
              <a:rPr lang="hr-HR" dirty="0" smtClean="0"/>
              <a:t>Povijesno testiranje bazičnih vjerovanja</a:t>
            </a:r>
          </a:p>
          <a:p>
            <a:pPr marL="971550" lvl="1" indent="-514350">
              <a:buFont typeface="+mj-lt"/>
              <a:buAutoNum type="alphaLcParenR"/>
            </a:pPr>
            <a:r>
              <a:rPr lang="hr-HR" dirty="0" smtClean="0"/>
              <a:t>Restrukturiranje ranih uspomena</a:t>
            </a:r>
          </a:p>
          <a:p>
            <a:pPr marL="971550" lvl="1" indent="-514350">
              <a:buFont typeface="+mj-lt"/>
              <a:buAutoNum type="alphaLcParenR"/>
            </a:pPr>
            <a:r>
              <a:rPr lang="hr-HR" dirty="0" smtClean="0"/>
              <a:t>Kartice za suočavanje</a:t>
            </a:r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55819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/>
              <a:t>5. </a:t>
            </a:r>
            <a:r>
              <a:rPr lang="hr-HR" sz="3600" dirty="0" smtClean="0"/>
              <a:t>a) Obrazac bazičnog vjerovanja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8077200" cy="2438400"/>
          </a:xfrm>
        </p:spPr>
        <p:txBody>
          <a:bodyPr>
            <a:normAutofit fontScale="70000" lnSpcReduction="20000"/>
          </a:bodyPr>
          <a:lstStyle/>
          <a:p>
            <a:r>
              <a:rPr lang="hr-HR" dirty="0"/>
              <a:t>Staro bazično vjerovanje: </a:t>
            </a:r>
            <a:r>
              <a:rPr lang="hr-HR" u="sng" dirty="0" smtClean="0">
                <a:latin typeface="Harlow Solid Italic" panose="04030604020F02020D02" pitchFamily="82" charset="0"/>
              </a:rPr>
              <a:t>Ja sam neadekvatan.</a:t>
            </a:r>
            <a:endParaRPr lang="hr-HR" u="sng" dirty="0"/>
          </a:p>
          <a:p>
            <a:r>
              <a:rPr lang="hr-HR" dirty="0" smtClean="0"/>
              <a:t>Koliko sada vjerujete u staro bazično vjerovanje? (0 – 100) </a:t>
            </a:r>
            <a:r>
              <a:rPr lang="hr-HR" u="sng" dirty="0" smtClean="0">
                <a:latin typeface="Harlow Solid Italic" panose="04030604020F02020D02" pitchFamily="82" charset="0"/>
              </a:rPr>
              <a:t>60%</a:t>
            </a:r>
            <a:endParaRPr lang="hr-HR" dirty="0">
              <a:latin typeface="Harlow Solid Italic" panose="04030604020F02020D02" pitchFamily="82" charset="0"/>
            </a:endParaRPr>
          </a:p>
          <a:p>
            <a:r>
              <a:rPr lang="hr-HR" dirty="0" smtClean="0"/>
              <a:t>Koliko ste ovaj tjedan najviše vjerovali? </a:t>
            </a:r>
            <a:r>
              <a:rPr lang="hr-HR" u="sng" dirty="0" smtClean="0">
                <a:latin typeface="Harlow Solid Italic" panose="04030604020F02020D02" pitchFamily="82" charset="0"/>
              </a:rPr>
              <a:t>90%</a:t>
            </a:r>
            <a:endParaRPr lang="hr-HR" dirty="0">
              <a:latin typeface="Harlow Solid Italic" panose="04030604020F02020D02" pitchFamily="82" charset="0"/>
            </a:endParaRPr>
          </a:p>
          <a:p>
            <a:r>
              <a:rPr lang="hr-HR" dirty="0"/>
              <a:t>Koliko ste ovaj tjedan </a:t>
            </a:r>
            <a:r>
              <a:rPr lang="hr-HR" dirty="0" smtClean="0"/>
              <a:t>najmanje </a:t>
            </a:r>
            <a:r>
              <a:rPr lang="hr-HR" dirty="0"/>
              <a:t>vjerovali? </a:t>
            </a:r>
            <a:r>
              <a:rPr lang="hr-HR" u="sng" dirty="0" smtClean="0">
                <a:latin typeface="Harlow Solid Italic" panose="04030604020F02020D02" pitchFamily="82" charset="0"/>
              </a:rPr>
              <a:t>60%</a:t>
            </a:r>
            <a:endParaRPr lang="hr-HR" dirty="0">
              <a:latin typeface="Harlow Solid Italic" panose="04030604020F02020D02" pitchFamily="82" charset="0"/>
            </a:endParaRPr>
          </a:p>
          <a:p>
            <a:r>
              <a:rPr lang="hr-HR" dirty="0" smtClean="0"/>
              <a:t>Novo vjerovanje: </a:t>
            </a:r>
            <a:r>
              <a:rPr lang="hr-HR" u="sng" dirty="0" smtClean="0">
                <a:latin typeface="Harlow Solid Italic" panose="04030604020F02020D02" pitchFamily="82" charset="0"/>
              </a:rPr>
              <a:t>Uglavnom sam adekvatan (ali sam takoder i covjek).</a:t>
            </a:r>
            <a:endParaRPr lang="hr-HR" dirty="0">
              <a:latin typeface="Harlow Solid Italic" panose="04030604020F02020D02" pitchFamily="82" charset="0"/>
            </a:endParaRPr>
          </a:p>
          <a:p>
            <a:r>
              <a:rPr lang="hr-HR" dirty="0" smtClean="0"/>
              <a:t>Koliko sada vjerujete u novo vjerovanje? </a:t>
            </a:r>
            <a:r>
              <a:rPr lang="hr-HR" u="sng" dirty="0" smtClean="0">
                <a:latin typeface="Harlow Solid Italic" panose="04030604020F02020D02" pitchFamily="82" charset="0"/>
              </a:rPr>
              <a:t>50%</a:t>
            </a:r>
            <a:endParaRPr lang="hr-HR" dirty="0"/>
          </a:p>
          <a:p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00600" y="3866073"/>
            <a:ext cx="4038600" cy="24383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hr-HR" sz="2200" dirty="0" smtClean="0"/>
              <a:t>Dokazi koji podržavaju staro, bazično vjerovanje s alternativnim objašnjenjem</a:t>
            </a:r>
          </a:p>
          <a:p>
            <a:pPr marL="0" indent="0" algn="ctr">
              <a:buFont typeface="Arial" pitchFamily="34" charset="0"/>
              <a:buNone/>
            </a:pPr>
            <a:endParaRPr lang="hr-HR" sz="2200" dirty="0" smtClean="0"/>
          </a:p>
          <a:p>
            <a:pPr marL="0" indent="0" algn="ctr">
              <a:buFont typeface="Arial" pitchFamily="34" charset="0"/>
              <a:buNone/>
            </a:pPr>
            <a:r>
              <a:rPr lang="hr-HR" sz="2200" u="sng" dirty="0" smtClean="0">
                <a:latin typeface="Harlow Solid Italic" panose="04030604020F02020D02" pitchFamily="82" charset="0"/>
              </a:rPr>
              <a:t>Dobio 4 iz knjizevnog rada, ali to je sasvim dobra ocjena. Da sam stvarno neadekvatan, ne bih bio na fakultetu.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000" y="3886200"/>
            <a:ext cx="40386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2000" dirty="0" smtClean="0"/>
              <a:t>Dokazi koji proturječe starom bazičnom vjerovanju</a:t>
            </a:r>
          </a:p>
          <a:p>
            <a:pPr marL="0" indent="0" algn="ctr">
              <a:buNone/>
            </a:pPr>
            <a:endParaRPr lang="hr-HR" sz="2000" dirty="0" smtClean="0"/>
          </a:p>
          <a:p>
            <a:pPr marL="0" indent="0" algn="ctr">
              <a:buNone/>
            </a:pPr>
            <a:endParaRPr lang="hr-HR" sz="2000" dirty="0" smtClean="0"/>
          </a:p>
          <a:p>
            <a:pPr marL="0" indent="0" algn="ctr">
              <a:buNone/>
            </a:pPr>
            <a:r>
              <a:rPr lang="hr-HR" sz="2000" u="sng" dirty="0" smtClean="0">
                <a:latin typeface="Harlow Solid Italic" panose="04030604020F02020D02" pitchFamily="82" charset="0"/>
              </a:rPr>
              <a:t>Napravio dobar posao na seminaru iz knjizevnosti.</a:t>
            </a:r>
          </a:p>
        </p:txBody>
      </p:sp>
    </p:spTree>
    <p:extLst>
      <p:ext uri="{BB962C8B-B14F-4D97-AF65-F5344CB8AC3E}">
        <p14:creationId xmlns:p14="http://schemas.microsoft.com/office/powerpoint/2010/main" val="205977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/>
              <a:t>5. </a:t>
            </a:r>
            <a:r>
              <a:rPr lang="hr-HR" sz="3600" dirty="0" smtClean="0"/>
              <a:t>a) Obrazac bazičnog vjerovanja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Koristi se tek </a:t>
            </a:r>
            <a:r>
              <a:rPr lang="hr-HR" dirty="0"/>
              <a:t>nakon što je pacijent naučio da neke od njegovih ideja nisu </a:t>
            </a:r>
            <a:r>
              <a:rPr lang="hr-HR" dirty="0" smtClean="0"/>
              <a:t>točne</a:t>
            </a:r>
          </a:p>
          <a:p>
            <a:r>
              <a:rPr lang="hr-HR" dirty="0" smtClean="0"/>
              <a:t>Kako pomoći pacijentu ispuniti lijevu stranu obrasca: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Navesti da </a:t>
            </a:r>
            <a:r>
              <a:rPr lang="hr-HR" dirty="0"/>
              <a:t>razmišlja o podacima za koje bi rekao da su pozitivni ako se radi o drugoj osobi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Navesti da </a:t>
            </a:r>
            <a:r>
              <a:rPr lang="hr-HR" dirty="0"/>
              <a:t>razmišlja o podacima koje bi netko drugi naveo kao pozitivne dokaze za </a:t>
            </a:r>
            <a:r>
              <a:rPr lang="hr-HR" dirty="0" smtClean="0"/>
              <a:t>pacijenta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Navesti da se usporedi s negativnim modelom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Pitati što </a:t>
            </a:r>
            <a:r>
              <a:rPr lang="hr-HR" dirty="0"/>
              <a:t>se događalo kad je najmanje snažno vjerovao u svoju </a:t>
            </a:r>
            <a:r>
              <a:rPr lang="hr-HR" dirty="0" smtClean="0"/>
              <a:t>neadekvatnost</a:t>
            </a:r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25058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/>
              <a:t>5. b</a:t>
            </a:r>
            <a:r>
              <a:rPr lang="hr-HR" sz="3600" dirty="0" smtClean="0"/>
              <a:t>) </a:t>
            </a:r>
            <a:r>
              <a:rPr lang="hr-HR" sz="3600" dirty="0"/>
              <a:t>Korištenje ekstremnog </a:t>
            </a:r>
            <a:r>
              <a:rPr lang="hr-HR" sz="3600" dirty="0" smtClean="0"/>
              <a:t>kontrasta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1"/>
            <a:ext cx="8077200" cy="1523999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Pacijent se uspoređuje sa stvarnom ili zamišljenom osobom koja je na negativnom ekstremu kvalitete povezane s pacijentovim bazičnim vjerovanjem.</a:t>
            </a:r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83411" y="3048000"/>
            <a:ext cx="7696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dirty="0" smtClean="0"/>
              <a:t>5. c) Stvaranje metafora</a:t>
            </a:r>
            <a:endParaRPr lang="hr-HR" sz="3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92911" y="4343400"/>
            <a:ext cx="8077200" cy="152399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/>
              <a:t>Ako je majka loše tretirala pacijenta, može razmišljati o priči Pepeljuga, u kojoj zla maćega vrlo grubo tretira dijete, a ono ne postaje loše ili </a:t>
            </a:r>
            <a:r>
              <a:rPr lang="hr-HR" dirty="0" smtClean="0"/>
              <a:t>neuspješno</a:t>
            </a:r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68840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/>
              <a:t>5. d</a:t>
            </a:r>
            <a:r>
              <a:rPr lang="hr-HR" sz="3600" dirty="0" smtClean="0"/>
              <a:t>) Povijesni testovi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 lnSpcReduction="10000"/>
          </a:bodyPr>
          <a:lstStyle/>
          <a:p>
            <a:r>
              <a:rPr lang="hr-HR" dirty="0"/>
              <a:t>Terapeut pomaže pacijentu u potrazi </a:t>
            </a:r>
            <a:r>
              <a:rPr lang="hr-HR" dirty="0" smtClean="0"/>
              <a:t>dokaza </a:t>
            </a:r>
            <a:r>
              <a:rPr lang="hr-HR" dirty="0"/>
              <a:t>koji su podržavali bazično vjerovanje od </a:t>
            </a:r>
            <a:r>
              <a:rPr lang="hr-HR" dirty="0" smtClean="0"/>
              <a:t>djetinjstva i otkrivanju </a:t>
            </a:r>
            <a:r>
              <a:rPr lang="hr-HR" dirty="0"/>
              <a:t>dokaza koji </a:t>
            </a:r>
            <a:r>
              <a:rPr lang="hr-HR" dirty="0" smtClean="0"/>
              <a:t>proturječe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/>
              <a:t>Na seansi ili kod kuće pacijent zapisuje uspomene koje su mogle doprinijeti bazičnom vjerovanju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/>
              <a:t>Traži dokaze za novo pozitivno vjerovanje i zapisuje ih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/>
              <a:t>Preoblikuje svaki negativan dokaz </a:t>
            </a:r>
            <a:endParaRPr lang="hr-HR" dirty="0" smtClean="0"/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S terapeutom sažimlje svako razdoblje</a:t>
            </a:r>
            <a:endParaRPr lang="hr-HR" dirty="0"/>
          </a:p>
          <a:p>
            <a:endParaRPr lang="hr-HR" dirty="0" smtClean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6697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/>
              <a:t>5. e</a:t>
            </a:r>
            <a:r>
              <a:rPr lang="hr-HR" sz="3600" dirty="0" smtClean="0"/>
              <a:t>) Restrukturiranje ranih sjećanja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Kroz igranje uloga proživljavaju se prošli događaji kako bi se pacijentu pomoglo reinterpretirati ranija traumatska iskustva</a:t>
            </a:r>
          </a:p>
          <a:p>
            <a:r>
              <a:rPr lang="hr-HR" dirty="0" smtClean="0"/>
              <a:t>Za teže slučajeve i poremećaje ličnosti koristi se i tehnika prenesena iz gestalt terapije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/>
              <a:t>Identificira se situacija koja je </a:t>
            </a:r>
            <a:r>
              <a:rPr lang="hr-HR" i="1" dirty="0"/>
              <a:t>trenutno</a:t>
            </a:r>
            <a:r>
              <a:rPr lang="hr-HR" dirty="0"/>
              <a:t> uznemirujuća za pacijenta, a povezana </a:t>
            </a:r>
            <a:r>
              <a:rPr lang="hr-HR" dirty="0" smtClean="0"/>
              <a:t>je </a:t>
            </a:r>
            <a:r>
              <a:rPr lang="hr-HR" dirty="0"/>
              <a:t>s bazičnim vjerovanjem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/>
              <a:t>Pojačavaju se pacijentovi osjećaji usmjerujući se na </a:t>
            </a:r>
            <a:r>
              <a:rPr lang="hr-HR" dirty="0" smtClean="0"/>
              <a:t>automatske </a:t>
            </a:r>
            <a:r>
              <a:rPr lang="hr-HR" dirty="0"/>
              <a:t>misli, emocije i somatske senzacije</a:t>
            </a:r>
          </a:p>
          <a:p>
            <a:endParaRPr lang="hr-HR" dirty="0" smtClean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08942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/>
              <a:t>5. e</a:t>
            </a:r>
            <a:r>
              <a:rPr lang="hr-HR" sz="3600" dirty="0" smtClean="0"/>
              <a:t>) Restrukturiranje ranih sjećanja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 lnSpcReduction="10000"/>
          </a:bodyPr>
          <a:lstStyle/>
          <a:p>
            <a:pPr marL="914400" lvl="1" indent="-514350">
              <a:buFont typeface="+mj-lt"/>
              <a:buAutoNum type="arabicPeriod" startAt="3"/>
            </a:pPr>
            <a:r>
              <a:rPr lang="hr-HR" dirty="0" smtClean="0"/>
              <a:t>Pacijentu </a:t>
            </a:r>
            <a:r>
              <a:rPr lang="hr-HR" dirty="0"/>
              <a:t>se pomaže u identifikaciji i ponovnom proživljavanju relevantnog ranog </a:t>
            </a:r>
            <a:r>
              <a:rPr lang="hr-HR" dirty="0" smtClean="0"/>
              <a:t>iskustva</a:t>
            </a:r>
          </a:p>
          <a:p>
            <a:pPr marL="914400" lvl="1" indent="-514350">
              <a:buFont typeface="+mj-lt"/>
              <a:buAutoNum type="arabicPeriod" startAt="3"/>
            </a:pPr>
            <a:r>
              <a:rPr lang="hr-HR" dirty="0"/>
              <a:t>Razgovara se s „mlađim“ dijelom pacijenta radi identifikacije automatskih misli, emocija i vjerovanja</a:t>
            </a:r>
          </a:p>
          <a:p>
            <a:pPr marL="914400" lvl="1" indent="-514350">
              <a:buFont typeface="+mj-lt"/>
              <a:buAutoNum type="arabicPeriod" startAt="3"/>
            </a:pPr>
            <a:r>
              <a:rPr lang="hr-HR" dirty="0"/>
              <a:t>Pomaže se pacijentu u razvijanju različitog </a:t>
            </a:r>
            <a:r>
              <a:rPr lang="hr-HR" dirty="0" smtClean="0"/>
              <a:t>razumijevanja </a:t>
            </a:r>
            <a:r>
              <a:rPr lang="hr-HR" dirty="0"/>
              <a:t>tog iskustva kroz vođene imaginacije, sokratovski dijalog ili igranje uloga</a:t>
            </a:r>
          </a:p>
          <a:p>
            <a:pPr marL="914400" lvl="1" indent="-514350">
              <a:buFont typeface="+mj-lt"/>
              <a:buAutoNum type="arabicPeriod" startAt="3"/>
            </a:pPr>
            <a:r>
              <a:rPr lang="hr-HR" dirty="0"/>
              <a:t>Razgovara se o sadašnjoj situaciji te pomaže u stvaranju stvarnijeg i adaptivnijeg </a:t>
            </a:r>
            <a:r>
              <a:rPr lang="hr-HR" dirty="0" smtClean="0"/>
              <a:t>zaključka</a:t>
            </a:r>
            <a:endParaRPr lang="hr-HR" dirty="0"/>
          </a:p>
          <a:p>
            <a:pPr marL="914400" lvl="1" indent="-514350">
              <a:buFont typeface="+mj-lt"/>
              <a:buAutoNum type="arabicPeriod" startAt="3"/>
            </a:pPr>
            <a:endParaRPr lang="hr-HR" dirty="0" smtClean="0"/>
          </a:p>
          <a:p>
            <a:pPr marL="914400" lvl="1" indent="-514350">
              <a:buFont typeface="+mj-lt"/>
              <a:buAutoNum type="arabicPeriod" startAt="3"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8306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hr-HR" dirty="0" smtClean="0"/>
              <a:t>Bazična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Duboka, temeljna vjerovanja koja pacijent ima o samome sebi, drugima i svijetu</a:t>
            </a:r>
          </a:p>
          <a:p>
            <a:r>
              <a:rPr lang="hr-HR" dirty="0" smtClean="0"/>
              <a:t>Bazična vjerovanja su:</a:t>
            </a:r>
          </a:p>
          <a:p>
            <a:pPr lvl="1"/>
            <a:r>
              <a:rPr lang="hr-HR" dirty="0" smtClean="0"/>
              <a:t>Smatrana apsolutno točnima</a:t>
            </a:r>
          </a:p>
          <a:p>
            <a:pPr lvl="1"/>
            <a:r>
              <a:rPr lang="hr-HR" dirty="0" smtClean="0"/>
              <a:t>Formirana u djetinjstvu</a:t>
            </a:r>
          </a:p>
          <a:p>
            <a:pPr lvl="1"/>
            <a:r>
              <a:rPr lang="hr-HR" dirty="0" smtClean="0"/>
              <a:t>Često nepotpuno artikulirana</a:t>
            </a:r>
          </a:p>
          <a:p>
            <a:pPr lvl="1"/>
            <a:r>
              <a:rPr lang="hr-HR" dirty="0" smtClean="0"/>
              <a:t>Otporna na promjenu</a:t>
            </a:r>
          </a:p>
          <a:p>
            <a:pPr lvl="1"/>
            <a:r>
              <a:rPr lang="hr-HR" dirty="0" smtClean="0"/>
              <a:t>Pregeneralizirana i u nekoj mjeri netočna</a:t>
            </a:r>
          </a:p>
          <a:p>
            <a:pPr lvl="1"/>
            <a:r>
              <a:rPr lang="hr-HR" dirty="0" smtClean="0"/>
              <a:t>Samo nekad aktivirana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1732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/>
              <a:t>5. </a:t>
            </a:r>
            <a:r>
              <a:rPr lang="hr-HR" sz="3600" dirty="0" smtClean="0"/>
              <a:t>f) Kartice za suočavanje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/>
          </a:bodyPr>
          <a:lstStyle/>
          <a:p>
            <a:r>
              <a:rPr lang="hr-HR" dirty="0" smtClean="0"/>
              <a:t>Kartice koje pacijent drži u blizini i čita ih po dogovoru i po potrebi</a:t>
            </a:r>
          </a:p>
          <a:p>
            <a:r>
              <a:rPr lang="hr-HR" dirty="0" smtClean="0"/>
              <a:t>Sadrže: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S jedne strane automatsku misao ili vjerovanje, a s druge adaptivni odgovor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Razvijanje ponašajnih strategija za korištenje u raznim situacijama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Sastavljanje samoinstrukcija za aktiviranje pacijenta</a:t>
            </a:r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32970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381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7612790" cy="436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515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hr-HR" dirty="0" smtClean="0"/>
              <a:t>Kategorije bazičnih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600200"/>
            <a:ext cx="4038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 smtClean="0"/>
              <a:t>Vjerovanja vezana uz nevoljenost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2400" dirty="0" smtClean="0"/>
              <a:t>„Ja sam bezvrijedan.”</a:t>
            </a:r>
          </a:p>
          <a:p>
            <a:pPr marL="0" indent="0" algn="ctr">
              <a:buNone/>
            </a:pPr>
            <a:r>
              <a:rPr lang="hr-HR" sz="2400" dirty="0" smtClean="0"/>
              <a:t>„Ne mogu se nikome svidjeti.”</a:t>
            </a:r>
          </a:p>
          <a:p>
            <a:pPr marL="0" indent="0" algn="ctr">
              <a:buNone/>
            </a:pPr>
            <a:r>
              <a:rPr lang="hr-HR" sz="2400" dirty="0" smtClean="0"/>
              <a:t>„Sigurno ću biti napušten.”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0" y="1600200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dirty="0" smtClean="0"/>
              <a:t>Vjerovanja vezana uz bespomoćnost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2400" dirty="0" smtClean="0"/>
              <a:t>„Ja sam neuspješan.”</a:t>
            </a:r>
          </a:p>
          <a:p>
            <a:pPr marL="0" indent="0" algn="ctr">
              <a:buNone/>
            </a:pPr>
            <a:r>
              <a:rPr lang="hr-HR" sz="2400" dirty="0" smtClean="0"/>
              <a:t>„Ja sam slab.”</a:t>
            </a:r>
          </a:p>
          <a:p>
            <a:pPr marL="0" indent="0" algn="ctr">
              <a:buNone/>
            </a:pPr>
            <a:r>
              <a:rPr lang="hr-HR" sz="2400" dirty="0" smtClean="0"/>
              <a:t>„Nemam kontrolu.”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724400" y="1371600"/>
            <a:ext cx="0" cy="480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385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dirty="0" smtClean="0"/>
              <a:t>Aktivacija bazičnih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 fontScale="85000" lnSpcReduction="20000"/>
          </a:bodyPr>
          <a:lstStyle/>
          <a:p>
            <a:r>
              <a:rPr lang="hr-HR" dirty="0" smtClean="0"/>
              <a:t>Bazična vjerovanja </a:t>
            </a:r>
            <a:r>
              <a:rPr lang="hr-HR" b="1" dirty="0" smtClean="0"/>
              <a:t>aktiviraju</a:t>
            </a:r>
            <a:r>
              <a:rPr lang="hr-HR" dirty="0" smtClean="0"/>
              <a:t> se kada pacijent doživi događaj koji interpretira kao potvrdu svoje bespomoćnosti ili nevoljenosti</a:t>
            </a:r>
          </a:p>
          <a:p>
            <a:endParaRPr lang="hr-HR" dirty="0" smtClean="0"/>
          </a:p>
          <a:p>
            <a:r>
              <a:rPr lang="hr-HR" dirty="0"/>
              <a:t>Pacijenti koji su u značajnoj emocionalnoj neugodi mnogo lakše </a:t>
            </a:r>
            <a:r>
              <a:rPr lang="hr-HR" dirty="0" smtClean="0"/>
              <a:t>izražavaju </a:t>
            </a:r>
            <a:r>
              <a:rPr lang="hr-HR" dirty="0"/>
              <a:t>svoja bazična </a:t>
            </a:r>
            <a:r>
              <a:rPr lang="hr-HR" dirty="0" smtClean="0"/>
              <a:t>vjerovanja</a:t>
            </a:r>
          </a:p>
          <a:p>
            <a:endParaRPr lang="hr-HR" dirty="0" smtClean="0"/>
          </a:p>
          <a:p>
            <a:r>
              <a:rPr lang="hr-HR" dirty="0"/>
              <a:t>Kad je bazično vjerovanje aktivirano </a:t>
            </a:r>
            <a:r>
              <a:rPr lang="hr-HR" dirty="0" smtClean="0"/>
              <a:t>dolazi do </a:t>
            </a:r>
            <a:r>
              <a:rPr lang="hr-HR" b="1" dirty="0" smtClean="0"/>
              <a:t>selektivnog usmjeravanja: </a:t>
            </a:r>
            <a:r>
              <a:rPr lang="hr-HR" dirty="0" smtClean="0"/>
              <a:t>pacijent </a:t>
            </a:r>
            <a:r>
              <a:rPr lang="hr-HR" dirty="0"/>
              <a:t>vrlo lako procesira informacije koje </a:t>
            </a:r>
            <a:r>
              <a:rPr lang="hr-HR" dirty="0" smtClean="0"/>
              <a:t>podržavaju vjerovanje, </a:t>
            </a:r>
            <a:r>
              <a:rPr lang="hr-HR" dirty="0"/>
              <a:t>ali često ne prepoznaje ili iskrivljuje informacije koje </a:t>
            </a:r>
            <a:r>
              <a:rPr lang="hr-HR" dirty="0" smtClean="0"/>
              <a:t>mu proturječe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94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hr-HR" dirty="0" smtClean="0"/>
              <a:t>Aktivacija bazičnih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9831" y="1524000"/>
            <a:ext cx="8077200" cy="457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200" i="1" dirty="0" smtClean="0"/>
              <a:t>Djevojka na tulumu mladiću odgovara samo odgovorima „da” i „ne”</a:t>
            </a:r>
            <a:endParaRPr lang="hr-HR" sz="2200" i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00600" y="2286001"/>
            <a:ext cx="4038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hr-HR" sz="2400" dirty="0" smtClean="0"/>
              <a:t>Pozitivno bazično vjerovanje o voljenosti</a:t>
            </a:r>
            <a:endParaRPr lang="hr-HR" sz="2200" dirty="0" smtClean="0"/>
          </a:p>
          <a:p>
            <a:pPr marL="0" indent="0" algn="ctr">
              <a:buFont typeface="Arial" pitchFamily="34" charset="0"/>
              <a:buNone/>
            </a:pPr>
            <a:endParaRPr lang="hr-HR" sz="22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000" y="2286000"/>
            <a:ext cx="4038600" cy="838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2400" dirty="0" smtClean="0"/>
              <a:t>Negativno bazično vjerovanje o voljenosti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54015" y="3276600"/>
            <a:ext cx="8077200" cy="457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sz="2200" dirty="0" smtClean="0"/>
              <a:t>   „</a:t>
            </a:r>
            <a:r>
              <a:rPr lang="hr-HR" sz="2200" dirty="0"/>
              <a:t>To je zbog toga kakav sam</a:t>
            </a:r>
            <a:r>
              <a:rPr lang="hr-HR" sz="2200" dirty="0" smtClean="0"/>
              <a:t>.”                „</a:t>
            </a:r>
            <a:r>
              <a:rPr lang="hr-HR" sz="2200" dirty="0"/>
              <a:t>Sramežljiva je ili napeta.”</a:t>
            </a:r>
          </a:p>
          <a:p>
            <a:pPr marL="0" indent="0">
              <a:buNone/>
            </a:pPr>
            <a:endParaRPr lang="hr-HR" sz="22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45389" y="3810000"/>
            <a:ext cx="8077200" cy="457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sz="2200" dirty="0" smtClean="0"/>
              <a:t>          „Ja sam gubitnik.”                         „Nisam zainteresiran za nju.”</a:t>
            </a:r>
            <a:endParaRPr lang="hr-HR" sz="2200" dirty="0"/>
          </a:p>
          <a:p>
            <a:pPr marL="0" indent="0">
              <a:buNone/>
            </a:pPr>
            <a:endParaRPr lang="hr-HR" sz="2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54015" y="4343400"/>
            <a:ext cx="8077200" cy="457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sz="2200" dirty="0" smtClean="0"/>
              <a:t>   „Ljudi će me uvijek odbijati.”                 „Naći ću nekog drugog.”</a:t>
            </a:r>
            <a:endParaRPr lang="hr-HR" sz="2200" dirty="0"/>
          </a:p>
          <a:p>
            <a:pPr marL="0" indent="0">
              <a:buNone/>
            </a:pPr>
            <a:endParaRPr lang="hr-HR" sz="22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14400" y="4953000"/>
            <a:ext cx="8077200" cy="4571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sz="2200" dirty="0" smtClean="0"/>
              <a:t>            „Završit ću sam.”                        „Većina ljudi je zainteresirana za mene.”</a:t>
            </a:r>
            <a:endParaRPr lang="hr-HR" sz="2200" dirty="0"/>
          </a:p>
          <a:p>
            <a:pPr marL="0" indent="0">
              <a:buNone/>
            </a:pPr>
            <a:endParaRPr lang="hr-HR" sz="22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914400" y="5562600"/>
            <a:ext cx="8077200" cy="4571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sz="2200" dirty="0" smtClean="0"/>
              <a:t>     „Moram odmah otići odavde.”                  „Mogao bih joj pokušati pomoći da se opusti.”</a:t>
            </a:r>
            <a:endParaRPr lang="hr-HR" sz="2200" dirty="0"/>
          </a:p>
          <a:p>
            <a:pPr marL="0" indent="0">
              <a:buNone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65221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 smtClean="0"/>
              <a:t>Metode rada na bazičnim vjerovanjima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/>
          </a:bodyPr>
          <a:lstStyle/>
          <a:p>
            <a:r>
              <a:rPr lang="hr-HR" dirty="0" smtClean="0"/>
              <a:t>U otkrivanju i mijenjanju bazičnih vjerovanja terapeut radi sljedeće: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Kategorizira bazična vjerovanja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Identificira bazična vjerovanja (bez iznošenja)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Predstavlja bazična vjerovanja pacijentu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Educira pacijenta o bazičnim vjerovanjima i pomaže pacijentu u opažanju njihova djelovanja</a:t>
            </a:r>
          </a:p>
          <a:p>
            <a:pPr marL="914400" lvl="1" indent="-514350">
              <a:buFont typeface="+mj-lt"/>
              <a:buAutoNum type="arabicPeriod"/>
            </a:pPr>
            <a:r>
              <a:rPr lang="hr-HR" dirty="0" smtClean="0"/>
              <a:t>Modificira stara bazična vjerovanja i jača nova</a:t>
            </a:r>
            <a:endParaRPr lang="hr-HR" dirty="0"/>
          </a:p>
          <a:p>
            <a:pPr marL="914400" lvl="1" indent="-514350">
              <a:buFont typeface="+mj-lt"/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5999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 smtClean="0"/>
              <a:t>1. Kategoriziranje bazičnih vjerovanja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 fontScale="85000" lnSpcReduction="20000"/>
          </a:bodyPr>
          <a:lstStyle/>
          <a:p>
            <a:r>
              <a:rPr lang="hr-HR" dirty="0"/>
              <a:t>Kad god pacijent </a:t>
            </a:r>
            <a:r>
              <a:rPr lang="hr-HR" dirty="0" smtClean="0"/>
              <a:t>iznosi </a:t>
            </a:r>
            <a:r>
              <a:rPr lang="hr-HR" dirty="0"/>
              <a:t>podatke </a:t>
            </a:r>
            <a:r>
              <a:rPr lang="hr-HR" dirty="0" smtClean="0"/>
              <a:t>terapeut </a:t>
            </a:r>
            <a:r>
              <a:rPr lang="hr-HR" dirty="0"/>
              <a:t>pažljivo sluša kako bi odredio kojoj kategoriji pripadaju bazična </a:t>
            </a:r>
            <a:r>
              <a:rPr lang="hr-HR" dirty="0" smtClean="0"/>
              <a:t>vjerovanja</a:t>
            </a:r>
          </a:p>
          <a:p>
            <a:endParaRPr lang="hr-HR" dirty="0" smtClean="0"/>
          </a:p>
          <a:p>
            <a:r>
              <a:rPr lang="hr-HR" dirty="0"/>
              <a:t>Teme </a:t>
            </a:r>
            <a:r>
              <a:rPr lang="hr-HR" dirty="0" smtClean="0"/>
              <a:t>bespomoćnosti uključuju </a:t>
            </a:r>
            <a:r>
              <a:rPr lang="hr-HR" dirty="0"/>
              <a:t>osobnu nemoć (nemoć, ranjivost, nemogućnost kontrole, </a:t>
            </a:r>
            <a:r>
              <a:rPr lang="hr-HR" dirty="0" smtClean="0"/>
              <a:t>slabost, potrebu) i </a:t>
            </a:r>
            <a:r>
              <a:rPr lang="hr-HR" dirty="0"/>
              <a:t>nemoć u postizanju uspjeha (neuspješan, inferioran, nedovoljno dobar, gubitnik, </a:t>
            </a:r>
            <a:r>
              <a:rPr lang="hr-HR" dirty="0" smtClean="0"/>
              <a:t>nepoštovan)</a:t>
            </a:r>
          </a:p>
          <a:p>
            <a:endParaRPr lang="hr-HR" dirty="0" smtClean="0"/>
          </a:p>
          <a:p>
            <a:r>
              <a:rPr lang="hr-HR" dirty="0" smtClean="0"/>
              <a:t>Teme nevoljenosti uključuju bezvrijednost</a:t>
            </a:r>
            <a:r>
              <a:rPr lang="hr-HR" dirty="0"/>
              <a:t>, nepoželjnost, </a:t>
            </a:r>
            <a:r>
              <a:rPr lang="hr-HR" dirty="0" smtClean="0"/>
              <a:t>neusporedivost </a:t>
            </a:r>
            <a:r>
              <a:rPr lang="hr-HR" dirty="0"/>
              <a:t>s drugima (u tome koliko mogu dobiti ljubav</a:t>
            </a:r>
            <a:r>
              <a:rPr lang="hr-HR" dirty="0" smtClean="0"/>
              <a:t>)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060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hr-HR" sz="3600" dirty="0" smtClean="0"/>
              <a:t>2. Identificiranje bazičnih </a:t>
            </a:r>
            <a:r>
              <a:rPr lang="hr-HR" sz="3600" dirty="0"/>
              <a:t>vjerovanja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525963"/>
          </a:xfrm>
        </p:spPr>
        <p:txBody>
          <a:bodyPr>
            <a:normAutofit/>
          </a:bodyPr>
          <a:lstStyle/>
          <a:p>
            <a:r>
              <a:rPr lang="hr-HR" dirty="0" smtClean="0"/>
              <a:t>Koristi se </a:t>
            </a:r>
          </a:p>
          <a:p>
            <a:pPr lvl="1"/>
            <a:r>
              <a:rPr lang="hr-HR" dirty="0" smtClean="0"/>
              <a:t>Tehnika silazne strelice</a:t>
            </a:r>
          </a:p>
          <a:p>
            <a:pPr lvl="1"/>
            <a:r>
              <a:rPr lang="hr-HR" dirty="0" smtClean="0"/>
              <a:t>Traženje centralne teme u pacijentovim automatskim mislima</a:t>
            </a:r>
          </a:p>
          <a:p>
            <a:pPr lvl="1"/>
            <a:r>
              <a:rPr lang="hr-HR" dirty="0" smtClean="0"/>
              <a:t>Pazi se na bazična vjerovanja izražena u automatskim mislima</a:t>
            </a:r>
          </a:p>
          <a:p>
            <a:pPr lvl="1"/>
            <a:r>
              <a:rPr lang="hr-HR" dirty="0" smtClean="0"/>
              <a:t>Direktno se izaziva bazično vjerovanje</a:t>
            </a:r>
          </a:p>
          <a:p>
            <a:r>
              <a:rPr lang="hr-HR" dirty="0"/>
              <a:t>Rane evaluacije su često neučinkovite</a:t>
            </a:r>
          </a:p>
        </p:txBody>
      </p:sp>
    </p:spTree>
    <p:extLst>
      <p:ext uri="{BB962C8B-B14F-4D97-AF65-F5344CB8AC3E}">
        <p14:creationId xmlns:p14="http://schemas.microsoft.com/office/powerpoint/2010/main" val="351925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1110</Words>
  <Application>Microsoft Office PowerPoint</Application>
  <PresentationFormat>On-screen Show (4:3)</PresentationFormat>
  <Paragraphs>169</Paragraphs>
  <Slides>21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Bazična vjerovanja</vt:lpstr>
      <vt:lpstr>Bazična vjerovanja</vt:lpstr>
      <vt:lpstr>PowerPoint Presentation</vt:lpstr>
      <vt:lpstr>Kategorije bazičnih vjerovanja</vt:lpstr>
      <vt:lpstr>Aktivacija bazičnih vjerovanja</vt:lpstr>
      <vt:lpstr>Aktivacija bazičnih vjerovanja</vt:lpstr>
      <vt:lpstr>Metode rada na bazičnim vjerovanjima</vt:lpstr>
      <vt:lpstr>1. Kategoriziranje bazičnih vjerovanja</vt:lpstr>
      <vt:lpstr>2. Identificiranje bazičnih vjerovanja </vt:lpstr>
      <vt:lpstr>3. Predstavljanje bazičnih vjerovanja</vt:lpstr>
      <vt:lpstr>4. Educiranje pacijenta i pomoć u opažanju djelovanja bazičnih vjerovanja</vt:lpstr>
      <vt:lpstr>5. Modificiranje bazičnih vjerovanja</vt:lpstr>
      <vt:lpstr>5. Modificiranje bazičnih vjerovanja</vt:lpstr>
      <vt:lpstr>5. a) Obrazac bazičnog vjerovanja</vt:lpstr>
      <vt:lpstr>5. a) Obrazac bazičnog vjerovanja</vt:lpstr>
      <vt:lpstr>5. b) Korištenje ekstremnog kontrasta</vt:lpstr>
      <vt:lpstr>5. d) Povijesni testovi</vt:lpstr>
      <vt:lpstr>5. e) Restrukturiranje ranih sjećanja</vt:lpstr>
      <vt:lpstr>5. e) Restrukturiranje ranih sjećanja</vt:lpstr>
      <vt:lpstr>5. f) Kartice za suočavanje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Bazična vjerovanja</dc:title>
  <dc:creator>B</dc:creator>
  <cp:lastModifiedBy>B</cp:lastModifiedBy>
  <cp:revision>24</cp:revision>
  <dcterms:created xsi:type="dcterms:W3CDTF">2006-08-16T00:00:00Z</dcterms:created>
  <dcterms:modified xsi:type="dcterms:W3CDTF">2017-09-26T16:55:34Z</dcterms:modified>
</cp:coreProperties>
</file>