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014" y="5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hr-HR"/>
  <c:roundedCorners val="0"/>
  <mc:AlternateContent xmlns:mc="http://schemas.openxmlformats.org/markup-compatibility/2006">
    <mc:Choice xmlns:c14="http://schemas.microsoft.com/office/drawing/2007/8/2/chart" Requires="c14">
      <c14:style val="110"/>
    </mc:Choice>
    <mc:Fallback>
      <c:style val="10"/>
    </mc:Fallback>
  </mc:AlternateContent>
  <c:chart>
    <c:title>
      <c:layout>
        <c:manualLayout>
          <c:xMode val="edge"/>
          <c:yMode val="edge"/>
          <c:x val="0.23165289789595972"/>
          <c:y val="0"/>
        </c:manualLayout>
      </c:layout>
      <c:overlay val="0"/>
    </c:title>
    <c:autoTitleDeleted val="0"/>
    <c:plotArea>
      <c:layout/>
      <c:pieChart>
        <c:varyColors val="1"/>
        <c:ser>
          <c:idx val="0"/>
          <c:order val="0"/>
          <c:tx>
            <c:strRef>
              <c:f>Sheet1!$B$1</c:f>
              <c:strCache>
                <c:ptCount val="1"/>
                <c:pt idx="0">
                  <c:v>Stvarna situacija</c:v>
                </c:pt>
              </c:strCache>
            </c:strRef>
          </c:tx>
          <c:dPt>
            <c:idx val="0"/>
            <c:bubble3D val="0"/>
            <c:spPr>
              <a:solidFill>
                <a:schemeClr val="bg1">
                  <a:lumMod val="75000"/>
                </a:schemeClr>
              </a:solidFill>
            </c:spPr>
          </c:dPt>
          <c:dLbls>
            <c:dLbl>
              <c:idx val="3"/>
              <c:layout>
                <c:manualLayout>
                  <c:x val="-0.13873843638397659"/>
                  <c:y val="2.2710577193668521E-2"/>
                </c:manualLayout>
              </c:layout>
              <c:showLegendKey val="0"/>
              <c:showVal val="0"/>
              <c:showCatName val="1"/>
              <c:showSerName val="0"/>
              <c:showPercent val="1"/>
              <c:showBubbleSize val="0"/>
            </c:dLbl>
            <c:dLbl>
              <c:idx val="5"/>
              <c:layout>
                <c:manualLayout>
                  <c:x val="-1.7761714211953015E-3"/>
                  <c:y val="-2.5075718457343136E-2"/>
                </c:manualLayout>
              </c:layout>
              <c:showLegendKey val="0"/>
              <c:showVal val="0"/>
              <c:showCatName val="1"/>
              <c:showSerName val="0"/>
              <c:showPercent val="1"/>
              <c:showBubbleSize val="0"/>
            </c:dLbl>
            <c:dLbl>
              <c:idx val="6"/>
              <c:layout>
                <c:manualLayout>
                  <c:x val="3.6481648810292158E-2"/>
                  <c:y val="2.2905844927137462E-2"/>
                </c:manualLayout>
              </c:layout>
              <c:showLegendKey val="0"/>
              <c:showVal val="0"/>
              <c:showCatName val="1"/>
              <c:showSerName val="0"/>
              <c:showPercent val="1"/>
              <c:showBubbleSize val="0"/>
            </c:dLbl>
            <c:txPr>
              <a:bodyPr/>
              <a:lstStyle/>
              <a:p>
                <a:pPr>
                  <a:defRPr sz="1100"/>
                </a:pPr>
                <a:endParaRPr lang="sr-Latn-RS"/>
              </a:p>
            </c:txPr>
            <c:showLegendKey val="0"/>
            <c:showVal val="0"/>
            <c:showCatName val="1"/>
            <c:showSerName val="0"/>
            <c:showPercent val="1"/>
            <c:showBubbleSize val="0"/>
            <c:showLeaderLines val="1"/>
          </c:dLbls>
          <c:cat>
            <c:strRef>
              <c:f>Sheet1!$A$2:$A$8</c:f>
              <c:strCache>
                <c:ptCount val="7"/>
                <c:pt idx="0">
                  <c:v>Posao/škola</c:v>
                </c:pt>
                <c:pt idx="1">
                  <c:v>Prijatelji</c:v>
                </c:pt>
                <c:pt idx="2">
                  <c:v>Zabava</c:v>
                </c:pt>
                <c:pt idx="3">
                  <c:v>Ostali interesi</c:v>
                </c:pt>
                <c:pt idx="4">
                  <c:v>Kulturne aktivnosti</c:v>
                </c:pt>
                <c:pt idx="5">
                  <c:v>Kućanstvo</c:v>
                </c:pt>
                <c:pt idx="6">
                  <c:v>Tjelesne aktivnosti</c:v>
                </c:pt>
              </c:strCache>
            </c:strRef>
          </c:cat>
          <c:val>
            <c:numRef>
              <c:f>Sheet1!$B$2:$B$8</c:f>
              <c:numCache>
                <c:formatCode>General</c:formatCode>
                <c:ptCount val="7"/>
                <c:pt idx="0">
                  <c:v>25</c:v>
                </c:pt>
                <c:pt idx="1">
                  <c:v>2</c:v>
                </c:pt>
                <c:pt idx="2">
                  <c:v>1</c:v>
                </c:pt>
                <c:pt idx="3">
                  <c:v>1</c:v>
                </c:pt>
                <c:pt idx="4">
                  <c:v>1</c:v>
                </c:pt>
                <c:pt idx="5">
                  <c:v>1</c:v>
                </c:pt>
                <c:pt idx="6">
                  <c:v>1</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txPr>
    <a:bodyPr/>
    <a:lstStyle/>
    <a:p>
      <a:pPr>
        <a:defRPr sz="1800"/>
      </a:pPr>
      <a:endParaRPr lang="sr-Latn-R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hr-HR"/>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hr-HR"/>
              <a:t>Idealna situacija</a:t>
            </a:r>
          </a:p>
        </c:rich>
      </c:tx>
      <c:layout>
        <c:manualLayout>
          <c:xMode val="edge"/>
          <c:yMode val="edge"/>
          <c:x val="0.23597922134733165"/>
          <c:y val="0"/>
        </c:manualLayout>
      </c:layout>
      <c:overlay val="0"/>
    </c:title>
    <c:autoTitleDeleted val="0"/>
    <c:plotArea>
      <c:layout/>
      <c:pieChart>
        <c:varyColors val="1"/>
        <c:ser>
          <c:idx val="0"/>
          <c:order val="0"/>
          <c:tx>
            <c:strRef>
              <c:f>Sheet1!$B$1</c:f>
              <c:strCache>
                <c:ptCount val="1"/>
                <c:pt idx="0">
                  <c:v>Stvarna situacija</c:v>
                </c:pt>
              </c:strCache>
            </c:strRef>
          </c:tx>
          <c:dPt>
            <c:idx val="0"/>
            <c:bubble3D val="0"/>
            <c:spPr>
              <a:solidFill>
                <a:schemeClr val="bg1">
                  <a:lumMod val="75000"/>
                </a:schemeClr>
              </a:solidFill>
            </c:spPr>
          </c:dPt>
          <c:dLbls>
            <c:txPr>
              <a:bodyPr/>
              <a:lstStyle/>
              <a:p>
                <a:pPr>
                  <a:defRPr sz="1100"/>
                </a:pPr>
                <a:endParaRPr lang="sr-Latn-RS"/>
              </a:p>
            </c:txPr>
            <c:showLegendKey val="0"/>
            <c:showVal val="0"/>
            <c:showCatName val="1"/>
            <c:showSerName val="0"/>
            <c:showPercent val="1"/>
            <c:showBubbleSize val="0"/>
            <c:showLeaderLines val="1"/>
          </c:dLbls>
          <c:cat>
            <c:strRef>
              <c:f>Sheet1!$A$2:$A$8</c:f>
              <c:strCache>
                <c:ptCount val="7"/>
                <c:pt idx="0">
                  <c:v>Posao/škola</c:v>
                </c:pt>
                <c:pt idx="1">
                  <c:v>Prijatelji</c:v>
                </c:pt>
                <c:pt idx="2">
                  <c:v>Zabava</c:v>
                </c:pt>
                <c:pt idx="3">
                  <c:v>Ostali interesi</c:v>
                </c:pt>
                <c:pt idx="4">
                  <c:v>Kulturne aktivnosti</c:v>
                </c:pt>
                <c:pt idx="5">
                  <c:v>Kućanstvo</c:v>
                </c:pt>
                <c:pt idx="6">
                  <c:v>Tjelesne aktivnosti</c:v>
                </c:pt>
              </c:strCache>
            </c:strRef>
          </c:cat>
          <c:val>
            <c:numRef>
              <c:f>Sheet1!$B$2:$B$8</c:f>
              <c:numCache>
                <c:formatCode>General</c:formatCode>
                <c:ptCount val="7"/>
                <c:pt idx="0">
                  <c:v>9</c:v>
                </c:pt>
                <c:pt idx="1">
                  <c:v>4.5</c:v>
                </c:pt>
                <c:pt idx="2">
                  <c:v>1.5</c:v>
                </c:pt>
                <c:pt idx="3">
                  <c:v>0.8</c:v>
                </c:pt>
                <c:pt idx="4">
                  <c:v>0.8</c:v>
                </c:pt>
                <c:pt idx="5">
                  <c:v>0.8</c:v>
                </c:pt>
                <c:pt idx="6">
                  <c:v>0.8</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txPr>
    <a:bodyPr/>
    <a:lstStyle/>
    <a:p>
      <a:pPr>
        <a:defRPr sz="1800"/>
      </a:pPr>
      <a:endParaRPr lang="sr-Latn-R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hr-HR" noProof="0" dirty="0" smtClean="0"/>
              <a:t>Prikaz</a:t>
            </a:r>
            <a:r>
              <a:rPr lang="en-US" dirty="0" smtClean="0"/>
              <a:t> </a:t>
            </a:r>
            <a:r>
              <a:rPr lang="en-US" dirty="0" err="1"/>
              <a:t>mogućih</a:t>
            </a:r>
            <a:r>
              <a:rPr lang="en-US" dirty="0"/>
              <a:t> </a:t>
            </a:r>
            <a:r>
              <a:rPr lang="en-US" dirty="0" err="1" smtClean="0"/>
              <a:t>razloga</a:t>
            </a:r>
            <a:endParaRPr lang="hr-HR" dirty="0" smtClean="0"/>
          </a:p>
          <a:p>
            <a:pPr>
              <a:defRPr/>
            </a:pPr>
            <a:r>
              <a:rPr lang="en-US" dirty="0" smtClean="0"/>
              <a:t> </a:t>
            </a:r>
            <a:r>
              <a:rPr lang="en-US" dirty="0" err="1"/>
              <a:t>neuspjeha</a:t>
            </a:r>
            <a:r>
              <a:rPr lang="en-US" dirty="0"/>
              <a:t> </a:t>
            </a:r>
            <a:r>
              <a:rPr lang="en-US" dirty="0" err="1"/>
              <a:t>na</a:t>
            </a:r>
            <a:r>
              <a:rPr lang="en-US" dirty="0"/>
              <a:t> </a:t>
            </a:r>
            <a:r>
              <a:rPr lang="en-US" dirty="0" err="1"/>
              <a:t>ispitu</a:t>
            </a:r>
            <a:endParaRPr lang="en-US" dirty="0"/>
          </a:p>
        </c:rich>
      </c:tx>
      <c:layout/>
      <c:overlay val="0"/>
    </c:title>
    <c:autoTitleDeleted val="0"/>
    <c:plotArea>
      <c:layout/>
      <c:pieChart>
        <c:varyColors val="1"/>
        <c:ser>
          <c:idx val="0"/>
          <c:order val="0"/>
          <c:tx>
            <c:strRef>
              <c:f>Sheet1!$B$1</c:f>
              <c:strCache>
                <c:ptCount val="1"/>
                <c:pt idx="0">
                  <c:v>Prikaz mogućih razloga neuspjeha na ispitu</c:v>
                </c:pt>
              </c:strCache>
            </c:strRef>
          </c:tx>
          <c:dLbls>
            <c:txPr>
              <a:bodyPr/>
              <a:lstStyle/>
              <a:p>
                <a:pPr>
                  <a:defRPr sz="1400"/>
                </a:pPr>
                <a:endParaRPr lang="sr-Latn-RS"/>
              </a:p>
            </c:txPr>
            <c:showLegendKey val="0"/>
            <c:showVal val="0"/>
            <c:showCatName val="1"/>
            <c:showSerName val="0"/>
            <c:showPercent val="1"/>
            <c:showBubbleSize val="0"/>
            <c:showLeaderLines val="1"/>
          </c:dLbls>
          <c:cat>
            <c:strRef>
              <c:f>Sheet1!$A$2:$A$8</c:f>
              <c:strCache>
                <c:ptCount val="7"/>
                <c:pt idx="0">
                  <c:v>Profesor nije dobro objasnio</c:v>
                </c:pt>
                <c:pt idx="1">
                  <c:v>Test je bio težak</c:v>
                </c:pt>
                <c:pt idx="2">
                  <c:v>Loša sreća</c:v>
                </c:pt>
                <c:pt idx="3">
                  <c:v>Posuđene bilješke s predavanja</c:v>
                </c:pt>
                <c:pt idx="4">
                  <c:v>Neka područja nisu obuhvaćena predavanjima</c:v>
                </c:pt>
                <c:pt idx="5">
                  <c:v>Depresija i anksioznost smanjuju koncentraciju</c:v>
                </c:pt>
                <c:pt idx="6">
                  <c:v>Neadekvatnost</c:v>
                </c:pt>
              </c:strCache>
            </c:strRef>
          </c:cat>
          <c:val>
            <c:numRef>
              <c:f>Sheet1!$B$2:$B$8</c:f>
              <c:numCache>
                <c:formatCode>General</c:formatCode>
                <c:ptCount val="7"/>
                <c:pt idx="0">
                  <c:v>3</c:v>
                </c:pt>
                <c:pt idx="1">
                  <c:v>2.5</c:v>
                </c:pt>
                <c:pt idx="2">
                  <c:v>1.4</c:v>
                </c:pt>
                <c:pt idx="3">
                  <c:v>1.2</c:v>
                </c:pt>
                <c:pt idx="4">
                  <c:v>1</c:v>
                </c:pt>
                <c:pt idx="5">
                  <c:v>1</c:v>
                </c:pt>
                <c:pt idx="6">
                  <c:v>2</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txPr>
    <a:bodyPr/>
    <a:lstStyle/>
    <a:p>
      <a:pPr>
        <a:defRPr sz="1800"/>
      </a:pPr>
      <a:endParaRPr lang="sr-Latn-R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DA0201-120B-4E4D-9AF3-087CB14D0357}" type="datetimeFigureOut">
              <a:rPr lang="sr-Latn-CS" smtClean="0"/>
              <a:pPr/>
              <a:t>24.10.2017.</a:t>
            </a:fld>
            <a:endParaRPr lang="hr-H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153F62-0172-4157-8F37-1805C1573E21}" type="slidenum">
              <a:rPr lang="hr-HR" smtClean="0"/>
              <a:pPr/>
              <a:t>‹#›</a:t>
            </a:fld>
            <a:endParaRPr lang="hr-HR"/>
          </a:p>
        </p:txBody>
      </p:sp>
    </p:spTree>
    <p:extLst>
      <p:ext uri="{BB962C8B-B14F-4D97-AF65-F5344CB8AC3E}">
        <p14:creationId xmlns:p14="http://schemas.microsoft.com/office/powerpoint/2010/main" val="753626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hr-HR" dirty="0"/>
          </a:p>
        </p:txBody>
      </p:sp>
      <p:sp>
        <p:nvSpPr>
          <p:cNvPr id="4" name="Slide Number Placeholder 3"/>
          <p:cNvSpPr>
            <a:spLocks noGrp="1"/>
          </p:cNvSpPr>
          <p:nvPr>
            <p:ph type="sldNum" sz="quarter" idx="10"/>
          </p:nvPr>
        </p:nvSpPr>
        <p:spPr/>
        <p:txBody>
          <a:bodyPr/>
          <a:lstStyle/>
          <a:p>
            <a:fld id="{64153F62-0172-4157-8F37-1805C1573E21}" type="slidenum">
              <a:rPr lang="hr-HR" smtClean="0"/>
              <a:pPr/>
              <a:t>8</a:t>
            </a:fld>
            <a:endParaRPr lang="hr-H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1D8BD707-D9CF-40AE-B4C6-C98DA3205C09}" type="datetimeFigureOut">
              <a:rPr lang="en-US" smtClean="0"/>
              <a:pPr/>
              <a:t>10/24/2017</a:t>
            </a:fld>
            <a:endParaRPr lang="en-US" dirty="0"/>
          </a:p>
        </p:txBody>
      </p:sp>
      <p:sp>
        <p:nvSpPr>
          <p:cNvPr id="17" name="Footer Placeholder 16"/>
          <p:cNvSpPr>
            <a:spLocks noGrp="1"/>
          </p:cNvSpPr>
          <p:nvPr>
            <p:ph type="ftr" sz="quarter" idx="11"/>
          </p:nvPr>
        </p:nvSpPr>
        <p:spPr>
          <a:xfrm>
            <a:off x="5410200" y="4205288"/>
            <a:ext cx="1295400" cy="457200"/>
          </a:xfrm>
        </p:spPr>
        <p:txBody>
          <a:bodyPr/>
          <a:lstStyle/>
          <a:p>
            <a:endParaRPr lang="en-US" dirty="0"/>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1D8BD707-D9CF-40AE-B4C6-C98DA3205C09}" type="datetimeFigureOut">
              <a:rPr lang="en-US" smtClean="0"/>
              <a:pPr/>
              <a:t>10/24/2017</a:t>
            </a:fld>
            <a:endParaRPr lang="en-US" dirty="0"/>
          </a:p>
        </p:txBody>
      </p:sp>
      <p:sp>
        <p:nvSpPr>
          <p:cNvPr id="27" name="Slide Number Placeholder 26"/>
          <p:cNvSpPr>
            <a:spLocks noGrp="1"/>
          </p:cNvSpPr>
          <p:nvPr>
            <p:ph type="sldNum" sz="quarter" idx="11"/>
          </p:nvPr>
        </p:nvSpPr>
        <p:spPr/>
        <p:txBody>
          <a:bodyPr rtlCol="0"/>
          <a:lstStyle/>
          <a:p>
            <a:fld id="{B6F15528-21DE-4FAA-801E-634DDDAF4B2B}" type="slidenum">
              <a:rPr lang="en-US" smtClean="0"/>
              <a:pPr/>
              <a:t>‹#›</a:t>
            </a:fld>
            <a:endParaRPr lang="en-US" dirty="0"/>
          </a:p>
        </p:txBody>
      </p:sp>
      <p:sp>
        <p:nvSpPr>
          <p:cNvPr id="28" name="Footer Placeholder 27"/>
          <p:cNvSpPr>
            <a:spLocks noGrp="1"/>
          </p:cNvSpPr>
          <p:nvPr>
            <p:ph type="ftr" sz="quarter" idx="12"/>
          </p:nvPr>
        </p:nvSpPr>
        <p:spPr/>
        <p:txBody>
          <a:bodyPr rtlCol="0"/>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1D8BD707-D9CF-40AE-B4C6-C98DA3205C09}" type="datetimeFigureOut">
              <a:rPr lang="en-US" smtClean="0"/>
              <a:pPr/>
              <a:t>10/24/2017</a:t>
            </a:fld>
            <a:endParaRPr lang="en-US" dirty="0"/>
          </a:p>
        </p:txBody>
      </p:sp>
      <p:sp>
        <p:nvSpPr>
          <p:cNvPr id="4" name="Footer Placeholder 3"/>
          <p:cNvSpPr>
            <a:spLocks noGrp="1"/>
          </p:cNvSpPr>
          <p:nvPr>
            <p:ph type="ftr" sz="quarter" idx="11"/>
          </p:nvPr>
        </p:nvSpPr>
        <p:spPr>
          <a:xfrm>
            <a:off x="5257800" y="612648"/>
            <a:ext cx="1325880" cy="457200"/>
          </a:xfrm>
        </p:spPr>
        <p:txBody>
          <a:bodyPr/>
          <a:lstStyle/>
          <a:p>
            <a:endParaRPr lang="en-US" dirty="0"/>
          </a:p>
        </p:txBody>
      </p:sp>
      <p:sp>
        <p:nvSpPr>
          <p:cNvPr id="5" name="Slide Number Placeholder 4"/>
          <p:cNvSpPr>
            <a:spLocks noGrp="1"/>
          </p:cNvSpPr>
          <p:nvPr>
            <p:ph type="sldNum" sz="quarter" idx="12"/>
          </p:nvPr>
        </p:nvSpPr>
        <p:spPr>
          <a:xfrm>
            <a:off x="8174736" y="2272"/>
            <a:ext cx="762000" cy="365760"/>
          </a:xfrm>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10/24/2017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D8BD707-D9CF-40AE-B4C6-C98DA3205C09}" type="datetimeFigureOut">
              <a:rPr lang="en-US" smtClean="0"/>
              <a:pPr/>
              <a:t>10/24/2017</a:t>
            </a:fld>
            <a:endParaRPr lang="en-US" dirty="0"/>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dirty="0"/>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hr-HR" dirty="0" smtClean="0"/>
              <a:t>DODATNE BKT TEHNIKE</a:t>
            </a:r>
            <a:endParaRPr lang="hr-HR" dirty="0"/>
          </a:p>
        </p:txBody>
      </p:sp>
      <p:sp>
        <p:nvSpPr>
          <p:cNvPr id="3" name="Subtitle 2"/>
          <p:cNvSpPr>
            <a:spLocks noGrp="1"/>
          </p:cNvSpPr>
          <p:nvPr>
            <p:ph type="subTitle" idx="1"/>
          </p:nvPr>
        </p:nvSpPr>
        <p:spPr/>
        <p:txBody>
          <a:bodyPr/>
          <a:lstStyle/>
          <a:p>
            <a:endParaRPr lang="hr-HR" dirty="0" smtClean="0"/>
          </a:p>
          <a:p>
            <a:r>
              <a:rPr lang="hr-HR" dirty="0" smtClean="0"/>
              <a:t>Iva Dimitrijević</a:t>
            </a:r>
          </a:p>
          <a:p>
            <a:r>
              <a:rPr lang="hr-HR" dirty="0" smtClean="0"/>
              <a:t>28.10.2017.</a:t>
            </a:r>
            <a:endParaRPr lang="hr-H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dirty="0" smtClean="0"/>
              <a:t>3.2. Kartica suočavanja:</a:t>
            </a:r>
            <a:br>
              <a:rPr lang="hr-HR" dirty="0" smtClean="0"/>
            </a:br>
            <a:r>
              <a:rPr lang="hr-HR" dirty="0" smtClean="0"/>
              <a:t>Strategije suočavanja</a:t>
            </a:r>
            <a:endParaRPr lang="hr-HR" dirty="0"/>
          </a:p>
        </p:txBody>
      </p:sp>
      <p:sp>
        <p:nvSpPr>
          <p:cNvPr id="3" name="Content Placeholder 2"/>
          <p:cNvSpPr>
            <a:spLocks noGrp="1"/>
          </p:cNvSpPr>
          <p:nvPr>
            <p:ph idx="1"/>
          </p:nvPr>
        </p:nvSpPr>
        <p:spPr>
          <a:xfrm>
            <a:off x="457200" y="2249424"/>
            <a:ext cx="4038600" cy="4325112"/>
          </a:xfrm>
        </p:spPr>
        <p:txBody>
          <a:bodyPr/>
          <a:lstStyle/>
          <a:p>
            <a:endParaRPr lang="hr-HR" dirty="0" smtClean="0"/>
          </a:p>
          <a:p>
            <a:r>
              <a:rPr lang="hr-HR" dirty="0" smtClean="0"/>
              <a:t>Klijent nabraja i piše tehnike koje će koristiti kada se nađe u teškoj situaciji</a:t>
            </a:r>
            <a:endParaRPr lang="hr-HR" dirty="0"/>
          </a:p>
        </p:txBody>
      </p:sp>
      <p:pic>
        <p:nvPicPr>
          <p:cNvPr id="1026" name="Picture 2" descr="Povezana slika"/>
          <p:cNvPicPr>
            <a:picLocks noChangeAspect="1" noChangeArrowheads="1"/>
          </p:cNvPicPr>
          <p:nvPr/>
        </p:nvPicPr>
        <p:blipFill>
          <a:blip r:embed="rId2"/>
          <a:srcRect/>
          <a:stretch>
            <a:fillRect/>
          </a:stretch>
        </p:blipFill>
        <p:spPr bwMode="auto">
          <a:xfrm>
            <a:off x="6172200" y="685800"/>
            <a:ext cx="2835969" cy="1089012"/>
          </a:xfrm>
          <a:prstGeom prst="rect">
            <a:avLst/>
          </a:prstGeom>
          <a:noFill/>
        </p:spPr>
      </p:pic>
      <p:pic>
        <p:nvPicPr>
          <p:cNvPr id="1030" name="Picture 6" descr="Povezana slika"/>
          <p:cNvPicPr>
            <a:picLocks noChangeAspect="1" noChangeArrowheads="1"/>
          </p:cNvPicPr>
          <p:nvPr/>
        </p:nvPicPr>
        <p:blipFill>
          <a:blip r:embed="rId3"/>
          <a:srcRect/>
          <a:stretch>
            <a:fillRect/>
          </a:stretch>
        </p:blipFill>
        <p:spPr bwMode="auto">
          <a:xfrm>
            <a:off x="4419600" y="2209800"/>
            <a:ext cx="4953000" cy="4648200"/>
          </a:xfrm>
          <a:prstGeom prst="rect">
            <a:avLst/>
          </a:prstGeom>
          <a:noFill/>
        </p:spPr>
      </p:pic>
      <p:sp>
        <p:nvSpPr>
          <p:cNvPr id="7" name="TextBox 6"/>
          <p:cNvSpPr txBox="1"/>
          <p:nvPr/>
        </p:nvSpPr>
        <p:spPr>
          <a:xfrm>
            <a:off x="5791200" y="2819400"/>
            <a:ext cx="2209800" cy="3693319"/>
          </a:xfrm>
          <a:prstGeom prst="rect">
            <a:avLst/>
          </a:prstGeom>
          <a:noFill/>
        </p:spPr>
        <p:txBody>
          <a:bodyPr wrap="square" rtlCol="0">
            <a:spAutoFit/>
          </a:bodyPr>
          <a:lstStyle/>
          <a:p>
            <a:r>
              <a:rPr lang="hr-HR" b="1" dirty="0" smtClean="0"/>
              <a:t>STRATEGIJE KADA SAM ANKSIOZNA:</a:t>
            </a:r>
          </a:p>
          <a:p>
            <a:endParaRPr lang="hr-HR" b="1" dirty="0" smtClean="0"/>
          </a:p>
          <a:p>
            <a:pPr>
              <a:buFont typeface="Wingdings" pitchFamily="2" charset="2"/>
              <a:buChar char="ü"/>
            </a:pPr>
            <a:r>
              <a:rPr lang="hr-HR" dirty="0" smtClean="0"/>
              <a:t>Raditi ZDM</a:t>
            </a:r>
          </a:p>
          <a:p>
            <a:pPr>
              <a:buFont typeface="Wingdings" pitchFamily="2" charset="2"/>
              <a:buChar char="ü"/>
            </a:pPr>
            <a:endParaRPr lang="hr-HR" dirty="0" smtClean="0"/>
          </a:p>
          <a:p>
            <a:pPr>
              <a:buFont typeface="Wingdings" pitchFamily="2" charset="2"/>
              <a:buChar char="ü"/>
            </a:pPr>
            <a:r>
              <a:rPr lang="hr-HR" dirty="0" smtClean="0"/>
              <a:t>Čitati karticu za suočavanje</a:t>
            </a:r>
          </a:p>
          <a:p>
            <a:pPr>
              <a:buFont typeface="Wingdings" pitchFamily="2" charset="2"/>
              <a:buChar char="ü"/>
            </a:pPr>
            <a:endParaRPr lang="hr-HR" dirty="0" smtClean="0"/>
          </a:p>
          <a:p>
            <a:pPr>
              <a:buFont typeface="Wingdings" pitchFamily="2" charset="2"/>
              <a:buChar char="ü"/>
            </a:pPr>
            <a:r>
              <a:rPr lang="hr-HR" dirty="0" smtClean="0"/>
              <a:t>Nazvati prijatelja</a:t>
            </a:r>
          </a:p>
          <a:p>
            <a:pPr>
              <a:buFont typeface="Wingdings" pitchFamily="2" charset="2"/>
              <a:buChar char="ü"/>
            </a:pPr>
            <a:endParaRPr lang="hr-HR" dirty="0" smtClean="0"/>
          </a:p>
          <a:p>
            <a:pPr>
              <a:buFont typeface="Wingdings" pitchFamily="2" charset="2"/>
              <a:buChar char="ü"/>
            </a:pPr>
            <a:r>
              <a:rPr lang="hr-HR" dirty="0" smtClean="0"/>
              <a:t>Otići u šetnju ili na trčanje</a:t>
            </a:r>
            <a:endParaRPr lang="hr-H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dirty="0" smtClean="0"/>
              <a:t>3.3. Kartica suočavanja: Upute za aktiviranje</a:t>
            </a:r>
            <a:endParaRPr lang="hr-HR" dirty="0"/>
          </a:p>
        </p:txBody>
      </p:sp>
      <p:sp>
        <p:nvSpPr>
          <p:cNvPr id="3" name="Content Placeholder 2"/>
          <p:cNvSpPr>
            <a:spLocks noGrp="1"/>
          </p:cNvSpPr>
          <p:nvPr>
            <p:ph idx="1"/>
          </p:nvPr>
        </p:nvSpPr>
        <p:spPr>
          <a:xfrm>
            <a:off x="457200" y="1752600"/>
            <a:ext cx="8077200" cy="1636776"/>
          </a:xfrm>
        </p:spPr>
        <p:txBody>
          <a:bodyPr/>
          <a:lstStyle/>
          <a:p>
            <a:endParaRPr lang="hr-HR" dirty="0" smtClean="0"/>
          </a:p>
          <a:p>
            <a:r>
              <a:rPr lang="hr-HR" dirty="0" smtClean="0"/>
              <a:t>Pomaže u aktiviranju klijenata u slučaju nemotiviranosti</a:t>
            </a:r>
            <a:endParaRPr lang="hr-HR" dirty="0"/>
          </a:p>
        </p:txBody>
      </p:sp>
      <p:pic>
        <p:nvPicPr>
          <p:cNvPr id="25602" name="Picture 2" descr="Povezana slika"/>
          <p:cNvPicPr>
            <a:picLocks noChangeAspect="1" noChangeArrowheads="1"/>
          </p:cNvPicPr>
          <p:nvPr/>
        </p:nvPicPr>
        <p:blipFill>
          <a:blip r:embed="rId2"/>
          <a:srcRect/>
          <a:stretch>
            <a:fillRect/>
          </a:stretch>
        </p:blipFill>
        <p:spPr bwMode="auto">
          <a:xfrm>
            <a:off x="990600" y="3276600"/>
            <a:ext cx="7467600" cy="3276601"/>
          </a:xfrm>
          <a:prstGeom prst="rect">
            <a:avLst/>
          </a:prstGeom>
          <a:noFill/>
        </p:spPr>
      </p:pic>
      <p:sp>
        <p:nvSpPr>
          <p:cNvPr id="5" name="TextBox 4"/>
          <p:cNvSpPr txBox="1"/>
          <p:nvPr/>
        </p:nvSpPr>
        <p:spPr>
          <a:xfrm>
            <a:off x="1905000" y="3733800"/>
            <a:ext cx="5638800" cy="2585323"/>
          </a:xfrm>
          <a:prstGeom prst="rect">
            <a:avLst/>
          </a:prstGeom>
          <a:noFill/>
        </p:spPr>
        <p:txBody>
          <a:bodyPr wrap="square" rtlCol="0">
            <a:spAutoFit/>
          </a:bodyPr>
          <a:lstStyle/>
          <a:p>
            <a:r>
              <a:rPr lang="hr-HR" dirty="0" smtClean="0"/>
              <a:t>KADA ŽELIM OD PROFESORA TRAŽITI POMOĆ</a:t>
            </a:r>
          </a:p>
          <a:p>
            <a:pPr marL="342900" indent="-342900">
              <a:buAutoNum type="arabicPeriod"/>
            </a:pPr>
            <a:r>
              <a:rPr lang="hr-HR" dirty="0" smtClean="0"/>
              <a:t>Podsjetiti se da to nije ništa strašno; najgore što se može dogoditi je da bude grub</a:t>
            </a:r>
          </a:p>
          <a:p>
            <a:pPr marL="342900" indent="-342900">
              <a:buAutoNum type="arabicPeriod"/>
            </a:pPr>
            <a:r>
              <a:rPr lang="hr-HR" dirty="0" smtClean="0"/>
              <a:t>Zapamtiti da je ovo eksperiment, čak i ako ovaj put ne uspije, to je za mene dobra vježba</a:t>
            </a:r>
          </a:p>
          <a:p>
            <a:pPr marL="342900" indent="-342900">
              <a:buAutoNum type="arabicPeriod"/>
            </a:pPr>
            <a:r>
              <a:rPr lang="hr-HR" dirty="0" smtClean="0"/>
              <a:t>Ako je grub, to vjerojatno nema veze samnom, možda ga je netko drugi naljutio</a:t>
            </a:r>
          </a:p>
          <a:p>
            <a:pPr marL="342900" indent="-342900">
              <a:buAutoNum type="arabicPeriod"/>
            </a:pPr>
            <a:r>
              <a:rPr lang="hr-HR" dirty="0" smtClean="0"/>
              <a:t>Što onda ako mi i ne želi pomoći? To je njegov neuspjeh kao profesora a ne moj kao studenta.</a:t>
            </a:r>
            <a:endParaRPr lang="hr-H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066800"/>
          </a:xfrm>
        </p:spPr>
        <p:txBody>
          <a:bodyPr/>
          <a:lstStyle/>
          <a:p>
            <a:r>
              <a:rPr lang="hr-HR" dirty="0" smtClean="0"/>
              <a:t>4. IGRANJE ULOGA</a:t>
            </a:r>
            <a:endParaRPr lang="hr-HR" dirty="0"/>
          </a:p>
        </p:txBody>
      </p:sp>
      <p:sp>
        <p:nvSpPr>
          <p:cNvPr id="3" name="Content Placeholder 2"/>
          <p:cNvSpPr>
            <a:spLocks noGrp="1"/>
          </p:cNvSpPr>
          <p:nvPr>
            <p:ph idx="1"/>
          </p:nvPr>
        </p:nvSpPr>
        <p:spPr>
          <a:xfrm>
            <a:off x="457200" y="1905000"/>
            <a:ext cx="8229600" cy="4669536"/>
          </a:xfrm>
        </p:spPr>
        <p:txBody>
          <a:bodyPr>
            <a:normAutofit lnSpcReduction="10000"/>
          </a:bodyPr>
          <a:lstStyle/>
          <a:p>
            <a:r>
              <a:rPr lang="hr-HR" b="1" dirty="0" smtClean="0"/>
              <a:t>Tehnika koja ima višestruku primjenu:</a:t>
            </a:r>
          </a:p>
          <a:p>
            <a:pPr>
              <a:buFont typeface="Wingdings" pitchFamily="2" charset="2"/>
              <a:buChar char="ü"/>
            </a:pPr>
            <a:r>
              <a:rPr lang="hr-HR" dirty="0" smtClean="0"/>
              <a:t>za otkrivanje automatskih misli</a:t>
            </a:r>
          </a:p>
          <a:p>
            <a:pPr>
              <a:buFont typeface="Wingdings" pitchFamily="2" charset="2"/>
              <a:buChar char="ü"/>
            </a:pPr>
            <a:r>
              <a:rPr lang="hr-HR" dirty="0" smtClean="0"/>
              <a:t>za razvijanje racionalnog odgovora </a:t>
            </a:r>
          </a:p>
          <a:p>
            <a:pPr>
              <a:buFont typeface="Wingdings" pitchFamily="2" charset="2"/>
              <a:buChar char="ü"/>
            </a:pPr>
            <a:r>
              <a:rPr lang="hr-HR" dirty="0" smtClean="0"/>
              <a:t>za mijenjanje posredujućih i bazičnih vjerovanja</a:t>
            </a:r>
          </a:p>
          <a:p>
            <a:pPr>
              <a:buFont typeface="Wingdings" pitchFamily="2" charset="2"/>
              <a:buChar char="ü"/>
            </a:pPr>
            <a:r>
              <a:rPr lang="hr-HR" b="1" dirty="0" smtClean="0"/>
              <a:t>za uvježbavanje socijalnih vještina</a:t>
            </a:r>
          </a:p>
          <a:p>
            <a:pPr>
              <a:buNone/>
            </a:pPr>
            <a:endParaRPr lang="hr-HR" b="1" dirty="0" smtClean="0"/>
          </a:p>
          <a:p>
            <a:pPr>
              <a:buNone/>
            </a:pPr>
            <a:r>
              <a:rPr lang="hr-HR" sz="2000" dirty="0" smtClean="0"/>
              <a:t>Prije poučavanja socijalnih vještina, </a:t>
            </a:r>
          </a:p>
          <a:p>
            <a:pPr>
              <a:buNone/>
            </a:pPr>
            <a:r>
              <a:rPr lang="hr-HR" sz="2000" dirty="0" smtClean="0"/>
              <a:t>važna </a:t>
            </a:r>
            <a:r>
              <a:rPr lang="hr-HR" sz="2000" b="1" dirty="0" smtClean="0"/>
              <a:t>procjena razine vještina </a:t>
            </a:r>
            <a:r>
              <a:rPr lang="hr-HR" sz="2000" dirty="0" smtClean="0"/>
              <a:t>koje </a:t>
            </a:r>
          </a:p>
          <a:p>
            <a:pPr>
              <a:buNone/>
            </a:pPr>
            <a:r>
              <a:rPr lang="hr-HR" sz="2000" dirty="0" smtClean="0"/>
              <a:t>klijent posjeduje (mnogi vrlo dobro</a:t>
            </a:r>
          </a:p>
          <a:p>
            <a:pPr>
              <a:buNone/>
            </a:pPr>
            <a:r>
              <a:rPr lang="hr-HR" sz="2000" dirty="0" smtClean="0"/>
              <a:t> znaju što trebaju reći, ali imaju </a:t>
            </a:r>
          </a:p>
          <a:p>
            <a:pPr>
              <a:buNone/>
            </a:pPr>
            <a:r>
              <a:rPr lang="hr-HR" sz="2000" dirty="0" smtClean="0"/>
              <a:t>poteškoće u primjenjivanju tog znanja </a:t>
            </a:r>
          </a:p>
          <a:p>
            <a:pPr>
              <a:buNone/>
            </a:pPr>
            <a:r>
              <a:rPr lang="hr-HR" sz="2000" dirty="0" smtClean="0"/>
              <a:t>zbog disfunkcionalnih pretpostavki)</a:t>
            </a:r>
          </a:p>
          <a:p>
            <a:pPr algn="ctr">
              <a:buNone/>
            </a:pPr>
            <a:endParaRPr lang="hr-HR" b="1" dirty="0"/>
          </a:p>
        </p:txBody>
      </p:sp>
      <p:sp>
        <p:nvSpPr>
          <p:cNvPr id="4" name="Down Arrow 3"/>
          <p:cNvSpPr/>
          <p:nvPr/>
        </p:nvSpPr>
        <p:spPr>
          <a:xfrm>
            <a:off x="2057400" y="4038600"/>
            <a:ext cx="533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pic>
        <p:nvPicPr>
          <p:cNvPr id="7" name="Picture 4" descr="Slikovni rezultat za role play images"/>
          <p:cNvPicPr>
            <a:picLocks noChangeAspect="1" noChangeArrowheads="1"/>
          </p:cNvPicPr>
          <p:nvPr/>
        </p:nvPicPr>
        <p:blipFill>
          <a:blip r:embed="rId2"/>
          <a:srcRect/>
          <a:stretch>
            <a:fillRect/>
          </a:stretch>
        </p:blipFill>
        <p:spPr bwMode="auto">
          <a:xfrm>
            <a:off x="5029200" y="4114800"/>
            <a:ext cx="3886200" cy="2438400"/>
          </a:xfrm>
          <a:prstGeom prst="rect">
            <a:avLst/>
          </a:prstGeom>
          <a:noFill/>
        </p:spPr>
      </p:pic>
      <p:sp>
        <p:nvSpPr>
          <p:cNvPr id="8" name="Rectangle 7"/>
          <p:cNvSpPr/>
          <p:nvPr/>
        </p:nvSpPr>
        <p:spPr>
          <a:xfrm>
            <a:off x="5410200" y="5105400"/>
            <a:ext cx="3124200" cy="1295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solidFill>
                <a:schemeClr val="tx1"/>
              </a:solidFill>
            </a:endParaRPr>
          </a:p>
        </p:txBody>
      </p:sp>
      <p:sp>
        <p:nvSpPr>
          <p:cNvPr id="10" name="TextBox 9"/>
          <p:cNvSpPr txBox="1"/>
          <p:nvPr/>
        </p:nvSpPr>
        <p:spPr>
          <a:xfrm>
            <a:off x="5410200" y="5105400"/>
            <a:ext cx="3200400" cy="1200329"/>
          </a:xfrm>
          <a:prstGeom prst="rect">
            <a:avLst/>
          </a:prstGeom>
          <a:noFill/>
        </p:spPr>
        <p:txBody>
          <a:bodyPr wrap="square" rtlCol="0">
            <a:spAutoFit/>
          </a:bodyPr>
          <a:lstStyle/>
          <a:p>
            <a:pPr algn="ctr"/>
            <a:r>
              <a:rPr lang="hr-HR" sz="1200" b="1" dirty="0" smtClean="0"/>
              <a:t>Primjer procjene vještina</a:t>
            </a:r>
          </a:p>
          <a:p>
            <a:r>
              <a:rPr lang="hr-HR" sz="1200" dirty="0" smtClean="0"/>
              <a:t>“Da ste sa sigurnošću znali da će asistent s vama razgovarati, što biste rekli?”</a:t>
            </a:r>
          </a:p>
          <a:p>
            <a:r>
              <a:rPr lang="hr-HR" sz="1200" dirty="0" smtClean="0"/>
              <a:t>“Da ste stvarno vjerovali da je vaše pravo dobiti pomoć, što biste rekli”</a:t>
            </a:r>
          </a:p>
          <a:p>
            <a:endParaRPr lang="hr-HR" sz="1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066800"/>
          </a:xfrm>
        </p:spPr>
        <p:txBody>
          <a:bodyPr>
            <a:normAutofit fontScale="90000"/>
          </a:bodyPr>
          <a:lstStyle/>
          <a:p>
            <a:r>
              <a:rPr lang="hr-HR" dirty="0" smtClean="0"/>
              <a:t>5. FUNKCIONALNE USPOREDBE ZABILJEŠKI O SEBI I POZITIVNIH IZJAVA O SEBI</a:t>
            </a:r>
            <a:endParaRPr lang="hr-HR" dirty="0"/>
          </a:p>
        </p:txBody>
      </p:sp>
      <p:sp>
        <p:nvSpPr>
          <p:cNvPr id="3" name="Content Placeholder 2"/>
          <p:cNvSpPr>
            <a:spLocks noGrp="1"/>
          </p:cNvSpPr>
          <p:nvPr>
            <p:ph idx="1"/>
          </p:nvPr>
        </p:nvSpPr>
        <p:spPr>
          <a:xfrm>
            <a:off x="457200" y="2249424"/>
            <a:ext cx="5029200" cy="4325112"/>
          </a:xfrm>
        </p:spPr>
        <p:txBody>
          <a:bodyPr>
            <a:normAutofit fontScale="92500"/>
          </a:bodyPr>
          <a:lstStyle/>
          <a:p>
            <a:r>
              <a:rPr lang="hr-HR" dirty="0" smtClean="0"/>
              <a:t>Klijenti često imaju negativnu sklonost u procesiranju informacija, posebno kada evaluiraju sebe</a:t>
            </a:r>
          </a:p>
          <a:p>
            <a:r>
              <a:rPr lang="hr-HR" b="1" dirty="0" smtClean="0"/>
              <a:t>Dvije disfunkcionlane usporedbe:</a:t>
            </a:r>
            <a:r>
              <a:rPr lang="hr-HR" dirty="0" smtClean="0"/>
              <a:t> uspoređuju sebe sa stanjem prije poremećaja i uspoređuju sebe s ljudima koji nemaju psihijatrijski poremećaj</a:t>
            </a:r>
          </a:p>
        </p:txBody>
      </p:sp>
      <p:pic>
        <p:nvPicPr>
          <p:cNvPr id="27650" name="Picture 2"/>
          <p:cNvPicPr>
            <a:picLocks noChangeAspect="1" noChangeArrowheads="1"/>
          </p:cNvPicPr>
          <p:nvPr/>
        </p:nvPicPr>
        <p:blipFill>
          <a:blip r:embed="rId2"/>
          <a:srcRect/>
          <a:stretch>
            <a:fillRect/>
          </a:stretch>
        </p:blipFill>
        <p:spPr bwMode="auto">
          <a:xfrm>
            <a:off x="5638800" y="1752600"/>
            <a:ext cx="2971800" cy="2209800"/>
          </a:xfrm>
          <a:prstGeom prst="rect">
            <a:avLst/>
          </a:prstGeom>
          <a:noFill/>
          <a:ln w="9525">
            <a:noFill/>
            <a:miter lim="800000"/>
            <a:headEnd/>
            <a:tailEnd/>
          </a:ln>
          <a:effectLst/>
        </p:spPr>
      </p:pic>
      <p:pic>
        <p:nvPicPr>
          <p:cNvPr id="27651" name="Picture 3"/>
          <p:cNvPicPr>
            <a:picLocks noChangeAspect="1" noChangeArrowheads="1"/>
          </p:cNvPicPr>
          <p:nvPr/>
        </p:nvPicPr>
        <p:blipFill>
          <a:blip r:embed="rId3"/>
          <a:srcRect/>
          <a:stretch>
            <a:fillRect/>
          </a:stretch>
        </p:blipFill>
        <p:spPr bwMode="auto">
          <a:xfrm>
            <a:off x="5715000" y="3962400"/>
            <a:ext cx="2971800" cy="267788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381000" y="609600"/>
            <a:ext cx="4041648" cy="609600"/>
          </a:xfrm>
        </p:spPr>
        <p:txBody>
          <a:bodyPr/>
          <a:lstStyle/>
          <a:p>
            <a:r>
              <a:rPr lang="hr-HR" dirty="0" smtClean="0"/>
              <a:t>MIJENJANJE SAMOUSPOREDBE</a:t>
            </a:r>
            <a:endParaRPr lang="hr-HR" dirty="0"/>
          </a:p>
        </p:txBody>
      </p:sp>
      <p:sp>
        <p:nvSpPr>
          <p:cNvPr id="7" name="Text Placeholder 6"/>
          <p:cNvSpPr>
            <a:spLocks noGrp="1"/>
          </p:cNvSpPr>
          <p:nvPr>
            <p:ph type="body" sz="half" idx="3"/>
          </p:nvPr>
        </p:nvSpPr>
        <p:spPr>
          <a:xfrm>
            <a:off x="4724400" y="609600"/>
            <a:ext cx="4041775" cy="609600"/>
          </a:xfrm>
        </p:spPr>
        <p:txBody>
          <a:bodyPr/>
          <a:lstStyle/>
          <a:p>
            <a:r>
              <a:rPr lang="hr-HR" dirty="0" smtClean="0"/>
              <a:t>POZITIVNE IZJAVE O SEBI</a:t>
            </a:r>
            <a:endParaRPr lang="hr-HR" dirty="0"/>
          </a:p>
        </p:txBody>
      </p:sp>
      <p:sp>
        <p:nvSpPr>
          <p:cNvPr id="6" name="Content Placeholder 5"/>
          <p:cNvSpPr>
            <a:spLocks noGrp="1"/>
          </p:cNvSpPr>
          <p:nvPr>
            <p:ph sz="quarter" idx="2"/>
          </p:nvPr>
        </p:nvSpPr>
        <p:spPr>
          <a:xfrm>
            <a:off x="381000" y="1371600"/>
            <a:ext cx="4041648" cy="5223119"/>
          </a:xfrm>
        </p:spPr>
        <p:txBody>
          <a:bodyPr/>
          <a:lstStyle/>
          <a:p>
            <a:r>
              <a:rPr lang="hr-HR" dirty="0" smtClean="0"/>
              <a:t>Terapeut pomaže klijentu da </a:t>
            </a:r>
            <a:r>
              <a:rPr lang="hr-HR" b="1" dirty="0" smtClean="0"/>
              <a:t>prepozna</a:t>
            </a:r>
            <a:r>
              <a:rPr lang="hr-HR" dirty="0" smtClean="0"/>
              <a:t> svoju negativnu selektivnu pažnju i disfunkcionalne usporedbe</a:t>
            </a:r>
          </a:p>
          <a:p>
            <a:endParaRPr lang="hr-HR" dirty="0" smtClean="0"/>
          </a:p>
          <a:p>
            <a:r>
              <a:rPr lang="hr-HR" dirty="0" smtClean="0"/>
              <a:t>Terapeut </a:t>
            </a:r>
            <a:r>
              <a:rPr lang="hr-HR" b="1" dirty="0" smtClean="0"/>
              <a:t>poučava</a:t>
            </a:r>
            <a:r>
              <a:rPr lang="hr-HR" dirty="0" smtClean="0"/>
              <a:t> stvaranju funkcionalnijih usporedbi (da se uspoređuje sa sobom u najgorem izadnju, da se nije razumno uspoređivati se s ljudima koji nemaju teškoće i sl. )</a:t>
            </a:r>
            <a:endParaRPr lang="hr-HR" dirty="0"/>
          </a:p>
        </p:txBody>
      </p:sp>
      <p:sp>
        <p:nvSpPr>
          <p:cNvPr id="8" name="Content Placeholder 7"/>
          <p:cNvSpPr>
            <a:spLocks noGrp="1"/>
          </p:cNvSpPr>
          <p:nvPr>
            <p:ph sz="quarter" idx="4"/>
          </p:nvPr>
        </p:nvSpPr>
        <p:spPr>
          <a:xfrm>
            <a:off x="4718304" y="1371600"/>
            <a:ext cx="4041775" cy="5223119"/>
          </a:xfrm>
        </p:spPr>
        <p:txBody>
          <a:bodyPr/>
          <a:lstStyle/>
          <a:p>
            <a:r>
              <a:rPr lang="hr-HR" dirty="0" smtClean="0">
                <a:solidFill>
                  <a:schemeClr val="tx2"/>
                </a:solidFill>
              </a:rPr>
              <a:t>dnevne liste pozitivnih stvari koje klijent radi ili pojedinosti koje zaslužuju pohvalu</a:t>
            </a:r>
          </a:p>
          <a:p>
            <a:endParaRPr lang="hr-HR" dirty="0" smtClean="0">
              <a:solidFill>
                <a:schemeClr val="tx2"/>
              </a:solidFill>
            </a:endParaRPr>
          </a:p>
          <a:p>
            <a:endParaRPr lang="hr-HR" dirty="0" smtClean="0">
              <a:solidFill>
                <a:schemeClr val="tx2"/>
              </a:solidFill>
            </a:endParaRPr>
          </a:p>
          <a:p>
            <a:endParaRPr lang="hr-HR" dirty="0"/>
          </a:p>
        </p:txBody>
      </p:sp>
      <p:sp>
        <p:nvSpPr>
          <p:cNvPr id="9" name="Down Arrow 8"/>
          <p:cNvSpPr/>
          <p:nvPr/>
        </p:nvSpPr>
        <p:spPr>
          <a:xfrm>
            <a:off x="2133600" y="2667000"/>
            <a:ext cx="3810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pic>
        <p:nvPicPr>
          <p:cNvPr id="28674" name="Picture 2" descr="Povezana slika"/>
          <p:cNvPicPr>
            <a:picLocks noChangeAspect="1" noChangeArrowheads="1"/>
          </p:cNvPicPr>
          <p:nvPr/>
        </p:nvPicPr>
        <p:blipFill>
          <a:blip r:embed="rId2"/>
          <a:srcRect/>
          <a:stretch>
            <a:fillRect/>
          </a:stretch>
        </p:blipFill>
        <p:spPr bwMode="auto">
          <a:xfrm>
            <a:off x="5105399" y="2438400"/>
            <a:ext cx="3901961" cy="4419600"/>
          </a:xfrm>
          <a:prstGeom prst="rect">
            <a:avLst/>
          </a:prstGeom>
          <a:noFill/>
        </p:spPr>
      </p:pic>
      <p:sp>
        <p:nvSpPr>
          <p:cNvPr id="11" name="TextBox 10"/>
          <p:cNvSpPr txBox="1"/>
          <p:nvPr/>
        </p:nvSpPr>
        <p:spPr>
          <a:xfrm>
            <a:off x="5334000" y="3124200"/>
            <a:ext cx="3048000" cy="3139321"/>
          </a:xfrm>
          <a:prstGeom prst="rect">
            <a:avLst/>
          </a:prstGeom>
          <a:noFill/>
        </p:spPr>
        <p:txBody>
          <a:bodyPr wrap="square" rtlCol="0">
            <a:spAutoFit/>
          </a:bodyPr>
          <a:lstStyle/>
          <a:p>
            <a:pPr algn="ctr"/>
            <a:r>
              <a:rPr lang="hr-HR" b="1" dirty="0" smtClean="0"/>
              <a:t>LISTA ZA POHVALU</a:t>
            </a:r>
          </a:p>
          <a:p>
            <a:r>
              <a:rPr lang="hr-HR" dirty="0" smtClean="0"/>
              <a:t>(Pozitivne stvari koje sam napravila ili one koje su bile makar malo teže, ali sam ih ipak napravila)</a:t>
            </a:r>
          </a:p>
          <a:p>
            <a:pPr marL="342900" indent="-342900">
              <a:buAutoNum type="arabicPeriod"/>
            </a:pPr>
            <a:r>
              <a:rPr lang="hr-HR" dirty="0" smtClean="0"/>
              <a:t>Pokušala pratiti predavanje iz statistike</a:t>
            </a:r>
          </a:p>
          <a:p>
            <a:pPr marL="342900" indent="-342900">
              <a:buAutoNum type="arabicPeriod"/>
            </a:pPr>
            <a:r>
              <a:rPr lang="hr-HR" dirty="0" smtClean="0"/>
              <a:t>Završila seminar i predala ga</a:t>
            </a:r>
          </a:p>
          <a:p>
            <a:pPr marL="342900" indent="-342900">
              <a:buAutoNum type="arabicPeriod"/>
            </a:pPr>
            <a:r>
              <a:rPr lang="hr-HR" dirty="0" smtClean="0"/>
              <a:t>Skuhala večeru umjesto odlaska na spavanje</a:t>
            </a:r>
            <a:endParaRPr lang="hr-H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Slikovni rezultat za hvala na pažnji slike"/>
          <p:cNvPicPr>
            <a:picLocks noChangeAspect="1" noChangeArrowheads="1"/>
          </p:cNvPicPr>
          <p:nvPr/>
        </p:nvPicPr>
        <p:blipFill>
          <a:blip r:embed="rId2"/>
          <a:srcRect/>
          <a:stretch>
            <a:fillRect/>
          </a:stretch>
        </p:blipFill>
        <p:spPr bwMode="auto">
          <a:xfrm>
            <a:off x="1905000" y="4419600"/>
            <a:ext cx="3895725" cy="2049612"/>
          </a:xfrm>
          <a:prstGeom prst="rect">
            <a:avLst/>
          </a:prstGeom>
          <a:noFill/>
        </p:spPr>
      </p:pic>
      <p:sp>
        <p:nvSpPr>
          <p:cNvPr id="9" name="Title 8"/>
          <p:cNvSpPr>
            <a:spLocks noGrp="1"/>
          </p:cNvSpPr>
          <p:nvPr>
            <p:ph type="ctrTitle"/>
          </p:nvPr>
        </p:nvSpPr>
        <p:spPr>
          <a:xfrm>
            <a:off x="381000" y="1066800"/>
            <a:ext cx="8458200" cy="1470025"/>
          </a:xfrm>
        </p:spPr>
        <p:txBody>
          <a:bodyPr/>
          <a:lstStyle/>
          <a:p>
            <a:r>
              <a:rPr lang="hr-HR" smtClean="0"/>
              <a:t>HVALA </a:t>
            </a:r>
            <a:r>
              <a:rPr lang="hr-HR" dirty="0" smtClean="0"/>
              <a:t>NA PAŽNJI!</a:t>
            </a:r>
            <a:endParaRPr lang="hr-H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229600" cy="1066800"/>
          </a:xfrm>
        </p:spPr>
        <p:txBody>
          <a:bodyPr>
            <a:normAutofit fontScale="90000"/>
          </a:bodyPr>
          <a:lstStyle/>
          <a:p>
            <a:r>
              <a:rPr lang="hr-HR" dirty="0" smtClean="0"/>
              <a:t>DODATNE KOGNITIVNE I BIHEVIORALNE TEHNIKE</a:t>
            </a:r>
            <a:endParaRPr lang="hr-HR" dirty="0"/>
          </a:p>
        </p:txBody>
      </p:sp>
      <p:sp>
        <p:nvSpPr>
          <p:cNvPr id="3" name="Content Placeholder 2"/>
          <p:cNvSpPr>
            <a:spLocks noGrp="1"/>
          </p:cNvSpPr>
          <p:nvPr>
            <p:ph idx="1"/>
          </p:nvPr>
        </p:nvSpPr>
        <p:spPr>
          <a:xfrm>
            <a:off x="457200" y="1828800"/>
            <a:ext cx="8229600" cy="4745736"/>
          </a:xfrm>
        </p:spPr>
        <p:txBody>
          <a:bodyPr/>
          <a:lstStyle/>
          <a:p>
            <a:r>
              <a:rPr lang="hr-HR" dirty="0" smtClean="0"/>
              <a:t>Odabir tehnika ovisi o konceptualizaciji i ciljevima za određenu seansu</a:t>
            </a:r>
          </a:p>
          <a:p>
            <a:r>
              <a:rPr lang="hr-HR" dirty="0" smtClean="0"/>
              <a:t>CILJ: utjecati na klijentovo mišljenje, ponašanje i raspoloženje</a:t>
            </a:r>
          </a:p>
          <a:p>
            <a:endParaRPr lang="hr-HR" dirty="0"/>
          </a:p>
        </p:txBody>
      </p:sp>
      <p:pic>
        <p:nvPicPr>
          <p:cNvPr id="13314" name="Picture 2" descr="Slikovni rezultat za flipchart"/>
          <p:cNvPicPr>
            <a:picLocks noChangeAspect="1" noChangeArrowheads="1"/>
          </p:cNvPicPr>
          <p:nvPr/>
        </p:nvPicPr>
        <p:blipFill>
          <a:blip r:embed="rId2"/>
          <a:srcRect/>
          <a:stretch>
            <a:fillRect/>
          </a:stretch>
        </p:blipFill>
        <p:spPr bwMode="auto">
          <a:xfrm>
            <a:off x="3124200" y="3352800"/>
            <a:ext cx="5791200" cy="3505200"/>
          </a:xfrm>
          <a:prstGeom prst="rect">
            <a:avLst/>
          </a:prstGeom>
          <a:noFill/>
        </p:spPr>
      </p:pic>
      <p:sp>
        <p:nvSpPr>
          <p:cNvPr id="5" name="TextBox 4"/>
          <p:cNvSpPr txBox="1"/>
          <p:nvPr/>
        </p:nvSpPr>
        <p:spPr>
          <a:xfrm>
            <a:off x="3733800" y="4038600"/>
            <a:ext cx="3200400" cy="2308324"/>
          </a:xfrm>
          <a:prstGeom prst="rect">
            <a:avLst/>
          </a:prstGeom>
          <a:noFill/>
        </p:spPr>
        <p:txBody>
          <a:bodyPr wrap="square" rtlCol="0">
            <a:spAutoFit/>
          </a:bodyPr>
          <a:lstStyle/>
          <a:p>
            <a:pPr>
              <a:buFont typeface="Wingdings" pitchFamily="2" charset="2"/>
              <a:buChar char="ü"/>
            </a:pPr>
            <a:r>
              <a:rPr lang="hr-HR" dirty="0" smtClean="0"/>
              <a:t>DONOŠENJE ODLUKE</a:t>
            </a:r>
          </a:p>
          <a:p>
            <a:pPr>
              <a:buFont typeface="Wingdings" pitchFamily="2" charset="2"/>
              <a:buChar char="ü"/>
            </a:pPr>
            <a:r>
              <a:rPr lang="hr-HR" dirty="0" smtClean="0"/>
              <a:t>PITA TEHNIKA</a:t>
            </a:r>
          </a:p>
          <a:p>
            <a:pPr>
              <a:buFont typeface="Wingdings" pitchFamily="2" charset="2"/>
              <a:buChar char="ü"/>
            </a:pPr>
            <a:r>
              <a:rPr lang="hr-HR" dirty="0" smtClean="0"/>
              <a:t>KARTICE SUOČAVANJA</a:t>
            </a:r>
          </a:p>
          <a:p>
            <a:pPr>
              <a:buFont typeface="Wingdings" pitchFamily="2" charset="2"/>
              <a:buChar char="ü"/>
            </a:pPr>
            <a:r>
              <a:rPr lang="hr-HR" dirty="0" smtClean="0"/>
              <a:t>IGRANJE ULOGA</a:t>
            </a:r>
          </a:p>
          <a:p>
            <a:pPr>
              <a:buFont typeface="Wingdings" pitchFamily="2" charset="2"/>
              <a:buChar char="ü"/>
            </a:pPr>
            <a:r>
              <a:rPr lang="hr-HR" dirty="0" smtClean="0"/>
              <a:t>FUNKCIONALNE USPOREDBE ZABILJEŠKI O SEBI I POZITIVNE IZJAVE O SEBI</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lstStyle/>
          <a:p>
            <a:r>
              <a:rPr lang="hr-HR" dirty="0" smtClean="0"/>
              <a:t>1. DONOŠENJE ODLUKE</a:t>
            </a:r>
            <a:endParaRPr lang="hr-HR" dirty="0"/>
          </a:p>
        </p:txBody>
      </p:sp>
      <p:sp>
        <p:nvSpPr>
          <p:cNvPr id="3" name="Content Placeholder 2"/>
          <p:cNvSpPr>
            <a:spLocks noGrp="1"/>
          </p:cNvSpPr>
          <p:nvPr>
            <p:ph idx="1"/>
          </p:nvPr>
        </p:nvSpPr>
        <p:spPr>
          <a:xfrm>
            <a:off x="457200" y="1676400"/>
            <a:ext cx="8229600" cy="4898136"/>
          </a:xfrm>
        </p:spPr>
        <p:txBody>
          <a:bodyPr/>
          <a:lstStyle/>
          <a:p>
            <a:r>
              <a:rPr lang="hr-HR" dirty="0" smtClean="0"/>
              <a:t>Mnogi klijenti često imaju teškoće u donošenju odluka</a:t>
            </a:r>
          </a:p>
          <a:p>
            <a:r>
              <a:rPr lang="hr-HR" dirty="0" smtClean="0"/>
              <a:t>Terapeut traži </a:t>
            </a:r>
            <a:r>
              <a:rPr lang="hr-HR" b="1" dirty="0" smtClean="0"/>
              <a:t>izlistavanje prednosti i nedostataka</a:t>
            </a:r>
            <a:r>
              <a:rPr lang="hr-HR" dirty="0" smtClean="0"/>
              <a:t> svakog izbora i pomaže u </a:t>
            </a:r>
            <a:r>
              <a:rPr lang="hr-HR" b="1" dirty="0" smtClean="0"/>
              <a:t>razvijanju sustava odvagivanja svake tvrdnje </a:t>
            </a:r>
            <a:r>
              <a:rPr lang="hr-HR" dirty="0" smtClean="0"/>
              <a:t>i stvaranju zaključaka koja je opcija najbolja</a:t>
            </a:r>
          </a:p>
          <a:p>
            <a:pPr>
              <a:buNone/>
            </a:pPr>
            <a:endParaRPr lang="hr-HR" dirty="0"/>
          </a:p>
        </p:txBody>
      </p:sp>
      <p:pic>
        <p:nvPicPr>
          <p:cNvPr id="15362" name="Picture 2" descr="Slikovni rezultat za libra cartoon"/>
          <p:cNvPicPr>
            <a:picLocks noChangeAspect="1" noChangeArrowheads="1"/>
          </p:cNvPicPr>
          <p:nvPr/>
        </p:nvPicPr>
        <p:blipFill>
          <a:blip r:embed="rId2"/>
          <a:srcRect/>
          <a:stretch>
            <a:fillRect/>
          </a:stretch>
        </p:blipFill>
        <p:spPr bwMode="auto">
          <a:xfrm>
            <a:off x="4114800" y="4419600"/>
            <a:ext cx="4114800" cy="2261366"/>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normAutofit fontScale="90000"/>
          </a:bodyPr>
          <a:lstStyle/>
          <a:p>
            <a:r>
              <a:rPr lang="hr-HR" dirty="0" smtClean="0"/>
              <a:t>Primjer: Analiza Sallynih prednosti i nedostataka</a:t>
            </a:r>
            <a:endParaRPr lang="hr-HR" dirty="0"/>
          </a:p>
        </p:txBody>
      </p:sp>
      <p:sp>
        <p:nvSpPr>
          <p:cNvPr id="3" name="Content Placeholder 2"/>
          <p:cNvSpPr>
            <a:spLocks noGrp="1"/>
          </p:cNvSpPr>
          <p:nvPr>
            <p:ph idx="1"/>
          </p:nvPr>
        </p:nvSpPr>
        <p:spPr>
          <a:xfrm>
            <a:off x="457200" y="1752600"/>
            <a:ext cx="8229600" cy="4821936"/>
          </a:xfrm>
        </p:spPr>
        <p:txBody>
          <a:bodyPr/>
          <a:lstStyle/>
          <a:p>
            <a:r>
              <a:rPr lang="hr-HR" dirty="0" smtClean="0"/>
              <a:t>CILJ: odabir između odlaska u ljetnu školu i zapošljavanja</a:t>
            </a:r>
          </a:p>
          <a:p>
            <a:endParaRPr lang="hr-HR" dirty="0"/>
          </a:p>
        </p:txBody>
      </p:sp>
      <p:graphicFrame>
        <p:nvGraphicFramePr>
          <p:cNvPr id="4" name="Table 3"/>
          <p:cNvGraphicFramePr>
            <a:graphicFrameLocks noGrp="1"/>
          </p:cNvGraphicFramePr>
          <p:nvPr/>
        </p:nvGraphicFramePr>
        <p:xfrm>
          <a:off x="228600" y="2743201"/>
          <a:ext cx="4191000" cy="4053840"/>
        </p:xfrm>
        <a:graphic>
          <a:graphicData uri="http://schemas.openxmlformats.org/drawingml/2006/table">
            <a:tbl>
              <a:tblPr firstRow="1" bandRow="1">
                <a:tableStyleId>{5C22544A-7EE6-4342-B048-85BDC9FD1C3A}</a:tableStyleId>
              </a:tblPr>
              <a:tblGrid>
                <a:gridCol w="2095500"/>
                <a:gridCol w="2095500"/>
              </a:tblGrid>
              <a:tr h="577638">
                <a:tc>
                  <a:txBody>
                    <a:bodyPr/>
                    <a:lstStyle/>
                    <a:p>
                      <a:r>
                        <a:rPr lang="hr-HR" sz="1600" dirty="0" smtClean="0"/>
                        <a:t>PREDNOSTI POSLA</a:t>
                      </a:r>
                      <a:endParaRPr lang="hr-HR" sz="1600" dirty="0"/>
                    </a:p>
                  </a:txBody>
                  <a:tcPr/>
                </a:tc>
                <a:tc>
                  <a:txBody>
                    <a:bodyPr/>
                    <a:lstStyle/>
                    <a:p>
                      <a:r>
                        <a:rPr lang="hr-HR" sz="1600" dirty="0" smtClean="0"/>
                        <a:t>NEDOSTACI</a:t>
                      </a:r>
                      <a:r>
                        <a:rPr lang="hr-HR" sz="1600" baseline="0" dirty="0" smtClean="0"/>
                        <a:t> POSLA</a:t>
                      </a:r>
                      <a:endParaRPr lang="hr-HR" sz="1600" dirty="0"/>
                    </a:p>
                  </a:txBody>
                  <a:tcPr/>
                </a:tc>
              </a:tr>
              <a:tr h="420373">
                <a:tc>
                  <a:txBody>
                    <a:bodyPr/>
                    <a:lstStyle/>
                    <a:p>
                      <a:pPr marL="342900" indent="-342900">
                        <a:buAutoNum type="arabicPeriod"/>
                      </a:pPr>
                      <a:r>
                        <a:rPr lang="hr-HR" sz="1600" dirty="0" smtClean="0"/>
                        <a:t>Zarada</a:t>
                      </a:r>
                    </a:p>
                  </a:txBody>
                  <a:tcPr/>
                </a:tc>
                <a:tc>
                  <a:txBody>
                    <a:bodyPr/>
                    <a:lstStyle/>
                    <a:p>
                      <a:r>
                        <a:rPr lang="hr-HR" sz="1600" dirty="0" smtClean="0"/>
                        <a:t>1.Teško</a:t>
                      </a:r>
                      <a:r>
                        <a:rPr lang="hr-HR" sz="1600" baseline="0" dirty="0" smtClean="0"/>
                        <a:t> je pronaći posao</a:t>
                      </a:r>
                      <a:endParaRPr lang="hr-HR" sz="1600" dirty="0"/>
                    </a:p>
                  </a:txBody>
                  <a:tcPr/>
                </a:tc>
              </a:tr>
              <a:tr h="577638">
                <a:tc>
                  <a:txBody>
                    <a:bodyPr/>
                    <a:lstStyle/>
                    <a:p>
                      <a:r>
                        <a:rPr lang="hr-HR" sz="1600" dirty="0" smtClean="0"/>
                        <a:t>2. Učenje novih vještina</a:t>
                      </a:r>
                      <a:endParaRPr lang="hr-HR" sz="1600" dirty="0"/>
                    </a:p>
                  </a:txBody>
                  <a:tcPr/>
                </a:tc>
                <a:tc>
                  <a:txBody>
                    <a:bodyPr/>
                    <a:lstStyle/>
                    <a:p>
                      <a:r>
                        <a:rPr lang="hr-HR" sz="1600" dirty="0" smtClean="0"/>
                        <a:t>2. Manje slobodog vremena</a:t>
                      </a:r>
                      <a:endParaRPr lang="hr-HR" sz="1600" dirty="0"/>
                    </a:p>
                  </a:txBody>
                  <a:tcPr/>
                </a:tc>
              </a:tr>
              <a:tr h="577638">
                <a:tc>
                  <a:txBody>
                    <a:bodyPr/>
                    <a:lstStyle/>
                    <a:p>
                      <a:r>
                        <a:rPr lang="hr-HR" sz="1600" dirty="0" smtClean="0"/>
                        <a:t>3.</a:t>
                      </a:r>
                      <a:r>
                        <a:rPr lang="hr-HR" sz="1600" baseline="0" dirty="0" smtClean="0"/>
                        <a:t> Odmor od onog što sam radila</a:t>
                      </a:r>
                      <a:endParaRPr lang="hr-HR" sz="1600" dirty="0"/>
                    </a:p>
                  </a:txBody>
                  <a:tcPr/>
                </a:tc>
                <a:tc>
                  <a:txBody>
                    <a:bodyPr/>
                    <a:lstStyle/>
                    <a:p>
                      <a:r>
                        <a:rPr lang="hr-HR" sz="1600" dirty="0" smtClean="0"/>
                        <a:t>3. Možda mi se ne svidi</a:t>
                      </a:r>
                      <a:endParaRPr lang="hr-HR" sz="1600" dirty="0"/>
                    </a:p>
                  </a:txBody>
                  <a:tcPr/>
                </a:tc>
              </a:tr>
              <a:tr h="577638">
                <a:tc>
                  <a:txBody>
                    <a:bodyPr/>
                    <a:lstStyle/>
                    <a:p>
                      <a:r>
                        <a:rPr lang="hr-HR" sz="1600" dirty="0" smtClean="0"/>
                        <a:t>4.Sretanje različitih ljudi</a:t>
                      </a:r>
                      <a:endParaRPr lang="hr-HR" sz="1600" dirty="0"/>
                    </a:p>
                  </a:txBody>
                  <a:tcPr/>
                </a:tc>
                <a:tc>
                  <a:txBody>
                    <a:bodyPr/>
                    <a:lstStyle/>
                    <a:p>
                      <a:endParaRPr lang="hr-HR" sz="1600" dirty="0"/>
                    </a:p>
                  </a:txBody>
                  <a:tcPr/>
                </a:tc>
              </a:tr>
              <a:tr h="577638">
                <a:tc>
                  <a:txBody>
                    <a:bodyPr/>
                    <a:lstStyle/>
                    <a:p>
                      <a:r>
                        <a:rPr lang="hr-HR" sz="1600" dirty="0" smtClean="0"/>
                        <a:t>5.</a:t>
                      </a:r>
                      <a:r>
                        <a:rPr lang="hr-HR" sz="1600" baseline="0" dirty="0" smtClean="0"/>
                        <a:t> Osjećaj veće produktivnosti</a:t>
                      </a:r>
                      <a:endParaRPr lang="hr-HR" sz="1600" dirty="0"/>
                    </a:p>
                  </a:txBody>
                  <a:tcPr/>
                </a:tc>
                <a:tc>
                  <a:txBody>
                    <a:bodyPr/>
                    <a:lstStyle/>
                    <a:p>
                      <a:endParaRPr lang="hr-HR" sz="1600" dirty="0"/>
                    </a:p>
                  </a:txBody>
                  <a:tcPr/>
                </a:tc>
              </a:tr>
              <a:tr h="577638">
                <a:tc>
                  <a:txBody>
                    <a:bodyPr/>
                    <a:lstStyle/>
                    <a:p>
                      <a:r>
                        <a:rPr lang="hr-HR" sz="1600" dirty="0" smtClean="0"/>
                        <a:t>6. Dobro za ponovni početak</a:t>
                      </a:r>
                      <a:endParaRPr lang="hr-HR" sz="1600" dirty="0"/>
                    </a:p>
                  </a:txBody>
                  <a:tcPr/>
                </a:tc>
                <a:tc>
                  <a:txBody>
                    <a:bodyPr/>
                    <a:lstStyle/>
                    <a:p>
                      <a:endParaRPr lang="hr-HR" sz="1600" dirty="0"/>
                    </a:p>
                  </a:txBody>
                  <a:tcPr/>
                </a:tc>
              </a:tr>
            </a:tbl>
          </a:graphicData>
        </a:graphic>
      </p:graphicFrame>
      <p:graphicFrame>
        <p:nvGraphicFramePr>
          <p:cNvPr id="5" name="Table 4"/>
          <p:cNvGraphicFramePr>
            <a:graphicFrameLocks noGrp="1"/>
          </p:cNvGraphicFramePr>
          <p:nvPr/>
        </p:nvGraphicFramePr>
        <p:xfrm>
          <a:off x="4724400" y="2743200"/>
          <a:ext cx="4191000" cy="4124165"/>
        </p:xfrm>
        <a:graphic>
          <a:graphicData uri="http://schemas.openxmlformats.org/drawingml/2006/table">
            <a:tbl>
              <a:tblPr firstRow="1" bandRow="1">
                <a:tableStyleId>{5C22544A-7EE6-4342-B048-85BDC9FD1C3A}</a:tableStyleId>
              </a:tblPr>
              <a:tblGrid>
                <a:gridCol w="2095500"/>
                <a:gridCol w="2095500"/>
              </a:tblGrid>
              <a:tr h="582769">
                <a:tc>
                  <a:txBody>
                    <a:bodyPr/>
                    <a:lstStyle/>
                    <a:p>
                      <a:r>
                        <a:rPr lang="hr-HR" sz="1600" dirty="0" smtClean="0"/>
                        <a:t>PREDNOSTI LJETNE ŠKOLE</a:t>
                      </a:r>
                      <a:endParaRPr lang="hr-HR" sz="1600" dirty="0"/>
                    </a:p>
                  </a:txBody>
                  <a:tcPr/>
                </a:tc>
                <a:tc>
                  <a:txBody>
                    <a:bodyPr/>
                    <a:lstStyle/>
                    <a:p>
                      <a:r>
                        <a:rPr lang="hr-HR" sz="1600" dirty="0" smtClean="0"/>
                        <a:t>NEDOSTACI LJETNE ŠKOLE</a:t>
                      </a:r>
                      <a:endParaRPr lang="hr-HR" sz="1600" dirty="0"/>
                    </a:p>
                  </a:txBody>
                  <a:tcPr/>
                </a:tc>
              </a:tr>
              <a:tr h="331631">
                <a:tc>
                  <a:txBody>
                    <a:bodyPr/>
                    <a:lstStyle/>
                    <a:p>
                      <a:r>
                        <a:rPr lang="hr-HR" sz="1400" dirty="0" smtClean="0"/>
                        <a:t>1.</a:t>
                      </a:r>
                      <a:r>
                        <a:rPr lang="hr-HR" sz="1400" baseline="0" dirty="0" smtClean="0"/>
                        <a:t> Idu dva prijatelja</a:t>
                      </a:r>
                      <a:endParaRPr lang="hr-HR" sz="1400" dirty="0"/>
                    </a:p>
                  </a:txBody>
                  <a:tcPr/>
                </a:tc>
                <a:tc>
                  <a:txBody>
                    <a:bodyPr/>
                    <a:lstStyle/>
                    <a:p>
                      <a:r>
                        <a:rPr lang="hr-HR" sz="1400" dirty="0" smtClean="0"/>
                        <a:t>1.</a:t>
                      </a:r>
                      <a:r>
                        <a:rPr lang="hr-HR" sz="1400" baseline="0" dirty="0" smtClean="0"/>
                        <a:t> Ne donosi zaradu, a košta</a:t>
                      </a:r>
                      <a:endParaRPr lang="hr-HR" sz="1400" dirty="0"/>
                    </a:p>
                  </a:txBody>
                  <a:tcPr/>
                </a:tc>
              </a:tr>
              <a:tr h="734378">
                <a:tc>
                  <a:txBody>
                    <a:bodyPr/>
                    <a:lstStyle/>
                    <a:p>
                      <a:r>
                        <a:rPr lang="hr-HR" sz="1400" dirty="0" smtClean="0"/>
                        <a:t>2. Mogu uzeti jedan predmet manje na jesen</a:t>
                      </a:r>
                      <a:endParaRPr lang="hr-HR" sz="1400" dirty="0"/>
                    </a:p>
                  </a:txBody>
                  <a:tcPr/>
                </a:tc>
                <a:tc>
                  <a:txBody>
                    <a:bodyPr/>
                    <a:lstStyle/>
                    <a:p>
                      <a:r>
                        <a:rPr lang="hr-HR" sz="1400" dirty="0" smtClean="0"/>
                        <a:t>2. Ne poboljšava moje vještine</a:t>
                      </a:r>
                      <a:endParaRPr lang="hr-HR" sz="1400" dirty="0"/>
                    </a:p>
                  </a:txBody>
                  <a:tcPr/>
                </a:tc>
              </a:tr>
              <a:tr h="516784">
                <a:tc>
                  <a:txBody>
                    <a:bodyPr/>
                    <a:lstStyle/>
                    <a:p>
                      <a:r>
                        <a:rPr lang="hr-HR" sz="1400" dirty="0" smtClean="0"/>
                        <a:t>3. Dosta</a:t>
                      </a:r>
                      <a:r>
                        <a:rPr lang="hr-HR" sz="1400" baseline="0" dirty="0" smtClean="0"/>
                        <a:t> slobodnog vremena</a:t>
                      </a:r>
                      <a:endParaRPr lang="hr-HR" sz="1400" dirty="0"/>
                    </a:p>
                  </a:txBody>
                  <a:tcPr/>
                </a:tc>
                <a:tc>
                  <a:txBody>
                    <a:bodyPr/>
                    <a:lstStyle/>
                    <a:p>
                      <a:r>
                        <a:rPr lang="hr-HR" sz="1400" dirty="0" smtClean="0"/>
                        <a:t>3. Dosta toga</a:t>
                      </a:r>
                      <a:r>
                        <a:rPr lang="hr-HR" sz="1400" baseline="0" dirty="0" smtClean="0"/>
                        <a:t> sam već radila</a:t>
                      </a:r>
                      <a:endParaRPr lang="hr-HR" sz="1400" dirty="0"/>
                    </a:p>
                  </a:txBody>
                  <a:tcPr/>
                </a:tc>
              </a:tr>
              <a:tr h="274320">
                <a:tc>
                  <a:txBody>
                    <a:bodyPr/>
                    <a:lstStyle/>
                    <a:p>
                      <a:r>
                        <a:rPr lang="hr-HR" sz="1400" dirty="0" smtClean="0"/>
                        <a:t>4. Određen broj ljudi</a:t>
                      </a:r>
                      <a:endParaRPr lang="hr-HR" sz="1400" dirty="0"/>
                    </a:p>
                  </a:txBody>
                  <a:tcPr/>
                </a:tc>
                <a:tc>
                  <a:txBody>
                    <a:bodyPr/>
                    <a:lstStyle/>
                    <a:p>
                      <a:r>
                        <a:rPr lang="hr-HR" sz="1400" dirty="0" smtClean="0"/>
                        <a:t>4. Ne osjećam se produktivno</a:t>
                      </a:r>
                      <a:endParaRPr lang="hr-HR" sz="1400" dirty="0"/>
                    </a:p>
                  </a:txBody>
                  <a:tcPr/>
                </a:tc>
              </a:tr>
              <a:tr h="516784">
                <a:tc>
                  <a:txBody>
                    <a:bodyPr/>
                    <a:lstStyle/>
                    <a:p>
                      <a:r>
                        <a:rPr lang="hr-HR" sz="1400" dirty="0" smtClean="0"/>
                        <a:t>5. Mogućnost sretanja novih</a:t>
                      </a:r>
                      <a:r>
                        <a:rPr lang="hr-HR" sz="1400" baseline="0" dirty="0" smtClean="0"/>
                        <a:t> ljudi</a:t>
                      </a:r>
                      <a:endParaRPr lang="hr-HR" sz="1400" dirty="0"/>
                    </a:p>
                  </a:txBody>
                  <a:tcPr/>
                </a:tc>
                <a:tc>
                  <a:txBody>
                    <a:bodyPr/>
                    <a:lstStyle/>
                    <a:p>
                      <a:r>
                        <a:rPr lang="hr-HR" sz="1400" dirty="0" smtClean="0"/>
                        <a:t>5. Ne pomaže mom novom početku</a:t>
                      </a:r>
                      <a:endParaRPr lang="hr-HR" sz="1400" dirty="0"/>
                    </a:p>
                  </a:txBody>
                  <a:tcPr/>
                </a:tc>
              </a:tr>
              <a:tr h="734378">
                <a:tc>
                  <a:txBody>
                    <a:bodyPr/>
                    <a:lstStyle/>
                    <a:p>
                      <a:r>
                        <a:rPr lang="hr-HR" sz="1400" dirty="0" smtClean="0"/>
                        <a:t>6. Lakše je upisati</a:t>
                      </a:r>
                      <a:r>
                        <a:rPr lang="hr-HR" sz="1400" baseline="0" dirty="0" smtClean="0"/>
                        <a:t> školu nego pronaći posao</a:t>
                      </a:r>
                      <a:endParaRPr lang="hr-HR" sz="1400" dirty="0"/>
                    </a:p>
                  </a:txBody>
                  <a:tcPr/>
                </a:tc>
                <a:tc>
                  <a:txBody>
                    <a:bodyPr/>
                    <a:lstStyle/>
                    <a:p>
                      <a:endParaRPr lang="hr-HR" sz="1400" dirty="0"/>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lstStyle/>
          <a:p>
            <a:r>
              <a:rPr lang="hr-HR" dirty="0" smtClean="0"/>
              <a:t>2. PITA TEHNIKA</a:t>
            </a:r>
            <a:endParaRPr lang="hr-HR" dirty="0"/>
          </a:p>
        </p:txBody>
      </p:sp>
      <p:sp>
        <p:nvSpPr>
          <p:cNvPr id="3" name="Content Placeholder 2"/>
          <p:cNvSpPr>
            <a:spLocks noGrp="1"/>
          </p:cNvSpPr>
          <p:nvPr>
            <p:ph idx="1"/>
          </p:nvPr>
        </p:nvSpPr>
        <p:spPr>
          <a:xfrm>
            <a:off x="457200" y="1828800"/>
            <a:ext cx="8229600" cy="4745736"/>
          </a:xfrm>
        </p:spPr>
        <p:txBody>
          <a:bodyPr/>
          <a:lstStyle/>
          <a:p>
            <a:r>
              <a:rPr lang="hr-HR" dirty="0" smtClean="0"/>
              <a:t>Često za klijenta korisno kada svoje ideje može vidjeti u grafičkom obliku</a:t>
            </a:r>
          </a:p>
          <a:p>
            <a:endParaRPr lang="hr-HR" dirty="0" smtClean="0"/>
          </a:p>
          <a:p>
            <a:r>
              <a:rPr lang="hr-HR" dirty="0" smtClean="0"/>
              <a:t>Brojni načini korištenja:</a:t>
            </a:r>
          </a:p>
          <a:p>
            <a:pPr>
              <a:buFont typeface="Wingdings" pitchFamily="2" charset="2"/>
              <a:buChar char="ü"/>
            </a:pPr>
            <a:r>
              <a:rPr lang="hr-HR" dirty="0" smtClean="0"/>
              <a:t>određivanje ciljeva</a:t>
            </a:r>
          </a:p>
          <a:p>
            <a:pPr>
              <a:buFont typeface="Wingdings" pitchFamily="2" charset="2"/>
              <a:buChar char="ü"/>
            </a:pPr>
            <a:r>
              <a:rPr lang="hr-HR" dirty="0" smtClean="0"/>
              <a:t> određivanje uzročnosti </a:t>
            </a:r>
          </a:p>
          <a:p>
            <a:pPr>
              <a:buNone/>
            </a:pPr>
            <a:r>
              <a:rPr lang="hr-HR" dirty="0" smtClean="0"/>
              <a:t>(odgovornosti za </a:t>
            </a:r>
          </a:p>
          <a:p>
            <a:pPr>
              <a:buNone/>
            </a:pPr>
            <a:r>
              <a:rPr lang="hr-HR" dirty="0" smtClean="0"/>
              <a:t>posljedice)</a:t>
            </a:r>
          </a:p>
          <a:p>
            <a:endParaRPr lang="hr-HR" dirty="0" smtClean="0"/>
          </a:p>
          <a:p>
            <a:endParaRPr lang="hr-HR" dirty="0"/>
          </a:p>
        </p:txBody>
      </p:sp>
      <p:pic>
        <p:nvPicPr>
          <p:cNvPr id="16388" name="Picture 4" descr="Slikovni rezultat za pie apple chart"/>
          <p:cNvPicPr>
            <a:picLocks noChangeAspect="1" noChangeArrowheads="1"/>
          </p:cNvPicPr>
          <p:nvPr/>
        </p:nvPicPr>
        <p:blipFill>
          <a:blip r:embed="rId2"/>
          <a:srcRect/>
          <a:stretch>
            <a:fillRect/>
          </a:stretch>
        </p:blipFill>
        <p:spPr bwMode="auto">
          <a:xfrm>
            <a:off x="4800600" y="2819400"/>
            <a:ext cx="3733798" cy="37338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762000"/>
          </a:xfrm>
        </p:spPr>
        <p:txBody>
          <a:bodyPr>
            <a:normAutofit fontScale="90000"/>
          </a:bodyPr>
          <a:lstStyle/>
          <a:p>
            <a:pPr algn="ctr"/>
            <a:r>
              <a:rPr lang="hr-HR" dirty="0" smtClean="0"/>
              <a:t>Primjer: korištenje pita dijagrama u određivanju ciljeva</a:t>
            </a:r>
            <a:br>
              <a:rPr lang="hr-HR" dirty="0" smtClean="0"/>
            </a:br>
            <a:r>
              <a:rPr lang="hr-HR" dirty="0" smtClean="0"/>
              <a:t/>
            </a:r>
            <a:br>
              <a:rPr lang="hr-HR" dirty="0" smtClean="0"/>
            </a:br>
            <a:r>
              <a:rPr lang="hr-HR" sz="2700" b="1" dirty="0" smtClean="0">
                <a:solidFill>
                  <a:schemeClr val="tx1"/>
                </a:solidFill>
              </a:rPr>
              <a:t>Stvarna i idealna pita provođenja vremena</a:t>
            </a:r>
            <a:endParaRPr lang="hr-HR" sz="2700" b="1" dirty="0">
              <a:solidFill>
                <a:schemeClr val="tx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3181122"/>
              </p:ext>
            </p:extLst>
          </p:nvPr>
        </p:nvGraphicFramePr>
        <p:xfrm>
          <a:off x="0" y="2743200"/>
          <a:ext cx="4648200" cy="38306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210530671"/>
              </p:ext>
            </p:extLst>
          </p:nvPr>
        </p:nvGraphicFramePr>
        <p:xfrm>
          <a:off x="4572000" y="2819400"/>
          <a:ext cx="4572000" cy="383063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447800"/>
          </a:xfrm>
        </p:spPr>
        <p:txBody>
          <a:bodyPr>
            <a:normAutofit fontScale="90000"/>
          </a:bodyPr>
          <a:lstStyle/>
          <a:p>
            <a:r>
              <a:rPr lang="hr-HR" dirty="0" smtClean="0"/>
              <a:t>Primjer: korištenje pita dijagrama u istraživanju uzročnosti (čimbenika koji mogu uzrokovati trenutne teškoće)</a:t>
            </a:r>
            <a:endParaRPr lang="hr-HR" dirty="0"/>
          </a:p>
        </p:txBody>
      </p:sp>
      <p:graphicFrame>
        <p:nvGraphicFramePr>
          <p:cNvPr id="5" name="Content Placeholder 4"/>
          <p:cNvGraphicFramePr>
            <a:graphicFrameLocks noGrp="1"/>
          </p:cNvGraphicFramePr>
          <p:nvPr>
            <p:ph idx="1"/>
          </p:nvPr>
        </p:nvGraphicFramePr>
        <p:xfrm>
          <a:off x="457200" y="2514600"/>
          <a:ext cx="8686800" cy="4343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447800"/>
          </a:xfrm>
        </p:spPr>
        <p:txBody>
          <a:bodyPr>
            <a:normAutofit/>
          </a:bodyPr>
          <a:lstStyle/>
          <a:p>
            <a:r>
              <a:rPr lang="hr-HR" dirty="0" smtClean="0"/>
              <a:t>3. KARTICE </a:t>
            </a:r>
            <a:br>
              <a:rPr lang="hr-HR" dirty="0" smtClean="0"/>
            </a:br>
            <a:r>
              <a:rPr lang="hr-HR" dirty="0" smtClean="0"/>
              <a:t>SUOČAVANJA</a:t>
            </a:r>
            <a:endParaRPr lang="hr-HR" dirty="0"/>
          </a:p>
        </p:txBody>
      </p:sp>
      <p:sp>
        <p:nvSpPr>
          <p:cNvPr id="3" name="Content Placeholder 2"/>
          <p:cNvSpPr>
            <a:spLocks noGrp="1"/>
          </p:cNvSpPr>
          <p:nvPr>
            <p:ph idx="1"/>
          </p:nvPr>
        </p:nvSpPr>
        <p:spPr>
          <a:xfrm>
            <a:off x="457200" y="2743200"/>
            <a:ext cx="8229600" cy="3831336"/>
          </a:xfrm>
        </p:spPr>
        <p:txBody>
          <a:bodyPr/>
          <a:lstStyle/>
          <a:p>
            <a:r>
              <a:rPr lang="hr-HR" dirty="0" smtClean="0"/>
              <a:t>Kartice veličine obično 3x5 cm koje klijent drži u blizini i čita ih po dogovoru ili po potrebi</a:t>
            </a:r>
          </a:p>
          <a:p>
            <a:pPr algn="ctr"/>
            <a:r>
              <a:rPr lang="hr-HR" b="1" dirty="0" smtClean="0"/>
              <a:t>Vrste kartica suočavanja:</a:t>
            </a:r>
          </a:p>
          <a:p>
            <a:endParaRPr lang="hr-HR" dirty="0" smtClean="0"/>
          </a:p>
          <a:p>
            <a:pPr>
              <a:buNone/>
            </a:pPr>
            <a:endParaRPr lang="hr-HR" dirty="0"/>
          </a:p>
        </p:txBody>
      </p:sp>
      <p:pic>
        <p:nvPicPr>
          <p:cNvPr id="18434" name="Picture 2" descr="Povezana slika"/>
          <p:cNvPicPr>
            <a:picLocks noChangeAspect="1" noChangeArrowheads="1"/>
          </p:cNvPicPr>
          <p:nvPr/>
        </p:nvPicPr>
        <p:blipFill>
          <a:blip r:embed="rId3"/>
          <a:srcRect/>
          <a:stretch>
            <a:fillRect/>
          </a:stretch>
        </p:blipFill>
        <p:spPr bwMode="auto">
          <a:xfrm>
            <a:off x="4114800" y="304800"/>
            <a:ext cx="4778262" cy="2286000"/>
          </a:xfrm>
          <a:prstGeom prst="rect">
            <a:avLst/>
          </a:prstGeom>
          <a:noFill/>
        </p:spPr>
      </p:pic>
      <p:pic>
        <p:nvPicPr>
          <p:cNvPr id="18438" name="Picture 6" descr="Slikovni rezultat za post it notes"/>
          <p:cNvPicPr>
            <a:picLocks noChangeAspect="1" noChangeArrowheads="1"/>
          </p:cNvPicPr>
          <p:nvPr/>
        </p:nvPicPr>
        <p:blipFill>
          <a:blip r:embed="rId4"/>
          <a:srcRect/>
          <a:stretch>
            <a:fillRect/>
          </a:stretch>
        </p:blipFill>
        <p:spPr bwMode="auto">
          <a:xfrm>
            <a:off x="533400" y="4324350"/>
            <a:ext cx="2971800" cy="2533650"/>
          </a:xfrm>
          <a:prstGeom prst="rect">
            <a:avLst/>
          </a:prstGeom>
          <a:noFill/>
        </p:spPr>
      </p:pic>
      <p:pic>
        <p:nvPicPr>
          <p:cNvPr id="9" name="Picture 6" descr="Slikovni rezultat za post it notes"/>
          <p:cNvPicPr>
            <a:picLocks noChangeAspect="1" noChangeArrowheads="1"/>
          </p:cNvPicPr>
          <p:nvPr/>
        </p:nvPicPr>
        <p:blipFill>
          <a:blip r:embed="rId4"/>
          <a:srcRect/>
          <a:stretch>
            <a:fillRect/>
          </a:stretch>
        </p:blipFill>
        <p:spPr bwMode="auto">
          <a:xfrm>
            <a:off x="3276600" y="4324350"/>
            <a:ext cx="2971800" cy="2533650"/>
          </a:xfrm>
          <a:prstGeom prst="rect">
            <a:avLst/>
          </a:prstGeom>
          <a:noFill/>
        </p:spPr>
      </p:pic>
      <p:pic>
        <p:nvPicPr>
          <p:cNvPr id="10" name="Picture 6" descr="Slikovni rezultat za post it notes"/>
          <p:cNvPicPr>
            <a:picLocks noChangeAspect="1" noChangeArrowheads="1"/>
          </p:cNvPicPr>
          <p:nvPr/>
        </p:nvPicPr>
        <p:blipFill>
          <a:blip r:embed="rId4"/>
          <a:srcRect/>
          <a:stretch>
            <a:fillRect/>
          </a:stretch>
        </p:blipFill>
        <p:spPr bwMode="auto">
          <a:xfrm>
            <a:off x="6172200" y="4324350"/>
            <a:ext cx="2971800" cy="2533650"/>
          </a:xfrm>
          <a:prstGeom prst="rect">
            <a:avLst/>
          </a:prstGeom>
          <a:noFill/>
        </p:spPr>
      </p:pic>
      <p:sp>
        <p:nvSpPr>
          <p:cNvPr id="11" name="TextBox 10"/>
          <p:cNvSpPr txBox="1"/>
          <p:nvPr/>
        </p:nvSpPr>
        <p:spPr>
          <a:xfrm>
            <a:off x="1219200" y="5029200"/>
            <a:ext cx="1447800" cy="1200329"/>
          </a:xfrm>
          <a:prstGeom prst="rect">
            <a:avLst/>
          </a:prstGeom>
          <a:noFill/>
        </p:spPr>
        <p:txBody>
          <a:bodyPr wrap="square" rtlCol="0">
            <a:spAutoFit/>
          </a:bodyPr>
          <a:lstStyle/>
          <a:p>
            <a:r>
              <a:rPr lang="hr-HR" dirty="0" smtClean="0"/>
              <a:t>Automatska misao- adaptivni odgovor</a:t>
            </a:r>
            <a:endParaRPr lang="hr-HR" dirty="0"/>
          </a:p>
        </p:txBody>
      </p:sp>
      <p:sp>
        <p:nvSpPr>
          <p:cNvPr id="12" name="TextBox 11"/>
          <p:cNvSpPr txBox="1"/>
          <p:nvPr/>
        </p:nvSpPr>
        <p:spPr>
          <a:xfrm>
            <a:off x="3962400" y="5334000"/>
            <a:ext cx="1447800" cy="646331"/>
          </a:xfrm>
          <a:prstGeom prst="rect">
            <a:avLst/>
          </a:prstGeom>
          <a:noFill/>
        </p:spPr>
        <p:txBody>
          <a:bodyPr wrap="square" rtlCol="0">
            <a:spAutoFit/>
          </a:bodyPr>
          <a:lstStyle/>
          <a:p>
            <a:r>
              <a:rPr lang="hr-HR" dirty="0" smtClean="0"/>
              <a:t>Strategije suočavanja</a:t>
            </a:r>
            <a:endParaRPr lang="hr-HR" dirty="0"/>
          </a:p>
        </p:txBody>
      </p:sp>
      <p:sp>
        <p:nvSpPr>
          <p:cNvPr id="13" name="TextBox 12"/>
          <p:cNvSpPr txBox="1"/>
          <p:nvPr/>
        </p:nvSpPr>
        <p:spPr>
          <a:xfrm>
            <a:off x="6934200" y="5181600"/>
            <a:ext cx="1447800" cy="923330"/>
          </a:xfrm>
          <a:prstGeom prst="rect">
            <a:avLst/>
          </a:prstGeom>
          <a:noFill/>
        </p:spPr>
        <p:txBody>
          <a:bodyPr wrap="square" rtlCol="0">
            <a:spAutoFit/>
          </a:bodyPr>
          <a:lstStyle/>
          <a:p>
            <a:r>
              <a:rPr lang="hr-HR" dirty="0" smtClean="0"/>
              <a:t>Upute za aktiviranje klijenta</a:t>
            </a:r>
            <a:endParaRPr lang="hr-H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Povezana slika"/>
          <p:cNvPicPr>
            <a:picLocks noChangeAspect="1" noChangeArrowheads="1"/>
          </p:cNvPicPr>
          <p:nvPr/>
        </p:nvPicPr>
        <p:blipFill>
          <a:blip r:embed="rId2"/>
          <a:srcRect/>
          <a:stretch>
            <a:fillRect/>
          </a:stretch>
        </p:blipFill>
        <p:spPr bwMode="auto">
          <a:xfrm>
            <a:off x="0" y="3886200"/>
            <a:ext cx="4052890" cy="2971800"/>
          </a:xfrm>
          <a:prstGeom prst="rect">
            <a:avLst/>
          </a:prstGeom>
          <a:noFill/>
        </p:spPr>
      </p:pic>
      <p:pic>
        <p:nvPicPr>
          <p:cNvPr id="9" name="Picture 4" descr="Povezana slika"/>
          <p:cNvPicPr>
            <a:picLocks noChangeAspect="1" noChangeArrowheads="1"/>
          </p:cNvPicPr>
          <p:nvPr/>
        </p:nvPicPr>
        <p:blipFill>
          <a:blip r:embed="rId2"/>
          <a:srcRect/>
          <a:stretch>
            <a:fillRect/>
          </a:stretch>
        </p:blipFill>
        <p:spPr bwMode="auto">
          <a:xfrm>
            <a:off x="3352800" y="3733800"/>
            <a:ext cx="6172200" cy="3124200"/>
          </a:xfrm>
          <a:prstGeom prst="rect">
            <a:avLst/>
          </a:prstGeom>
          <a:noFill/>
        </p:spPr>
      </p:pic>
      <p:sp>
        <p:nvSpPr>
          <p:cNvPr id="2" name="Title 1"/>
          <p:cNvSpPr>
            <a:spLocks noGrp="1"/>
          </p:cNvSpPr>
          <p:nvPr>
            <p:ph type="title"/>
          </p:nvPr>
        </p:nvSpPr>
        <p:spPr>
          <a:xfrm>
            <a:off x="457200" y="685800"/>
            <a:ext cx="8229600" cy="1066800"/>
          </a:xfrm>
        </p:spPr>
        <p:txBody>
          <a:bodyPr>
            <a:normAutofit fontScale="90000"/>
          </a:bodyPr>
          <a:lstStyle/>
          <a:p>
            <a:r>
              <a:rPr lang="hr-HR" dirty="0" smtClean="0"/>
              <a:t>3.1.Kartica suočavanja: Automatska misao-Adaptivni odgovor</a:t>
            </a:r>
            <a:endParaRPr lang="hr-HR" dirty="0"/>
          </a:p>
        </p:txBody>
      </p:sp>
      <p:sp>
        <p:nvSpPr>
          <p:cNvPr id="3" name="Content Placeholder 2"/>
          <p:cNvSpPr>
            <a:spLocks noGrp="1"/>
          </p:cNvSpPr>
          <p:nvPr>
            <p:ph idx="1"/>
          </p:nvPr>
        </p:nvSpPr>
        <p:spPr>
          <a:xfrm>
            <a:off x="457200" y="1905000"/>
            <a:ext cx="8229600" cy="4669536"/>
          </a:xfrm>
        </p:spPr>
        <p:txBody>
          <a:bodyPr>
            <a:normAutofit/>
          </a:bodyPr>
          <a:lstStyle/>
          <a:p>
            <a:r>
              <a:rPr lang="hr-HR" sz="1800" dirty="0" smtClean="0"/>
              <a:t>Koristi se kada klijent nije u mogućnosti vrednovati uznemirujuće misli i kada distrakcija i refokusiranje nije poželjno</a:t>
            </a:r>
          </a:p>
          <a:p>
            <a:r>
              <a:rPr lang="hr-HR" sz="1800" dirty="0" smtClean="0"/>
              <a:t>Redovito čitanje kartica povećava vjerojatnost integriranja adaptivnog odgovora u njegovo mišljenje</a:t>
            </a:r>
          </a:p>
          <a:p>
            <a:endParaRPr lang="hr-HR" sz="2400" dirty="0" smtClean="0"/>
          </a:p>
          <a:p>
            <a:pPr algn="ctr">
              <a:buNone/>
            </a:pPr>
            <a:r>
              <a:rPr lang="hr-HR" sz="1600" dirty="0" smtClean="0"/>
              <a:t>Primjer: Kartica suočavanja u situaciji kada Sally čita knjigu iz ekonomije</a:t>
            </a:r>
            <a:endParaRPr lang="hr-HR" sz="1600" dirty="0"/>
          </a:p>
        </p:txBody>
      </p:sp>
      <p:sp>
        <p:nvSpPr>
          <p:cNvPr id="6" name="TextBox 5"/>
          <p:cNvSpPr txBox="1"/>
          <p:nvPr/>
        </p:nvSpPr>
        <p:spPr>
          <a:xfrm>
            <a:off x="762000" y="4648200"/>
            <a:ext cx="2667000" cy="954107"/>
          </a:xfrm>
          <a:prstGeom prst="rect">
            <a:avLst/>
          </a:prstGeom>
          <a:noFill/>
        </p:spPr>
        <p:txBody>
          <a:bodyPr wrap="square" rtlCol="0">
            <a:spAutoFit/>
          </a:bodyPr>
          <a:lstStyle/>
          <a:p>
            <a:pPr algn="ctr"/>
            <a:endParaRPr lang="hr-HR" sz="1400" dirty="0" smtClean="0"/>
          </a:p>
          <a:p>
            <a:pPr algn="ctr"/>
            <a:r>
              <a:rPr lang="hr-HR" sz="1400" dirty="0" smtClean="0"/>
              <a:t>Str.1- Automatska misao</a:t>
            </a:r>
          </a:p>
          <a:p>
            <a:pPr algn="ctr"/>
            <a:endParaRPr lang="hr-HR" sz="1400" dirty="0" smtClean="0"/>
          </a:p>
          <a:p>
            <a:r>
              <a:rPr lang="hr-HR" sz="1400" b="1" dirty="0" smtClean="0"/>
              <a:t>Ne mogu to napraviti</a:t>
            </a:r>
            <a:endParaRPr lang="hr-HR" sz="1400" b="1" dirty="0"/>
          </a:p>
        </p:txBody>
      </p:sp>
      <p:sp>
        <p:nvSpPr>
          <p:cNvPr id="7" name="TextBox 6"/>
          <p:cNvSpPr txBox="1"/>
          <p:nvPr/>
        </p:nvSpPr>
        <p:spPr>
          <a:xfrm>
            <a:off x="4648200" y="4495800"/>
            <a:ext cx="4038600" cy="1754326"/>
          </a:xfrm>
          <a:prstGeom prst="rect">
            <a:avLst/>
          </a:prstGeom>
          <a:noFill/>
        </p:spPr>
        <p:txBody>
          <a:bodyPr wrap="square" rtlCol="0">
            <a:spAutoFit/>
          </a:bodyPr>
          <a:lstStyle/>
          <a:p>
            <a:pPr algn="ctr"/>
            <a:r>
              <a:rPr lang="hr-HR" sz="1200" dirty="0" smtClean="0"/>
              <a:t>Str.2- Adaptivni odgovor</a:t>
            </a:r>
          </a:p>
          <a:p>
            <a:r>
              <a:rPr lang="hr-HR" sz="1200" b="1" dirty="0" smtClean="0"/>
              <a:t>Mogu  osjećati kako to ne mogu napraviti, ali to ne mora biti istina. Dosta puta u prošlosti mislila sam da me mogu pročitati i razumjeti ovakav tekst, ali ako krenem razumijem barem ponešto. Najgore što se može dogoditi je da ne razumijem, ali tada mogu nekoga pitati. Negativno mišljenje samo smanjuje moju motivaciju. Trebam krenuti i dalje i provjeriti ideju “Ne mogu to napraviti”.</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298</TotalTime>
  <Words>842</Words>
  <Application>Microsoft Office PowerPoint</Application>
  <PresentationFormat>On-screen Show (4:3)</PresentationFormat>
  <Paragraphs>128</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Urban</vt:lpstr>
      <vt:lpstr>DODATNE BKT TEHNIKE</vt:lpstr>
      <vt:lpstr>DODATNE KOGNITIVNE I BIHEVIORALNE TEHNIKE</vt:lpstr>
      <vt:lpstr>1. DONOŠENJE ODLUKE</vt:lpstr>
      <vt:lpstr>Primjer: Analiza Sallynih prednosti i nedostataka</vt:lpstr>
      <vt:lpstr>2. PITA TEHNIKA</vt:lpstr>
      <vt:lpstr>Primjer: korištenje pita dijagrama u određivanju ciljeva  Stvarna i idealna pita provođenja vremena</vt:lpstr>
      <vt:lpstr>Primjer: korištenje pita dijagrama u istraživanju uzročnosti (čimbenika koji mogu uzrokovati trenutne teškoće)</vt:lpstr>
      <vt:lpstr>3. KARTICE  SUOČAVANJA</vt:lpstr>
      <vt:lpstr>3.1.Kartica suočavanja: Automatska misao-Adaptivni odgovor</vt:lpstr>
      <vt:lpstr>3.2. Kartica suočavanja: Strategije suočavanja</vt:lpstr>
      <vt:lpstr>3.3. Kartica suočavanja: Upute za aktiviranje</vt:lpstr>
      <vt:lpstr>4. IGRANJE ULOGA</vt:lpstr>
      <vt:lpstr>5. FUNKCIONALNE USPOREDBE ZABILJEŠKI O SEBI I POZITIVNIH IZJAVA O SEBI</vt:lpstr>
      <vt:lpstr>PowerPoint Presentation</vt:lpstr>
      <vt:lpstr>HVALA NA PAŽNJI!</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DODATNE BKT TEHNIKE</dc:title>
  <dc:creator>Iva</dc:creator>
  <cp:lastModifiedBy>HUBIKOT</cp:lastModifiedBy>
  <cp:revision>32</cp:revision>
  <dcterms:created xsi:type="dcterms:W3CDTF">2006-08-16T00:00:00Z</dcterms:created>
  <dcterms:modified xsi:type="dcterms:W3CDTF">2017-10-24T08:10:09Z</dcterms:modified>
</cp:coreProperties>
</file>