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6" r:id="rId11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84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27.5.2017.</a:t>
            </a: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B87C7F-1617-465D-86F5-511C92E919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2550939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27.5.2017.</a:t>
            </a:r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7A6837-AF12-4832-B21E-08FC5FE3A6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2996566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A6837-AF12-4832-B21E-08FC5FE3A6A9}" type="slidenum">
              <a:rPr lang="hr-HR" smtClean="0"/>
              <a:t>1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27.5.2017.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03783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 smtClean="0"/>
              <a:t>Uredite stil podnaslova matrice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DB7C-FAF2-4395-A2E7-7D8E1A085D18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91C3F-BE34-4151-A010-C7577ECF0B4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DB7C-FAF2-4395-A2E7-7D8E1A085D18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91C3F-BE34-4151-A010-C7577ECF0B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DB7C-FAF2-4395-A2E7-7D8E1A085D18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91C3F-BE34-4151-A010-C7577ECF0B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DB7C-FAF2-4395-A2E7-7D8E1A085D18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91C3F-BE34-4151-A010-C7577ECF0B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DB7C-FAF2-4395-A2E7-7D8E1A085D18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91C3F-BE34-4151-A010-C7577ECF0B4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DB7C-FAF2-4395-A2E7-7D8E1A085D18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91C3F-BE34-4151-A010-C7577ECF0B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DB7C-FAF2-4395-A2E7-7D8E1A085D18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91C3F-BE34-4151-A010-C7577ECF0B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DB7C-FAF2-4395-A2E7-7D8E1A085D18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91C3F-BE34-4151-A010-C7577ECF0B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DB7C-FAF2-4395-A2E7-7D8E1A085D18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91C3F-BE34-4151-A010-C7577ECF0B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DB7C-FAF2-4395-A2E7-7D8E1A085D18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91C3F-BE34-4151-A010-C7577ECF0B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DB7C-FAF2-4395-A2E7-7D8E1A085D18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3391C3F-BE34-4151-A010-C7577ECF0B4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r-HR" smtClean="0"/>
              <a:t>Kliknite ikonu da biste dodali  sliku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 smtClean="0"/>
              <a:t>Uredite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9B4DB7C-FAF2-4395-A2E7-7D8E1A085D18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391C3F-BE34-4151-A010-C7577ECF0B41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likovni rezultat za thinking bad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476160"/>
            <a:ext cx="6012160" cy="3381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692696"/>
            <a:ext cx="9144000" cy="1828800"/>
          </a:xfrm>
        </p:spPr>
        <p:txBody>
          <a:bodyPr/>
          <a:lstStyle/>
          <a:p>
            <a:pPr algn="ctr"/>
            <a:r>
              <a:rPr lang="hr-HR" dirty="0" smtClean="0"/>
              <a:t>Evaluacija automatskih misli</a:t>
            </a:r>
            <a:endParaRPr lang="en-US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323528" y="4772744"/>
            <a:ext cx="7854696" cy="1752600"/>
          </a:xfrm>
        </p:spPr>
        <p:txBody>
          <a:bodyPr/>
          <a:lstStyle/>
          <a:p>
            <a:pPr algn="l"/>
            <a:r>
              <a:rPr lang="hr-HR" dirty="0" smtClean="0">
                <a:latin typeface="Candara" pitchFamily="34" charset="0"/>
              </a:rPr>
              <a:t>Sandro Kraljević</a:t>
            </a:r>
          </a:p>
          <a:p>
            <a:pPr algn="l"/>
            <a:endParaRPr lang="hr-HR" sz="2000" dirty="0">
              <a:latin typeface="Candara" pitchFamily="34" charset="0"/>
            </a:endParaRPr>
          </a:p>
          <a:p>
            <a:pPr algn="l"/>
            <a:r>
              <a:rPr lang="hr-HR" sz="2000" dirty="0" smtClean="0">
                <a:latin typeface="Candara" pitchFamily="34" charset="0"/>
              </a:rPr>
              <a:t>Zagreb, 27. svibnja 2017.</a:t>
            </a:r>
            <a:endParaRPr lang="en-US" sz="20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78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27584" y="5157192"/>
            <a:ext cx="4042792" cy="938368"/>
          </a:xfrm>
        </p:spPr>
        <p:txBody>
          <a:bodyPr>
            <a:normAutofit/>
          </a:bodyPr>
          <a:lstStyle/>
          <a:p>
            <a:r>
              <a:rPr lang="hr-HR" sz="4000" dirty="0" smtClean="0"/>
              <a:t>Hvala na pažnji!</a:t>
            </a:r>
            <a:endParaRPr lang="en-US" sz="4000" dirty="0"/>
          </a:p>
        </p:txBody>
      </p:sp>
      <p:pic>
        <p:nvPicPr>
          <p:cNvPr id="8194" name="Picture 2" descr="Slikovni rezultat za good and b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196752"/>
            <a:ext cx="6657975" cy="381000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4111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/>
              <a:t>Koju AM odabrati?</a:t>
            </a:r>
            <a:endParaRPr lang="en-US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300"/>
              </a:spcAft>
            </a:pPr>
            <a:r>
              <a:rPr lang="hr-HR" sz="2400" dirty="0" smtClean="0">
                <a:latin typeface="Candara" pitchFamily="34" charset="0"/>
              </a:rPr>
              <a:t>Samo jednu ili nekoliko njih</a:t>
            </a:r>
          </a:p>
          <a:p>
            <a:pPr>
              <a:spcAft>
                <a:spcPts val="300"/>
              </a:spcAft>
            </a:pPr>
            <a:r>
              <a:rPr lang="hr-HR" sz="2400" dirty="0" smtClean="0">
                <a:latin typeface="Candara" pitchFamily="34" charset="0"/>
              </a:rPr>
              <a:t>Neki od kriterija za odabir:</a:t>
            </a:r>
          </a:p>
          <a:p>
            <a:pPr lvl="1">
              <a:spcAft>
                <a:spcPts val="300"/>
              </a:spcAft>
            </a:pPr>
            <a:r>
              <a:rPr lang="hr-HR" sz="2200" dirty="0" smtClean="0">
                <a:latin typeface="Candara" pitchFamily="34" charset="0"/>
              </a:rPr>
              <a:t>Koji su ciljevi terapije/seanse?</a:t>
            </a:r>
          </a:p>
          <a:p>
            <a:pPr lvl="1">
              <a:spcAft>
                <a:spcPts val="300"/>
              </a:spcAft>
            </a:pPr>
            <a:r>
              <a:rPr lang="hr-HR" sz="2200" dirty="0" smtClean="0">
                <a:latin typeface="Candara" pitchFamily="34" charset="0"/>
              </a:rPr>
              <a:t>Što je na dnevnom redu seanse?</a:t>
            </a:r>
          </a:p>
          <a:p>
            <a:pPr lvl="1">
              <a:spcAft>
                <a:spcPts val="300"/>
              </a:spcAft>
            </a:pPr>
            <a:r>
              <a:rPr lang="hr-HR" sz="2200" dirty="0" smtClean="0">
                <a:latin typeface="Candara" pitchFamily="34" charset="0"/>
              </a:rPr>
              <a:t>Hoće li se klijent složiti s odabirom te AM?</a:t>
            </a:r>
          </a:p>
          <a:p>
            <a:pPr lvl="1">
              <a:spcAft>
                <a:spcPts val="300"/>
              </a:spcAft>
            </a:pPr>
            <a:r>
              <a:rPr lang="hr-HR" sz="2200" dirty="0" smtClean="0">
                <a:latin typeface="Candara" pitchFamily="34" charset="0"/>
              </a:rPr>
              <a:t>Koliko je bavljenje njom važno?</a:t>
            </a:r>
          </a:p>
          <a:p>
            <a:pPr lvl="1">
              <a:spcAft>
                <a:spcPts val="300"/>
              </a:spcAft>
            </a:pPr>
            <a:r>
              <a:rPr lang="hr-HR" sz="2200" dirty="0" smtClean="0">
                <a:latin typeface="Candara" pitchFamily="34" charset="0"/>
              </a:rPr>
              <a:t>Koja je razina njene iskrivljenosti?</a:t>
            </a:r>
          </a:p>
          <a:p>
            <a:pPr lvl="1">
              <a:spcAft>
                <a:spcPts val="300"/>
              </a:spcAft>
            </a:pPr>
            <a:r>
              <a:rPr lang="hr-HR" sz="2200" dirty="0" smtClean="0">
                <a:latin typeface="Candara" pitchFamily="34" charset="0"/>
              </a:rPr>
              <a:t>Hoće li usmjeravanje na nju pomoći klijentu u više situacija?</a:t>
            </a:r>
          </a:p>
          <a:p>
            <a:pPr lvl="1">
              <a:spcAft>
                <a:spcPts val="300"/>
              </a:spcAft>
            </a:pPr>
            <a:r>
              <a:rPr lang="hr-HR" sz="2200" dirty="0" smtClean="0">
                <a:latin typeface="Candara" pitchFamily="34" charset="0"/>
              </a:rPr>
              <a:t>Hoću li ja kao terapeut time bolje shvatiti klijenta?</a:t>
            </a:r>
          </a:p>
        </p:txBody>
      </p:sp>
      <p:pic>
        <p:nvPicPr>
          <p:cNvPr id="2050" name="Picture 2" descr="Slikovni rezultat za criter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196752"/>
            <a:ext cx="2688298" cy="230425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2393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Slikovni rezultat za optio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9865" y="4221088"/>
            <a:ext cx="3164623" cy="252028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/>
              <a:t>Koju AM odabrati?</a:t>
            </a:r>
            <a:endParaRPr lang="en-US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300"/>
              </a:spcAft>
            </a:pPr>
            <a:r>
              <a:rPr lang="hr-HR" sz="2400" dirty="0" smtClean="0">
                <a:latin typeface="Candara" pitchFamily="34" charset="0"/>
              </a:rPr>
              <a:t>Nakon odabira AM, terapeut ima nekoliko opcija:</a:t>
            </a:r>
          </a:p>
          <a:p>
            <a:pPr lvl="1">
              <a:spcAft>
                <a:spcPts val="300"/>
              </a:spcAft>
            </a:pPr>
            <a:r>
              <a:rPr lang="hr-HR" sz="2200" dirty="0" smtClean="0">
                <a:latin typeface="Candara" pitchFamily="34" charset="0"/>
              </a:rPr>
              <a:t>Usmjeriti se na tu AM</a:t>
            </a:r>
          </a:p>
          <a:p>
            <a:pPr lvl="1">
              <a:spcAft>
                <a:spcPts val="300"/>
              </a:spcAft>
            </a:pPr>
            <a:r>
              <a:rPr lang="hr-HR" sz="2200" dirty="0" smtClean="0">
                <a:latin typeface="Candara" pitchFamily="34" charset="0"/>
              </a:rPr>
              <a:t>Istražiti više informacija o situaciji koja je povezana s tom AM</a:t>
            </a:r>
          </a:p>
          <a:p>
            <a:pPr lvl="1">
              <a:spcAft>
                <a:spcPts val="300"/>
              </a:spcAft>
            </a:pPr>
            <a:r>
              <a:rPr lang="hr-HR" sz="2200" dirty="0" smtClean="0">
                <a:latin typeface="Candara" pitchFamily="34" charset="0"/>
              </a:rPr>
              <a:t>Istražiti koliko je tipična ta AM</a:t>
            </a:r>
          </a:p>
          <a:p>
            <a:pPr lvl="1">
              <a:spcAft>
                <a:spcPts val="300"/>
              </a:spcAft>
            </a:pPr>
            <a:r>
              <a:rPr lang="hr-HR" sz="2200" dirty="0" smtClean="0">
                <a:latin typeface="Candara" pitchFamily="34" charset="0"/>
              </a:rPr>
              <a:t>Identificirati druge AM u toj situaciji</a:t>
            </a:r>
          </a:p>
          <a:p>
            <a:pPr lvl="1">
              <a:spcAft>
                <a:spcPts val="300"/>
              </a:spcAft>
            </a:pPr>
            <a:r>
              <a:rPr lang="hr-HR" sz="2200" dirty="0" smtClean="0">
                <a:latin typeface="Candara" pitchFamily="34" charset="0"/>
              </a:rPr>
              <a:t>Rješavati problem o situaciji povezanoj</a:t>
            </a:r>
          </a:p>
          <a:p>
            <a:pPr marL="393192" lvl="1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hr-HR" sz="2200" dirty="0">
                <a:latin typeface="Candara" pitchFamily="34" charset="0"/>
              </a:rPr>
              <a:t> </a:t>
            </a:r>
            <a:r>
              <a:rPr lang="hr-HR" sz="2200" dirty="0" smtClean="0">
                <a:latin typeface="Candara" pitchFamily="34" charset="0"/>
              </a:rPr>
              <a:t>   s tom AM</a:t>
            </a:r>
          </a:p>
          <a:p>
            <a:pPr lvl="1">
              <a:spcAft>
                <a:spcPts val="300"/>
              </a:spcAft>
            </a:pPr>
            <a:r>
              <a:rPr lang="hr-HR" sz="2200" dirty="0" smtClean="0">
                <a:latin typeface="Candara" pitchFamily="34" charset="0"/>
              </a:rPr>
              <a:t>Istražiti vjerovanja u pozadini te AM</a:t>
            </a:r>
          </a:p>
          <a:p>
            <a:pPr lvl="1">
              <a:spcAft>
                <a:spcPts val="300"/>
              </a:spcAft>
            </a:pPr>
            <a:r>
              <a:rPr lang="hr-HR" sz="2200" dirty="0" smtClean="0">
                <a:latin typeface="Candara" pitchFamily="34" charset="0"/>
              </a:rPr>
              <a:t>Krenuti na drugu temu</a:t>
            </a:r>
            <a:endParaRPr lang="en-US" sz="2200" dirty="0">
              <a:latin typeface="Candara" pitchFamily="34" charset="0"/>
            </a:endParaRPr>
          </a:p>
        </p:txBody>
      </p:sp>
      <p:sp>
        <p:nvSpPr>
          <p:cNvPr id="4" name="AutoShape 2" descr="Slikovni rezultat za opti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978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/>
              <a:t>1) Usmjeravanje na AM</a:t>
            </a:r>
            <a:endParaRPr lang="en-US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>
                <a:latin typeface="Candara" pitchFamily="34" charset="0"/>
              </a:rPr>
              <a:t>Istražiti tri komponente:</a:t>
            </a:r>
          </a:p>
          <a:p>
            <a:pPr lvl="1"/>
            <a:r>
              <a:rPr lang="hr-HR" sz="2200" dirty="0" smtClean="0">
                <a:latin typeface="Candara" pitchFamily="34" charset="0"/>
              </a:rPr>
              <a:t>Koliko klijent sada vjeruje u tu AM (0-100%)</a:t>
            </a:r>
          </a:p>
          <a:p>
            <a:pPr lvl="1"/>
            <a:r>
              <a:rPr lang="hr-HR" sz="2200" dirty="0" smtClean="0">
                <a:latin typeface="Candara" pitchFamily="34" charset="0"/>
              </a:rPr>
              <a:t>Kako se zbog te AM osjeća</a:t>
            </a:r>
          </a:p>
          <a:p>
            <a:pPr lvl="1"/>
            <a:r>
              <a:rPr lang="hr-HR" sz="2200" dirty="0" smtClean="0">
                <a:latin typeface="Candara" pitchFamily="34" charset="0"/>
              </a:rPr>
              <a:t>Koliko je jaka emocija koju osjeća zbog te AM (0-100%)</a:t>
            </a:r>
          </a:p>
          <a:p>
            <a:r>
              <a:rPr lang="hr-HR" sz="2400" dirty="0" smtClean="0">
                <a:latin typeface="Candara" pitchFamily="34" charset="0"/>
              </a:rPr>
              <a:t>Daljnje ispitivanje (ukoliko je stupanj vjerovanja u AM visok):</a:t>
            </a:r>
          </a:p>
          <a:p>
            <a:pPr lvl="1"/>
            <a:r>
              <a:rPr lang="hr-HR" sz="2200" dirty="0" smtClean="0">
                <a:latin typeface="Candara" pitchFamily="34" charset="0"/>
              </a:rPr>
              <a:t>„Kada ste to pomislili? U kojoj specifičnoj situaciji?”</a:t>
            </a:r>
          </a:p>
          <a:p>
            <a:pPr lvl="1"/>
            <a:r>
              <a:rPr lang="hr-HR" sz="2200" dirty="0" smtClean="0">
                <a:latin typeface="Candara" pitchFamily="34" charset="0"/>
              </a:rPr>
              <a:t>„Koje ste druge uznemirujuće misli i predodžbe imali u toj situaciji?”</a:t>
            </a:r>
          </a:p>
          <a:p>
            <a:pPr lvl="1"/>
            <a:r>
              <a:rPr lang="hr-HR" sz="2200" dirty="0" smtClean="0">
                <a:latin typeface="Candara" pitchFamily="34" charset="0"/>
              </a:rPr>
              <a:t>„Jeste li zapazili neku promjenu u vašem tijelu?”</a:t>
            </a:r>
          </a:p>
          <a:p>
            <a:pPr lvl="1"/>
            <a:r>
              <a:rPr lang="hr-HR" sz="2200" dirty="0" smtClean="0">
                <a:latin typeface="Candara" pitchFamily="34" charset="0"/>
              </a:rPr>
              <a:t>„Što ste onda napravili?”</a:t>
            </a:r>
            <a:endParaRPr lang="en-US" sz="2200" dirty="0">
              <a:latin typeface="Candara" pitchFamily="34" charset="0"/>
            </a:endParaRPr>
          </a:p>
        </p:txBody>
      </p:sp>
      <p:pic>
        <p:nvPicPr>
          <p:cNvPr id="4098" name="Picture 2" descr="Povezana slik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0612" y="908720"/>
            <a:ext cx="1657852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1978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/>
              <a:t>2) Vrednovanje AM</a:t>
            </a:r>
            <a:endParaRPr lang="en-US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805888"/>
          </a:xfrm>
        </p:spPr>
        <p:txBody>
          <a:bodyPr>
            <a:normAutofit/>
          </a:bodyPr>
          <a:lstStyle/>
          <a:p>
            <a:r>
              <a:rPr lang="hr-HR" sz="2400" dirty="0">
                <a:latin typeface="Candara" pitchFamily="34" charset="0"/>
              </a:rPr>
              <a:t>Nikako ne izazivati AM na seansi, već ju retrogradno evaluirati!</a:t>
            </a:r>
          </a:p>
          <a:p>
            <a:pPr lvl="1"/>
            <a:r>
              <a:rPr lang="hr-HR" sz="2200" dirty="0">
                <a:latin typeface="Candara" pitchFamily="34" charset="0"/>
              </a:rPr>
              <a:t>Koji su dokazi za i protiv te AM?</a:t>
            </a:r>
          </a:p>
          <a:p>
            <a:pPr lvl="1"/>
            <a:r>
              <a:rPr lang="hr-HR" sz="2200" dirty="0">
                <a:latin typeface="Candara" pitchFamily="34" charset="0"/>
              </a:rPr>
              <a:t>Postoji li alternativno objašnjenje za tu AM?</a:t>
            </a:r>
          </a:p>
          <a:p>
            <a:pPr lvl="1"/>
            <a:r>
              <a:rPr lang="hr-HR" sz="2200" dirty="0">
                <a:latin typeface="Candara" pitchFamily="34" charset="0"/>
              </a:rPr>
              <a:t>Što je najbolje i najgore što se klijentu može dogoditi? Bi li se najgore moglo preživjeti? Koja je ipak najrealističnija posljedica?</a:t>
            </a:r>
          </a:p>
          <a:p>
            <a:pPr lvl="1"/>
            <a:r>
              <a:rPr lang="hr-HR" sz="2200" dirty="0">
                <a:latin typeface="Candara" pitchFamily="34" charset="0"/>
              </a:rPr>
              <a:t>Koje su posljedice </a:t>
            </a:r>
            <a:r>
              <a:rPr lang="hr-HR" sz="2200" dirty="0" err="1">
                <a:latin typeface="Candara" pitchFamily="34" charset="0"/>
              </a:rPr>
              <a:t>klijentovog</a:t>
            </a:r>
            <a:r>
              <a:rPr lang="hr-HR" sz="2200" dirty="0">
                <a:latin typeface="Candara" pitchFamily="34" charset="0"/>
              </a:rPr>
              <a:t> vjerovanja u tu AM? Koje bi mogle biti posljedice promjene vjerovanja?</a:t>
            </a:r>
          </a:p>
          <a:p>
            <a:pPr lvl="1"/>
            <a:r>
              <a:rPr lang="hr-HR" sz="2200" dirty="0">
                <a:latin typeface="Candara" pitchFamily="34" charset="0"/>
              </a:rPr>
              <a:t>Što će klijent poduzeti u vezi s tim?</a:t>
            </a:r>
          </a:p>
          <a:p>
            <a:pPr lvl="1"/>
            <a:r>
              <a:rPr lang="hr-HR" sz="2200" b="1" i="1" dirty="0">
                <a:latin typeface="Candara" pitchFamily="34" charset="0"/>
              </a:rPr>
              <a:t>Alternativno:</a:t>
            </a:r>
            <a:r>
              <a:rPr lang="hr-HR" sz="2200" i="1" dirty="0">
                <a:latin typeface="Candara" pitchFamily="34" charset="0"/>
              </a:rPr>
              <a:t> Što bi klijent rekao prijatelju kad bi se našao u istoj situaciji kao i on/a?</a:t>
            </a:r>
          </a:p>
          <a:p>
            <a:r>
              <a:rPr lang="hr-HR" sz="2400" dirty="0" smtClean="0">
                <a:latin typeface="Candara" pitchFamily="34" charset="0"/>
              </a:rPr>
              <a:t>Ne trebaju se prolaziti svi ovi koraci za svaku AM</a:t>
            </a:r>
          </a:p>
          <a:p>
            <a:endParaRPr lang="hr-HR" sz="2400" dirty="0" smtClean="0">
              <a:latin typeface="Candara" pitchFamily="34" charset="0"/>
            </a:endParaRPr>
          </a:p>
          <a:p>
            <a:pPr lvl="1"/>
            <a:endParaRPr lang="en-US" sz="22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978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smtClean="0"/>
              <a:t>3) Identificiranje kognitivnih distorzija</a:t>
            </a:r>
            <a:endParaRPr lang="en-US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/>
          </a:bodyPr>
          <a:lstStyle/>
          <a:p>
            <a:r>
              <a:rPr lang="hr-HR" sz="2400" dirty="0" smtClean="0">
                <a:latin typeface="Candara" pitchFamily="34" charset="0"/>
              </a:rPr>
              <a:t>Nekim klijentima možemo ponuditi listu distorzija i zamoliti ih da ih sami obilježavaju</a:t>
            </a:r>
          </a:p>
          <a:p>
            <a:r>
              <a:rPr lang="hr-HR" sz="2400" dirty="0" smtClean="0">
                <a:latin typeface="Candara" pitchFamily="34" charset="0"/>
              </a:rPr>
              <a:t>Za druge je to preteško, pa terapeut najčešće odabire onu tipičnu za pojedinog klijenta</a:t>
            </a:r>
          </a:p>
          <a:p>
            <a:pPr lvl="1"/>
            <a:r>
              <a:rPr lang="hr-HR" sz="2200" dirty="0" smtClean="0">
                <a:latin typeface="Candara" pitchFamily="34" charset="0"/>
              </a:rPr>
              <a:t>Sve-ili-ništa mišljenje</a:t>
            </a:r>
          </a:p>
          <a:p>
            <a:pPr lvl="1"/>
            <a:r>
              <a:rPr lang="hr-HR" sz="2200" dirty="0" err="1" smtClean="0">
                <a:latin typeface="Candara" pitchFamily="34" charset="0"/>
              </a:rPr>
              <a:t>Katastrofiziranje</a:t>
            </a:r>
            <a:endParaRPr lang="hr-HR" sz="2200" dirty="0" smtClean="0">
              <a:latin typeface="Candara" pitchFamily="34" charset="0"/>
            </a:endParaRPr>
          </a:p>
          <a:p>
            <a:pPr lvl="1"/>
            <a:r>
              <a:rPr lang="hr-HR" sz="2200" dirty="0" smtClean="0">
                <a:latin typeface="Candara" pitchFamily="34" charset="0"/>
              </a:rPr>
              <a:t>Diskvalificiranje ili negiranje</a:t>
            </a:r>
          </a:p>
          <a:p>
            <a:pPr marL="628650" lvl="1" indent="0">
              <a:spcBef>
                <a:spcPts val="0"/>
              </a:spcBef>
              <a:buNone/>
            </a:pPr>
            <a:r>
              <a:rPr lang="hr-HR" sz="2200" dirty="0" smtClean="0">
                <a:latin typeface="Candara" pitchFamily="34" charset="0"/>
              </a:rPr>
              <a:t>pozitivnog</a:t>
            </a:r>
          </a:p>
          <a:p>
            <a:pPr lvl="1"/>
            <a:r>
              <a:rPr lang="hr-HR" sz="2200" dirty="0" smtClean="0">
                <a:latin typeface="Candara" pitchFamily="34" charset="0"/>
              </a:rPr>
              <a:t>Emocionalno zaključivanje</a:t>
            </a:r>
          </a:p>
          <a:p>
            <a:pPr lvl="1"/>
            <a:r>
              <a:rPr lang="hr-HR" sz="2200" dirty="0" smtClean="0">
                <a:latin typeface="Candara" pitchFamily="34" charset="0"/>
              </a:rPr>
              <a:t>Etiketiranje, pridavanje pogrešnih</a:t>
            </a:r>
          </a:p>
          <a:p>
            <a:pPr marL="628650" lvl="1" indent="0">
              <a:spcBef>
                <a:spcPts val="0"/>
              </a:spcBef>
              <a:buNone/>
            </a:pPr>
            <a:r>
              <a:rPr lang="hr-HR" sz="2200" dirty="0" smtClean="0">
                <a:latin typeface="Candara" pitchFamily="34" charset="0"/>
              </a:rPr>
              <a:t>oznaka</a:t>
            </a:r>
          </a:p>
          <a:p>
            <a:pPr lvl="1"/>
            <a:r>
              <a:rPr lang="hr-HR" sz="2200" dirty="0" smtClean="0">
                <a:latin typeface="Candara" pitchFamily="34" charset="0"/>
              </a:rPr>
              <a:t>Pretjerano uveličavanje/umanjivanje</a:t>
            </a:r>
          </a:p>
          <a:p>
            <a:pPr lvl="1"/>
            <a:endParaRPr lang="hr-HR" sz="2200" dirty="0" smtClean="0">
              <a:latin typeface="Candara" pitchFamily="34" charset="0"/>
            </a:endParaRPr>
          </a:p>
          <a:p>
            <a:pPr lvl="1"/>
            <a:endParaRPr lang="hr-HR" sz="2200" dirty="0" smtClean="0">
              <a:latin typeface="Candara" pitchFamily="34" charset="0"/>
            </a:endParaRPr>
          </a:p>
        </p:txBody>
      </p:sp>
      <p:sp>
        <p:nvSpPr>
          <p:cNvPr id="4" name="TekstniOkvir 3"/>
          <p:cNvSpPr txBox="1"/>
          <p:nvPr/>
        </p:nvSpPr>
        <p:spPr>
          <a:xfrm>
            <a:off x="4932040" y="3789040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kstniOkvir 10"/>
          <p:cNvSpPr txBox="1"/>
          <p:nvPr/>
        </p:nvSpPr>
        <p:spPr>
          <a:xfrm>
            <a:off x="5004048" y="3516054"/>
            <a:ext cx="3816424" cy="2721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40800" lvl="1" indent="-248400">
              <a:spcBef>
                <a:spcPts val="528"/>
              </a:spcBef>
              <a:buClr>
                <a:schemeClr val="accent1"/>
              </a:buClr>
              <a:buSzPct val="150000"/>
              <a:buFont typeface="Arial" pitchFamily="34" charset="0"/>
              <a:buChar char="•"/>
            </a:pPr>
            <a:r>
              <a:rPr lang="hr-HR" sz="2200" dirty="0" smtClean="0">
                <a:latin typeface="Candara" pitchFamily="34" charset="0"/>
              </a:rPr>
              <a:t>Mentalni </a:t>
            </a:r>
            <a:r>
              <a:rPr lang="hr-HR" sz="2200" dirty="0" err="1" smtClean="0">
                <a:latin typeface="Candara" pitchFamily="34" charset="0"/>
              </a:rPr>
              <a:t>filter</a:t>
            </a:r>
            <a:endParaRPr lang="hr-HR" sz="2200" dirty="0" smtClean="0">
              <a:latin typeface="Candara" pitchFamily="34" charset="0"/>
            </a:endParaRPr>
          </a:p>
          <a:p>
            <a:pPr marL="640800" lvl="1" indent="-248400">
              <a:spcBef>
                <a:spcPts val="528"/>
              </a:spcBef>
              <a:buClr>
                <a:schemeClr val="accent1"/>
              </a:buClr>
              <a:buSzPct val="150000"/>
              <a:buFont typeface="Arial" pitchFamily="34" charset="0"/>
              <a:buChar char="•"/>
            </a:pPr>
            <a:r>
              <a:rPr lang="hr-HR" sz="2200" dirty="0" smtClean="0">
                <a:latin typeface="Candara" pitchFamily="34" charset="0"/>
              </a:rPr>
              <a:t>Čitanje misli</a:t>
            </a:r>
          </a:p>
          <a:p>
            <a:pPr marL="640800" lvl="1" indent="-248400">
              <a:spcBef>
                <a:spcPts val="528"/>
              </a:spcBef>
              <a:buClr>
                <a:schemeClr val="accent1"/>
              </a:buClr>
              <a:buSzPct val="150000"/>
              <a:buFont typeface="Arial" pitchFamily="34" charset="0"/>
              <a:buChar char="•"/>
            </a:pPr>
            <a:r>
              <a:rPr lang="hr-HR" sz="2200" dirty="0" smtClean="0">
                <a:latin typeface="Candara" pitchFamily="34" charset="0"/>
              </a:rPr>
              <a:t>Pretjerana generalizacija</a:t>
            </a:r>
          </a:p>
          <a:p>
            <a:pPr marL="640800" lvl="1" indent="-248400">
              <a:spcBef>
                <a:spcPts val="528"/>
              </a:spcBef>
              <a:buClr>
                <a:schemeClr val="accent1"/>
              </a:buClr>
              <a:buSzPct val="150000"/>
              <a:buFont typeface="Arial" pitchFamily="34" charset="0"/>
              <a:buChar char="•"/>
            </a:pPr>
            <a:r>
              <a:rPr lang="hr-HR" sz="2200" dirty="0" smtClean="0">
                <a:latin typeface="Candara" pitchFamily="34" charset="0"/>
              </a:rPr>
              <a:t>Personalizacija</a:t>
            </a:r>
          </a:p>
          <a:p>
            <a:pPr marL="640800" lvl="1" indent="-248400">
              <a:spcBef>
                <a:spcPts val="528"/>
              </a:spcBef>
              <a:buClr>
                <a:schemeClr val="accent1"/>
              </a:buClr>
              <a:buSzPct val="150000"/>
              <a:buFont typeface="Arial" pitchFamily="34" charset="0"/>
              <a:buChar char="•"/>
            </a:pPr>
            <a:r>
              <a:rPr lang="hr-HR" sz="2200" dirty="0" smtClean="0">
                <a:latin typeface="Candara" pitchFamily="34" charset="0"/>
              </a:rPr>
              <a:t>Izjave „trebati i morati”</a:t>
            </a:r>
          </a:p>
          <a:p>
            <a:pPr marL="640800" lvl="1" indent="-248400">
              <a:spcBef>
                <a:spcPts val="528"/>
              </a:spcBef>
              <a:buClr>
                <a:schemeClr val="accent1"/>
              </a:buClr>
              <a:buSzPct val="150000"/>
              <a:buFont typeface="Arial" pitchFamily="34" charset="0"/>
              <a:buChar char="•"/>
            </a:pPr>
            <a:r>
              <a:rPr lang="hr-HR" sz="2200" dirty="0" smtClean="0">
                <a:latin typeface="Candara" pitchFamily="34" charset="0"/>
              </a:rPr>
              <a:t>Tunelsko gledanje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978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/>
              <a:t>4) Vrednovanje korisnosti AM</a:t>
            </a:r>
            <a:endParaRPr lang="en-US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>
                <a:latin typeface="Candara" pitchFamily="34" charset="0"/>
              </a:rPr>
              <a:t>Dvije situacije:</a:t>
            </a:r>
          </a:p>
          <a:p>
            <a:pPr lvl="1"/>
            <a:r>
              <a:rPr lang="hr-HR" sz="2200" dirty="0" smtClean="0">
                <a:latin typeface="Candara" pitchFamily="34" charset="0"/>
              </a:rPr>
              <a:t>AM su one zaista valjane</a:t>
            </a:r>
          </a:p>
          <a:p>
            <a:pPr lvl="1"/>
            <a:r>
              <a:rPr lang="hr-HR" sz="2200" dirty="0" smtClean="0">
                <a:latin typeface="Candara" pitchFamily="34" charset="0"/>
              </a:rPr>
              <a:t>AM nisu valjane, ali klijent i dalje vjeruje u njih </a:t>
            </a:r>
            <a:r>
              <a:rPr lang="hr-HR" sz="2200" dirty="0" smtClean="0">
                <a:latin typeface="Candara" pitchFamily="34" charset="0"/>
                <a:sym typeface="Symbol"/>
              </a:rPr>
              <a:t> tada se utvrđuje njihova korisnost</a:t>
            </a:r>
            <a:endParaRPr lang="hr-HR" sz="2200" dirty="0" smtClean="0">
              <a:latin typeface="Candara" pitchFamily="34" charset="0"/>
            </a:endParaRPr>
          </a:p>
        </p:txBody>
      </p:sp>
      <p:pic>
        <p:nvPicPr>
          <p:cNvPr id="5122" name="Picture 2" descr="Povezana slik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611065"/>
            <a:ext cx="3992361" cy="2986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4111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/>
              <a:t>5) Djelotvornost vrednovanja AM</a:t>
            </a:r>
            <a:endParaRPr lang="en-US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>
                <a:latin typeface="Candara" pitchFamily="34" charset="0"/>
              </a:rPr>
              <a:t>Dvije situacije:</a:t>
            </a:r>
          </a:p>
          <a:p>
            <a:pPr lvl="1"/>
            <a:r>
              <a:rPr lang="hr-HR" sz="2200" dirty="0">
                <a:latin typeface="Candara" pitchFamily="34" charset="0"/>
              </a:rPr>
              <a:t>Ukoliko klijent više ne vjeruje u AM ili ukoliko je njegova emocionalna reakcija snižena, prelazi se na sljedeću točnu dnevnog </a:t>
            </a:r>
            <a:r>
              <a:rPr lang="hr-HR" sz="2200" dirty="0" smtClean="0">
                <a:latin typeface="Candara" pitchFamily="34" charset="0"/>
              </a:rPr>
              <a:t>reda</a:t>
            </a:r>
          </a:p>
          <a:p>
            <a:pPr lvl="1"/>
            <a:r>
              <a:rPr lang="hr-HR" sz="2200" dirty="0" smtClean="0">
                <a:latin typeface="Candara" pitchFamily="34" charset="0"/>
              </a:rPr>
              <a:t>Ukoliko ipak vjeruje, prelazi se na sljedeći korak </a:t>
            </a:r>
            <a:r>
              <a:rPr lang="hr-HR" sz="2200" dirty="0" smtClean="0">
                <a:latin typeface="Candara" pitchFamily="34" charset="0"/>
                <a:sym typeface="Symbol"/>
              </a:rPr>
              <a:t> otkrivanje uzroka nedjelotvornog vrednovanja AM</a:t>
            </a:r>
            <a:endParaRPr lang="hr-HR" sz="2200" dirty="0" smtClean="0">
              <a:latin typeface="Candara" pitchFamily="34" charset="0"/>
            </a:endParaRPr>
          </a:p>
          <a:p>
            <a:pPr lvl="1"/>
            <a:endParaRPr lang="en-US" sz="2200" dirty="0">
              <a:latin typeface="Candara" pitchFamily="34" charset="0"/>
            </a:endParaRPr>
          </a:p>
          <a:p>
            <a:pPr lvl="1"/>
            <a:endParaRPr lang="en-US" sz="2200" dirty="0">
              <a:latin typeface="Candara" pitchFamily="34" charset="0"/>
            </a:endParaRPr>
          </a:p>
        </p:txBody>
      </p:sp>
      <p:sp>
        <p:nvSpPr>
          <p:cNvPr id="4" name="AutoShape 2" descr="Slikovni rezultat za good and ba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148" name="Picture 4" descr="http://combiboilersleeds.com/images/good-and-bad/good-and-bad-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3206" y="4221088"/>
            <a:ext cx="3221162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4111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507288" cy="1143000"/>
          </a:xfrm>
        </p:spPr>
        <p:txBody>
          <a:bodyPr>
            <a:normAutofit/>
          </a:bodyPr>
          <a:lstStyle/>
          <a:p>
            <a:r>
              <a:rPr lang="hr-HR" sz="4000" dirty="0" smtClean="0"/>
              <a:t>6) Uzrok nedjelotvornog vrednovanja AM</a:t>
            </a:r>
            <a:endParaRPr lang="en-US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935480"/>
            <a:ext cx="8686800" cy="4389120"/>
          </a:xfrm>
        </p:spPr>
        <p:txBody>
          <a:bodyPr>
            <a:normAutofit/>
          </a:bodyPr>
          <a:lstStyle/>
          <a:p>
            <a:r>
              <a:rPr lang="hr-HR" sz="2400" dirty="0" smtClean="0">
                <a:latin typeface="Candara" pitchFamily="34" charset="0"/>
              </a:rPr>
              <a:t>Najčešći razlozi:</a:t>
            </a:r>
          </a:p>
          <a:p>
            <a:pPr lvl="1"/>
            <a:r>
              <a:rPr lang="hr-HR" sz="2200" dirty="0" smtClean="0">
                <a:latin typeface="Candara" pitchFamily="34" charset="0"/>
              </a:rPr>
              <a:t>Postoje druge, važnije AM koje nisu identificirane i vrednovane</a:t>
            </a:r>
          </a:p>
          <a:p>
            <a:pPr lvl="1"/>
            <a:r>
              <a:rPr lang="hr-HR" sz="2200" dirty="0" smtClean="0">
                <a:latin typeface="Candara" pitchFamily="34" charset="0"/>
              </a:rPr>
              <a:t>Proces vrednovanja AM odrađen je površno ili neadekvatno</a:t>
            </a:r>
          </a:p>
          <a:p>
            <a:pPr lvl="1"/>
            <a:r>
              <a:rPr lang="hr-HR" sz="2200" dirty="0" smtClean="0">
                <a:latin typeface="Candara" pitchFamily="34" charset="0"/>
              </a:rPr>
              <a:t>Klijent nije iznio dovoljno dokaza za koje vjeruje da podržavaju AM</a:t>
            </a:r>
          </a:p>
          <a:p>
            <a:pPr lvl="1"/>
            <a:r>
              <a:rPr lang="hr-HR" sz="2200" dirty="0" smtClean="0">
                <a:latin typeface="Candara" pitchFamily="34" charset="0"/>
              </a:rPr>
              <a:t>AM = bazično vjerovanje</a:t>
            </a:r>
          </a:p>
          <a:p>
            <a:pPr lvl="1"/>
            <a:r>
              <a:rPr lang="hr-HR" sz="2200" dirty="0" smtClean="0">
                <a:latin typeface="Candara" pitchFamily="34" charset="0"/>
              </a:rPr>
              <a:t>Klijent je uvidio </a:t>
            </a:r>
            <a:r>
              <a:rPr lang="hr-HR" sz="2200" dirty="0" err="1" smtClean="0">
                <a:latin typeface="Candara" pitchFamily="34" charset="0"/>
              </a:rPr>
              <a:t>disfunkcionalnost</a:t>
            </a:r>
            <a:r>
              <a:rPr lang="hr-HR" sz="2200" dirty="0" smtClean="0">
                <a:latin typeface="Candara" pitchFamily="34" charset="0"/>
              </a:rPr>
              <a:t> AM na racionalnog razini, ali ne i na emocionalnoj</a:t>
            </a:r>
          </a:p>
          <a:p>
            <a:pPr lvl="1"/>
            <a:r>
              <a:rPr lang="hr-HR" sz="2200" dirty="0" smtClean="0">
                <a:latin typeface="Candara" pitchFamily="34" charset="0"/>
              </a:rPr>
              <a:t>Klijent je vrednovanje AM primio</a:t>
            </a:r>
          </a:p>
          <a:p>
            <a:pPr marL="393192" lvl="1" indent="0">
              <a:spcBef>
                <a:spcPts val="0"/>
              </a:spcBef>
              <a:buNone/>
            </a:pPr>
            <a:r>
              <a:rPr lang="hr-HR" sz="2200" dirty="0">
                <a:latin typeface="Candara" pitchFamily="34" charset="0"/>
              </a:rPr>
              <a:t> </a:t>
            </a:r>
            <a:r>
              <a:rPr lang="hr-HR" sz="2200" dirty="0" smtClean="0">
                <a:latin typeface="Candara" pitchFamily="34" charset="0"/>
              </a:rPr>
              <a:t>   s rezervom</a:t>
            </a:r>
          </a:p>
          <a:p>
            <a:endParaRPr lang="en-US" sz="2400" dirty="0">
              <a:latin typeface="Candara" pitchFamily="34" charset="0"/>
            </a:endParaRPr>
          </a:p>
        </p:txBody>
      </p:sp>
      <p:pic>
        <p:nvPicPr>
          <p:cNvPr id="7170" name="Picture 2" descr="Slikovni rezultat za obstac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581128"/>
            <a:ext cx="3567112" cy="2119313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4111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jek">
  <a:themeElements>
    <a:clrScheme name="Tije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ije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je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1039</TotalTime>
  <Words>551</Words>
  <Application>Microsoft Office PowerPoint</Application>
  <PresentationFormat>On-screen Show (4:3)</PresentationFormat>
  <Paragraphs>80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Tijek</vt:lpstr>
      <vt:lpstr>Evaluacija automatskih misli</vt:lpstr>
      <vt:lpstr>Koju AM odabrati?</vt:lpstr>
      <vt:lpstr>Koju AM odabrati?</vt:lpstr>
      <vt:lpstr>1) Usmjeravanje na AM</vt:lpstr>
      <vt:lpstr>2) Vrednovanje AM</vt:lpstr>
      <vt:lpstr>3) Identificiranje kognitivnih distorzija</vt:lpstr>
      <vt:lpstr>4) Vrednovanje korisnosti AM</vt:lpstr>
      <vt:lpstr>5) Djelotvornost vrednovanja AM</vt:lpstr>
      <vt:lpstr>6) Uzrok nedjelotvornog vrednovanja AM</vt:lpstr>
      <vt:lpstr>Hvala na pažnji!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Evaluacija automatskih misli</dc:title>
  <dc:creator>Sandro Kraljević</dc:creator>
  <cp:lastModifiedBy>HUBIKOT</cp:lastModifiedBy>
  <cp:revision>21</cp:revision>
  <cp:lastPrinted>2017-05-25T12:06:41Z</cp:lastPrinted>
  <dcterms:created xsi:type="dcterms:W3CDTF">2017-05-19T15:44:22Z</dcterms:created>
  <dcterms:modified xsi:type="dcterms:W3CDTF">2017-05-25T12:16:56Z</dcterms:modified>
</cp:coreProperties>
</file>