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74" r:id="rId7"/>
    <p:sldId id="276" r:id="rId8"/>
    <p:sldId id="275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2" r:id="rId18"/>
    <p:sldId id="270" r:id="rId19"/>
    <p:sldId id="271" r:id="rId20"/>
    <p:sldId id="273" r:id="rId2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9B067"/>
    <a:srgbClr val="FFCC99"/>
    <a:srgbClr val="FF9933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08" autoAdjust="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kut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jeni pravokutni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slov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20" name="Podnaslov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19" name="Rezervirano mjesto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1" name="Rezervirano mjesto broja slajd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jeni pravokutni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jeni pravokutni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kut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kut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utnik s jednim zaobljenim kuto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Pritisnite ikonu za dodavanje slike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kut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jeni pravokutni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Rezervirano mjesto naslova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5" name="Rezervirano mjesto datum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EB3E946-6F58-4B62-923A-79E35B0C6DFF}" type="datetimeFigureOut">
              <a:rPr lang="sr-Latn-CS" smtClean="0"/>
              <a:pPr/>
              <a:t>23.3.2017</a:t>
            </a:fld>
            <a:endParaRPr lang="hr-HR"/>
          </a:p>
        </p:txBody>
      </p:sp>
      <p:sp>
        <p:nvSpPr>
          <p:cNvPr id="18" name="Rezervirano mjesto podnožj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E133D91-FC7E-405D-BBE7-080CE614E7B7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14282" y="1285860"/>
            <a:ext cx="8572560" cy="1571636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hr-HR" sz="4800" dirty="0" smtClean="0">
                <a:latin typeface="Baskerville Old Face" pitchFamily="18" charset="0"/>
              </a:rPr>
              <a:t>IDENTIFICIRANJE </a:t>
            </a:r>
            <a:br>
              <a:rPr lang="hr-HR" sz="4800" dirty="0" smtClean="0">
                <a:latin typeface="Baskerville Old Face" pitchFamily="18" charset="0"/>
              </a:rPr>
            </a:br>
            <a:r>
              <a:rPr lang="hr-HR" sz="4800" dirty="0" smtClean="0">
                <a:latin typeface="Baskerville Old Face" pitchFamily="18" charset="0"/>
              </a:rPr>
              <a:t>EMOCIJA</a:t>
            </a:r>
            <a:endParaRPr lang="hr-HR" sz="4800" dirty="0">
              <a:latin typeface="Baskerville Old Face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929454" y="5929330"/>
            <a:ext cx="1771640" cy="428628"/>
          </a:xfrm>
        </p:spPr>
        <p:txBody>
          <a:bodyPr/>
          <a:lstStyle/>
          <a:p>
            <a:r>
              <a:rPr lang="hr-H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Emilija </a:t>
            </a:r>
            <a:r>
              <a:rPr lang="hr-HR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Hlišć</a:t>
            </a:r>
            <a:endParaRPr lang="hr-HR" b="1" dirty="0">
              <a:solidFill>
                <a:schemeClr val="tx1">
                  <a:lumMod val="75000"/>
                  <a:lumOff val="25000"/>
                </a:schemeClr>
              </a:solidFill>
              <a:latin typeface="Baskerville Old Face" pitchFamily="18" charset="0"/>
            </a:endParaRPr>
          </a:p>
        </p:txBody>
      </p:sp>
      <p:pic>
        <p:nvPicPr>
          <p:cNvPr id="4" name="Slika 3" descr="Emotio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3714752"/>
            <a:ext cx="3812204" cy="2543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54123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Nepodudaranje emocije </a:t>
            </a:r>
            <a:br>
              <a:rPr lang="hr-HR" dirty="0" smtClean="0"/>
            </a:br>
            <a:r>
              <a:rPr lang="hr-HR" dirty="0" smtClean="0"/>
              <a:t>i sadržaja automatske misli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26869" y="1772816"/>
            <a:ext cx="8183880" cy="41879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r-HR" dirty="0" smtClean="0"/>
              <a:t>T: ‘Kako ste se osjećali kada vas majka nije odmah nazvala?’ </a:t>
            </a:r>
          </a:p>
          <a:p>
            <a:pPr>
              <a:buNone/>
            </a:pPr>
            <a:r>
              <a:rPr lang="hr-HR" dirty="0" smtClean="0"/>
              <a:t>K: ‘Bila sam tužna.’</a:t>
            </a:r>
          </a:p>
          <a:p>
            <a:pPr>
              <a:buNone/>
            </a:pPr>
            <a:r>
              <a:rPr lang="hr-HR" dirty="0" smtClean="0"/>
              <a:t>T: ‘Što vam je tada prošlo kroz glavu?’</a:t>
            </a:r>
          </a:p>
          <a:p>
            <a:pPr>
              <a:buNone/>
            </a:pPr>
            <a:r>
              <a:rPr lang="hr-HR" dirty="0" smtClean="0"/>
              <a:t>K: ‘Što ako joj se nešto dogodilo?’ </a:t>
            </a:r>
            <a:r>
              <a:rPr lang="hr-HR" dirty="0" smtClean="0">
                <a:sym typeface="Wingdings"/>
              </a:rPr>
              <a:t> </a:t>
            </a:r>
            <a:r>
              <a:rPr lang="hr-HR" i="1" dirty="0" smtClean="0">
                <a:sym typeface="Wingdings"/>
              </a:rPr>
              <a:t>anksioznost</a:t>
            </a:r>
            <a:endParaRPr lang="hr-HR" i="1" dirty="0" smtClean="0"/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treba istražiti nepodudaranje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/>
              <a:t>a</a:t>
            </a:r>
            <a:r>
              <a:rPr lang="hr-HR" dirty="0" smtClean="0"/>
              <a:t>ko bi se usmjerili </a:t>
            </a:r>
            <a:r>
              <a:rPr lang="hr-HR" dirty="0"/>
              <a:t>samo na </a:t>
            </a:r>
            <a:r>
              <a:rPr lang="hr-HR" dirty="0" smtClean="0"/>
              <a:t>automatsku misao </a:t>
            </a:r>
            <a:r>
              <a:rPr lang="hr-HR" dirty="0"/>
              <a:t>koju klijent izražava, </a:t>
            </a:r>
            <a:r>
              <a:rPr lang="hr-HR" dirty="0" smtClean="0"/>
              <a:t>mogli </a:t>
            </a:r>
            <a:r>
              <a:rPr lang="hr-HR" dirty="0"/>
              <a:t>bi </a:t>
            </a:r>
            <a:r>
              <a:rPr lang="hr-HR" dirty="0" smtClean="0"/>
              <a:t>propustiti </a:t>
            </a:r>
            <a:r>
              <a:rPr lang="hr-HR" dirty="0"/>
              <a:t>neki važniji </a:t>
            </a:r>
            <a:r>
              <a:rPr lang="hr-HR" dirty="0" smtClean="0"/>
              <a:t>problem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hr-HR" dirty="0" smtClean="0"/>
              <a:t>U podlozi misao: ‘Ako se nešto desi mami, neće više biti nikog kome je stalo do mene.’ </a:t>
            </a:r>
            <a:r>
              <a:rPr lang="hr-HR" dirty="0" smtClean="0">
                <a:sym typeface="Wingdings"/>
              </a:rPr>
              <a:t> </a:t>
            </a:r>
            <a:r>
              <a:rPr lang="hr-HR" i="1" dirty="0" smtClean="0">
                <a:sym typeface="Wingdings"/>
              </a:rPr>
              <a:t>tuga</a:t>
            </a:r>
            <a:endParaRPr lang="hr-HR" i="1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549946"/>
            <a:ext cx="8183880" cy="1051560"/>
          </a:xfrm>
        </p:spPr>
        <p:txBody>
          <a:bodyPr/>
          <a:lstStyle/>
          <a:p>
            <a:r>
              <a:rPr lang="hr-HR" dirty="0" smtClean="0"/>
              <a:t>Teškoće u imenovanju emocija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2920" y="1844824"/>
            <a:ext cx="8183880" cy="4187952"/>
          </a:xfrm>
        </p:spPr>
        <p:txBody>
          <a:bodyPr/>
          <a:lstStyle/>
          <a:p>
            <a:r>
              <a:rPr lang="hr-HR" dirty="0"/>
              <a:t>relativno siromašan rječnik za </a:t>
            </a:r>
            <a:r>
              <a:rPr lang="hr-HR" dirty="0" smtClean="0"/>
              <a:t>emocije</a:t>
            </a:r>
          </a:p>
          <a:p>
            <a:r>
              <a:rPr lang="hr-HR" dirty="0" smtClean="0"/>
              <a:t>teškoće </a:t>
            </a:r>
            <a:r>
              <a:rPr lang="hr-HR" dirty="0"/>
              <a:t>u imenovanju vlastitih </a:t>
            </a:r>
            <a:r>
              <a:rPr lang="hr-HR" dirty="0" smtClean="0"/>
              <a:t>emocija</a:t>
            </a:r>
          </a:p>
          <a:p>
            <a:endParaRPr lang="hr-HR" dirty="0" smtClean="0"/>
          </a:p>
          <a:p>
            <a:r>
              <a:rPr lang="hr-HR" dirty="0" smtClean="0"/>
              <a:t>Pomoć:</a:t>
            </a:r>
            <a:endParaRPr lang="hr-HR" dirty="0"/>
          </a:p>
          <a:p>
            <a:pPr lvl="1"/>
            <a:r>
              <a:rPr lang="hr-HR" dirty="0" smtClean="0"/>
              <a:t>Emocionalna karta</a:t>
            </a:r>
          </a:p>
          <a:p>
            <a:pPr lvl="1"/>
            <a:r>
              <a:rPr lang="hr-HR" dirty="0" smtClean="0"/>
              <a:t>Lista negativnih emocija</a:t>
            </a:r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530352"/>
            <a:ext cx="8183880" cy="882424"/>
          </a:xfrm>
        </p:spPr>
        <p:txBody>
          <a:bodyPr/>
          <a:lstStyle/>
          <a:p>
            <a:pPr algn="ctr"/>
            <a:r>
              <a:rPr lang="hr-HR" dirty="0" smtClean="0"/>
              <a:t>Emocionalna karta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35509" y="1484784"/>
            <a:ext cx="8183880" cy="4620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sz="1600" dirty="0" smtClean="0"/>
              <a:t>Od </a:t>
            </a:r>
            <a:r>
              <a:rPr lang="hr-HR" sz="1600" dirty="0"/>
              <a:t>klijenta </a:t>
            </a:r>
            <a:r>
              <a:rPr lang="hr-HR" sz="1600" dirty="0" smtClean="0"/>
              <a:t>se traži da </a:t>
            </a:r>
            <a:r>
              <a:rPr lang="hr-HR" sz="1600" dirty="0"/>
              <a:t>se prisjeti neke konkretne </a:t>
            </a:r>
            <a:r>
              <a:rPr lang="hr-HR" sz="1600" dirty="0" smtClean="0"/>
              <a:t>situacije </a:t>
            </a:r>
            <a:r>
              <a:rPr lang="hr-HR" sz="1600" dirty="0"/>
              <a:t>u kojoj je osjetio određenu emociju, npr. ljutnju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1600" dirty="0"/>
              <a:t>N</a:t>
            </a:r>
            <a:r>
              <a:rPr lang="hr-HR" sz="1600" dirty="0" smtClean="0"/>
              <a:t>akon </a:t>
            </a:r>
            <a:r>
              <a:rPr lang="hr-HR" sz="1600" dirty="0"/>
              <a:t>što klijent opiše situaciju, terapeut provjerava s klijentom je li točno identificirao svoju emociju </a:t>
            </a:r>
            <a:r>
              <a:rPr lang="hr-HR" sz="1600" dirty="0" smtClean="0"/>
              <a:t>-&gt; </a:t>
            </a:r>
            <a:r>
              <a:rPr lang="hr-HR" sz="1600" dirty="0"/>
              <a:t>pita </a:t>
            </a:r>
            <a:r>
              <a:rPr lang="hr-HR" sz="1600" dirty="0" smtClean="0"/>
              <a:t>ga za </a:t>
            </a:r>
            <a:r>
              <a:rPr lang="hr-HR" sz="1600" dirty="0"/>
              <a:t>misli koje su mu tada prošle glavom </a:t>
            </a:r>
            <a:r>
              <a:rPr lang="hr-HR" sz="1600" dirty="0" smtClean="0"/>
              <a:t>(provjerava odgovara </a:t>
            </a:r>
            <a:r>
              <a:rPr lang="hr-HR" sz="1600" dirty="0"/>
              <a:t>li sadržaj AM utvrđenoj </a:t>
            </a:r>
            <a:r>
              <a:rPr lang="hr-HR" sz="1600" dirty="0" smtClean="0"/>
              <a:t>emociji</a:t>
            </a:r>
            <a:r>
              <a:rPr lang="hr-HR" sz="16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1600" dirty="0" smtClean="0"/>
              <a:t>Klijent se treba </a:t>
            </a:r>
            <a:r>
              <a:rPr lang="hr-HR" sz="1600" dirty="0"/>
              <a:t>prisjeti još 2 situacije u kojima je osjetio tu istu </a:t>
            </a:r>
            <a:r>
              <a:rPr lang="hr-HR" sz="1600" dirty="0" smtClean="0"/>
              <a:t>emociju</a:t>
            </a:r>
            <a:endParaRPr lang="hr-HR" sz="1600" dirty="0"/>
          </a:p>
          <a:p>
            <a:pPr marL="514350" indent="-514350">
              <a:buFont typeface="+mj-lt"/>
              <a:buAutoNum type="arabicPeriod"/>
            </a:pPr>
            <a:r>
              <a:rPr lang="hr-HR" sz="1600" dirty="0"/>
              <a:t>S</a:t>
            </a:r>
            <a:r>
              <a:rPr lang="hr-HR" sz="1600" dirty="0" smtClean="0"/>
              <a:t> </a:t>
            </a:r>
            <a:r>
              <a:rPr lang="hr-HR" sz="1600" dirty="0"/>
              <a:t>klijentom se izradi tablica </a:t>
            </a:r>
            <a:endParaRPr lang="hr-HR" sz="1600" dirty="0" smtClean="0"/>
          </a:p>
          <a:p>
            <a:pPr marL="0" indent="0">
              <a:buNone/>
            </a:pPr>
            <a:endParaRPr lang="hr-HR" dirty="0"/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537182"/>
              </p:ext>
            </p:extLst>
          </p:nvPr>
        </p:nvGraphicFramePr>
        <p:xfrm>
          <a:off x="1619672" y="3645024"/>
          <a:ext cx="5897880" cy="2103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LJUTNJA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TUGA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ANKSIOZNOST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hr-HR" sz="1200" dirty="0">
                          <a:effectLst/>
                        </a:rPr>
                        <a:t>Cimerica posuđuje odjeću bez pitanja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hr-HR" sz="1200">
                          <a:effectLst/>
                        </a:rPr>
                        <a:t>Brat ju ne poziva na druženje s prijateljima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hr-HR" sz="1200">
                          <a:effectLst/>
                        </a:rPr>
                        <a:t>Roditelji otvaraju njezinu poštu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2759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183880" cy="862830"/>
          </a:xfrm>
        </p:spPr>
        <p:txBody>
          <a:bodyPr/>
          <a:lstStyle/>
          <a:p>
            <a:pPr algn="ctr"/>
            <a:r>
              <a:rPr lang="hr-HR" dirty="0" smtClean="0"/>
              <a:t>Lista negativnih emocija</a:t>
            </a:r>
            <a:endParaRPr lang="hr-HR" dirty="0"/>
          </a:p>
        </p:txBody>
      </p:sp>
      <p:sp>
        <p:nvSpPr>
          <p:cNvPr id="5" name="Savinuti kut 4"/>
          <p:cNvSpPr/>
          <p:nvPr/>
        </p:nvSpPr>
        <p:spPr>
          <a:xfrm>
            <a:off x="2615268" y="1556792"/>
            <a:ext cx="4176464" cy="410445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r-HR" sz="2000" dirty="0" smtClean="0"/>
          </a:p>
          <a:p>
            <a:endParaRPr lang="hr-HR" sz="2000" dirty="0"/>
          </a:p>
          <a:p>
            <a:r>
              <a:rPr lang="hr-HR" sz="1400" dirty="0" smtClean="0"/>
              <a:t>Tuga</a:t>
            </a:r>
            <a:r>
              <a:rPr lang="hr-HR" sz="1400" dirty="0"/>
              <a:t>, potištenost, usamljenost, </a:t>
            </a:r>
            <a:r>
              <a:rPr lang="hr-HR" sz="1400" dirty="0" smtClean="0"/>
              <a:t>nesreća</a:t>
            </a:r>
          </a:p>
          <a:p>
            <a:endParaRPr lang="hr-HR" sz="1400" dirty="0"/>
          </a:p>
          <a:p>
            <a:r>
              <a:rPr lang="hr-HR" sz="1400" dirty="0"/>
              <a:t>Anksioznost, zabrinutost, uplašenost, </a:t>
            </a:r>
            <a:r>
              <a:rPr lang="hr-HR" sz="1400" dirty="0" smtClean="0"/>
              <a:t>napetost</a:t>
            </a:r>
          </a:p>
          <a:p>
            <a:endParaRPr lang="hr-HR" sz="1400" dirty="0"/>
          </a:p>
          <a:p>
            <a:r>
              <a:rPr lang="hr-HR" sz="1400" dirty="0"/>
              <a:t>Ljutnja, bijes, </a:t>
            </a:r>
            <a:r>
              <a:rPr lang="hr-HR" sz="1400" dirty="0" smtClean="0"/>
              <a:t>dosađivanje</a:t>
            </a:r>
          </a:p>
          <a:p>
            <a:endParaRPr lang="hr-HR" sz="1400" dirty="0"/>
          </a:p>
          <a:p>
            <a:r>
              <a:rPr lang="hr-HR" sz="1400" dirty="0"/>
              <a:t>Posramljenost, neugoda, </a:t>
            </a:r>
            <a:r>
              <a:rPr lang="hr-HR" sz="1400" dirty="0" smtClean="0"/>
              <a:t>poniženost</a:t>
            </a:r>
          </a:p>
          <a:p>
            <a:endParaRPr lang="hr-HR" sz="1400" dirty="0"/>
          </a:p>
          <a:p>
            <a:r>
              <a:rPr lang="hr-HR" sz="1400" dirty="0" smtClean="0"/>
              <a:t>Razočaranost</a:t>
            </a:r>
          </a:p>
          <a:p>
            <a:endParaRPr lang="hr-HR" sz="1400" dirty="0"/>
          </a:p>
          <a:p>
            <a:r>
              <a:rPr lang="hr-HR" sz="1400" dirty="0"/>
              <a:t>Ljubomora, </a:t>
            </a:r>
            <a:r>
              <a:rPr lang="hr-HR" sz="1400" dirty="0" smtClean="0"/>
              <a:t>zavist</a:t>
            </a:r>
          </a:p>
          <a:p>
            <a:endParaRPr lang="hr-HR" sz="1400" dirty="0"/>
          </a:p>
          <a:p>
            <a:r>
              <a:rPr lang="hr-HR" sz="1400" dirty="0" smtClean="0"/>
              <a:t>Krivnja</a:t>
            </a:r>
          </a:p>
          <a:p>
            <a:endParaRPr lang="hr-HR" sz="1400" dirty="0"/>
          </a:p>
          <a:p>
            <a:r>
              <a:rPr lang="hr-HR" sz="1400" dirty="0"/>
              <a:t>Povrijeđenost </a:t>
            </a:r>
            <a:endParaRPr lang="hr-HR" sz="1400" dirty="0" smtClean="0"/>
          </a:p>
          <a:p>
            <a:endParaRPr lang="hr-HR" sz="1400" dirty="0"/>
          </a:p>
          <a:p>
            <a:r>
              <a:rPr lang="hr-HR" sz="1400" dirty="0"/>
              <a:t>Sumnjičavost </a:t>
            </a:r>
          </a:p>
        </p:txBody>
      </p:sp>
    </p:spTree>
    <p:extLst>
      <p:ext uri="{BB962C8B-B14F-4D97-AF65-F5344CB8AC3E}">
        <p14:creationId xmlns:p14="http://schemas.microsoft.com/office/powerpoint/2010/main" xmlns="" val="13878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530352"/>
            <a:ext cx="8089546" cy="105156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Procjenjivanje intenziteta emocija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7226" y="1844824"/>
            <a:ext cx="8183880" cy="4187952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K</a:t>
            </a:r>
            <a:r>
              <a:rPr lang="hr-HR" dirty="0" smtClean="0"/>
              <a:t>lijent treba znati procijeniti i </a:t>
            </a:r>
            <a:r>
              <a:rPr lang="hr-HR" dirty="0"/>
              <a:t>intenzitet doživljene </a:t>
            </a:r>
            <a:r>
              <a:rPr lang="hr-HR" dirty="0" smtClean="0"/>
              <a:t>emocije</a:t>
            </a:r>
          </a:p>
          <a:p>
            <a:pPr marL="0" indent="0">
              <a:buNone/>
            </a:pPr>
            <a:r>
              <a:rPr lang="hr-HR" dirty="0" smtClean="0"/>
              <a:t> </a:t>
            </a:r>
          </a:p>
          <a:p>
            <a:r>
              <a:rPr lang="hr-HR" dirty="0"/>
              <a:t>V</a:t>
            </a:r>
            <a:r>
              <a:rPr lang="hr-HR" dirty="0" smtClean="0"/>
              <a:t>ažno zbog: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testiranja </a:t>
            </a:r>
            <a:r>
              <a:rPr lang="hr-HR" dirty="0" err="1" smtClean="0"/>
              <a:t>disfunkcionalnog</a:t>
            </a:r>
            <a:r>
              <a:rPr lang="hr-HR" dirty="0" smtClean="0"/>
              <a:t> vjerovanja </a:t>
            </a:r>
            <a:r>
              <a:rPr lang="hr-HR" dirty="0"/>
              <a:t>o samim emocijama </a:t>
            </a:r>
            <a:r>
              <a:rPr lang="hr-HR" dirty="0" smtClean="0"/>
              <a:t>(npr</a:t>
            </a:r>
            <a:r>
              <a:rPr lang="hr-HR" dirty="0"/>
              <a:t>. </a:t>
            </a:r>
            <a:r>
              <a:rPr lang="hr-HR" dirty="0" smtClean="0"/>
              <a:t>vjerovanje </a:t>
            </a:r>
            <a:r>
              <a:rPr lang="hr-HR" dirty="0"/>
              <a:t>da ako </a:t>
            </a:r>
            <a:r>
              <a:rPr lang="hr-HR" dirty="0" smtClean="0"/>
              <a:t>se osjeti </a:t>
            </a:r>
            <a:r>
              <a:rPr lang="hr-HR" dirty="0"/>
              <a:t>i mali nemir, da će on porasti i postati </a:t>
            </a:r>
            <a:r>
              <a:rPr lang="hr-HR" dirty="0" smtClean="0"/>
              <a:t>neizdrživ)</a:t>
            </a:r>
          </a:p>
          <a:p>
            <a:pPr lvl="1">
              <a:buFont typeface="Wingdings" pitchFamily="2" charset="2"/>
              <a:buChar char="v"/>
            </a:pPr>
            <a:r>
              <a:rPr lang="hr-HR" dirty="0" smtClean="0"/>
              <a:t>procjenjivanja </a:t>
            </a:r>
            <a:r>
              <a:rPr lang="hr-HR" dirty="0"/>
              <a:t>je li ispitivanje i adaptivno odgovaranje na automatsku misao </a:t>
            </a:r>
            <a:r>
              <a:rPr lang="hr-HR" dirty="0" smtClean="0"/>
              <a:t>bilo učinkovito (zahtijevaju </a:t>
            </a:r>
            <a:r>
              <a:rPr lang="hr-HR" dirty="0"/>
              <a:t>li misli daljnju intervenciju i rad na </a:t>
            </a:r>
            <a:r>
              <a:rPr lang="hr-HR" dirty="0" smtClean="0"/>
              <a:t>njima)</a:t>
            </a:r>
          </a:p>
          <a:p>
            <a:pPr lvl="1"/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05041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562225"/>
            <a:ext cx="8183880" cy="994567"/>
          </a:xfrm>
        </p:spPr>
        <p:txBody>
          <a:bodyPr>
            <a:normAutofit fontScale="90000"/>
          </a:bodyPr>
          <a:lstStyle/>
          <a:p>
            <a:r>
              <a:rPr lang="hr-HR" dirty="0"/>
              <a:t>Procjenjivanje intenziteta emocija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1772816"/>
            <a:ext cx="8183880" cy="4187952"/>
          </a:xfrm>
        </p:spPr>
        <p:txBody>
          <a:bodyPr/>
          <a:lstStyle/>
          <a:p>
            <a:r>
              <a:rPr lang="hr-HR" dirty="0" smtClean="0"/>
              <a:t>Najčešće: usmeno na skali od 0-100, pri čemu je 100% najveći intenzitet te emocije koji se može zamisliti, a 0 je potpuno odsustvo te emocije</a:t>
            </a:r>
          </a:p>
          <a:p>
            <a:endParaRPr lang="hr-HR" dirty="0" smtClean="0"/>
          </a:p>
          <a:p>
            <a:r>
              <a:rPr lang="hr-HR" dirty="0" smtClean="0"/>
              <a:t>Ukoliko se jave poteškoće:</a:t>
            </a:r>
          </a:p>
          <a:p>
            <a:pPr lvl="1"/>
            <a:r>
              <a:rPr lang="hr-HR" dirty="0" smtClean="0"/>
              <a:t>skala intenziteta u vizualnom obliku</a:t>
            </a:r>
          </a:p>
          <a:p>
            <a:pPr lvl="1"/>
            <a:r>
              <a:rPr lang="hr-HR" dirty="0" smtClean="0"/>
              <a:t>personalizirana skala emocionalnog intenziteta</a:t>
            </a:r>
          </a:p>
          <a:p>
            <a:pPr lvl="1"/>
            <a:endParaRPr lang="hr-HR" dirty="0" smtClean="0"/>
          </a:p>
          <a:p>
            <a:pPr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44666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183880" cy="1500198"/>
          </a:xfrm>
        </p:spPr>
        <p:txBody>
          <a:bodyPr>
            <a:normAutofit/>
          </a:bodyPr>
          <a:lstStyle/>
          <a:p>
            <a:pPr algn="ctr"/>
            <a:r>
              <a:rPr lang="hr-HR" dirty="0" smtClean="0"/>
              <a:t>Skala intenziteta </a:t>
            </a:r>
            <a:br>
              <a:rPr lang="hr-HR" dirty="0" smtClean="0"/>
            </a:br>
            <a:r>
              <a:rPr lang="hr-HR" dirty="0" smtClean="0"/>
              <a:t>u vizualnom obliku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500034" y="2643182"/>
          <a:ext cx="8143905" cy="2045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8781"/>
                <a:gridCol w="1628781"/>
                <a:gridCol w="1628781"/>
                <a:gridCol w="1628781"/>
                <a:gridCol w="1628781"/>
              </a:tblGrid>
              <a:tr h="857251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25%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75%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100%</a:t>
                      </a:r>
                      <a:endParaRPr lang="hr-HR" dirty="0"/>
                    </a:p>
                  </a:txBody>
                  <a:tcPr/>
                </a:tc>
              </a:tr>
              <a:tr h="857251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Uopće nisam tužan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Donekle tužan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Srednje tužan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Prilično tužan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Najveća tuga koja sam ikada doživio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</p:nvPr>
        </p:nvGraphicFramePr>
        <p:xfrm>
          <a:off x="357159" y="1643051"/>
          <a:ext cx="8429683" cy="4675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5"/>
                <a:gridCol w="6429418"/>
              </a:tblGrid>
              <a:tr h="389662">
                <a:tc>
                  <a:txBody>
                    <a:bodyPr/>
                    <a:lstStyle/>
                    <a:p>
                      <a:r>
                        <a:rPr lang="hr-HR" dirty="0" smtClean="0"/>
                        <a:t>Anksioznost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Situacije 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Gledanje filma</a:t>
                      </a:r>
                      <a:r>
                        <a:rPr lang="hr-HR" baseline="0" dirty="0" smtClean="0"/>
                        <a:t> 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Razmišljanje hoću li zakasniti na današnju terapiju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Unutrašnja</a:t>
                      </a:r>
                      <a:r>
                        <a:rPr lang="hr-HR" baseline="0" dirty="0" smtClean="0"/>
                        <a:t> bol: upala slijepog crijeva?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Čuđenje zbog čega je mama neočekivano zvala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Razmišljanje o tome koliko posla imam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Javljanje u razredu kada sam sigurna u odgovor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Razmišljanje o odlasku asistentu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70%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Razgovor s prijateljima o životu nakon diplomiranja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80%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Javljanje u razredu kad</a:t>
                      </a:r>
                      <a:r>
                        <a:rPr lang="hr-HR" baseline="0" dirty="0" smtClean="0"/>
                        <a:t> nisam sigurna u odgovor</a:t>
                      </a:r>
                      <a:endParaRPr lang="hr-HR" dirty="0"/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90%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Noć prije ispita iz ekonomije</a:t>
                      </a:r>
                    </a:p>
                  </a:txBody>
                  <a:tcPr/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100%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Očeva prometna nesreća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Naslov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3880" cy="714380"/>
          </a:xfrm>
        </p:spPr>
        <p:txBody>
          <a:bodyPr/>
          <a:lstStyle/>
          <a:p>
            <a:pPr algn="ctr"/>
            <a:r>
              <a:rPr lang="hr-HR" dirty="0" smtClean="0"/>
              <a:t>Personalizirana skala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3880" cy="857256"/>
          </a:xfrm>
        </p:spPr>
        <p:txBody>
          <a:bodyPr/>
          <a:lstStyle/>
          <a:p>
            <a:pPr algn="ctr"/>
            <a:r>
              <a:rPr lang="hr-HR" dirty="0" smtClean="0"/>
              <a:t>Personalizirana skala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0034" y="1857364"/>
            <a:ext cx="8183880" cy="418795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hr-HR" dirty="0" smtClean="0"/>
              <a:t>Odabrati dominantu emociju (</a:t>
            </a:r>
            <a:r>
              <a:rPr lang="hr-HR" dirty="0" err="1" smtClean="0"/>
              <a:t>npr</a:t>
            </a:r>
            <a:r>
              <a:rPr lang="hr-HR" dirty="0" smtClean="0"/>
              <a:t>. anksioznost)</a:t>
            </a:r>
          </a:p>
          <a:p>
            <a:pPr marL="514350" indent="-514350">
              <a:buNone/>
            </a:pPr>
            <a:endParaRPr lang="hr-HR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hr-HR" dirty="0" smtClean="0"/>
              <a:t>Prisjetiti se:</a:t>
            </a:r>
          </a:p>
          <a:p>
            <a:pPr marL="797814" lvl="1" indent="-514350">
              <a:buFont typeface="Courier New" pitchFamily="49" charset="0"/>
              <a:buChar char="o"/>
            </a:pPr>
            <a:r>
              <a:rPr lang="hr-HR" dirty="0" smtClean="0"/>
              <a:t>najanksioznije situacije koju je ikad osjetio ili koju može zamisliti </a:t>
            </a:r>
            <a:r>
              <a:rPr lang="hr-HR" dirty="0" smtClean="0">
                <a:sym typeface="Wingdings"/>
              </a:rPr>
              <a:t> </a:t>
            </a:r>
            <a:r>
              <a:rPr lang="hr-HR" dirty="0" smtClean="0"/>
              <a:t>zapisati ju na dnu papira</a:t>
            </a:r>
          </a:p>
          <a:p>
            <a:pPr marL="797814" lvl="1" indent="-514350">
              <a:buFont typeface="Courier New" pitchFamily="49" charset="0"/>
              <a:buChar char="o"/>
            </a:pPr>
            <a:r>
              <a:rPr lang="hr-HR" dirty="0" smtClean="0"/>
              <a:t>situacije u kojoj je osjetio najmanju anksioznost </a:t>
            </a:r>
            <a:r>
              <a:rPr lang="hr-HR" dirty="0" smtClean="0">
                <a:sym typeface="Wingdings"/>
              </a:rPr>
              <a:t> </a:t>
            </a:r>
            <a:r>
              <a:rPr lang="hr-HR" dirty="0" smtClean="0"/>
              <a:t>na vrh papira</a:t>
            </a:r>
          </a:p>
          <a:p>
            <a:pPr marL="797814" lvl="1" indent="-514350">
              <a:buFont typeface="Courier New" pitchFamily="49" charset="0"/>
              <a:buChar char="o"/>
            </a:pPr>
            <a:r>
              <a:rPr lang="hr-HR" dirty="0" smtClean="0"/>
              <a:t>situacije u kojoj je osjetio neku srednju anksioznost </a:t>
            </a:r>
            <a:r>
              <a:rPr lang="hr-HR" dirty="0" smtClean="0">
                <a:sym typeface="Wingdings"/>
              </a:rPr>
              <a:t></a:t>
            </a:r>
            <a:r>
              <a:rPr lang="hr-HR" dirty="0" smtClean="0"/>
              <a:t> u sredini stranice</a:t>
            </a:r>
          </a:p>
          <a:p>
            <a:pPr marL="514350" indent="-514350">
              <a:buNone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0034" y="1857364"/>
            <a:ext cx="8183880" cy="392909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hr-HR" dirty="0" smtClean="0"/>
              <a:t>Sjetiti se još neke situacije u kojoj je osjetio anksioznost – odrediti je li to bilo gore ili lakše od situacije u sredini</a:t>
            </a:r>
          </a:p>
          <a:p>
            <a:pPr marL="514350" indent="-514350">
              <a:buNone/>
            </a:pPr>
            <a:endParaRPr lang="hr-HR" dirty="0" smtClean="0"/>
          </a:p>
          <a:p>
            <a:pPr marL="514350" lvl="0" indent="-514350">
              <a:buFont typeface="Wingdings" pitchFamily="2" charset="2"/>
              <a:buChar char="Ø"/>
            </a:pPr>
            <a:r>
              <a:rPr lang="hr-HR" dirty="0" smtClean="0"/>
              <a:t>Nastaviti sa prisjećanjem situacija i smještati ih na listi uspoređujući ih s drugim situacijama – sve do 10 situacija</a:t>
            </a:r>
          </a:p>
          <a:p>
            <a:pPr marL="514350" lvl="0" indent="-514350">
              <a:buNone/>
            </a:pPr>
            <a:endParaRPr lang="hr-HR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hr-HR" dirty="0" smtClean="0"/>
              <a:t>Kada su situacije rangirane, uz svaku se dopisuju postoci od po 10 stupnjeva</a:t>
            </a:r>
          </a:p>
          <a:p>
            <a:pPr marL="514350" indent="-514350">
              <a:buNone/>
            </a:pPr>
            <a:endParaRPr lang="hr-HR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500034" y="642918"/>
            <a:ext cx="8183880" cy="85725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Personalizirana skala</a:t>
            </a:r>
            <a:endParaRPr kumimoji="0" lang="hr-H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obljeni pravokutnik 5"/>
          <p:cNvSpPr/>
          <p:nvPr/>
        </p:nvSpPr>
        <p:spPr>
          <a:xfrm>
            <a:off x="1142976" y="1643050"/>
            <a:ext cx="2786082" cy="3929090"/>
          </a:xfrm>
          <a:prstGeom prst="roundRect">
            <a:avLst/>
          </a:prstGeom>
          <a:solidFill>
            <a:srgbClr val="F9B067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 smtClean="0">
                <a:solidFill>
                  <a:schemeClr val="tx1"/>
                </a:solidFill>
              </a:rPr>
              <a:t>NEGATIVNE EMOCIJE</a:t>
            </a:r>
          </a:p>
          <a:p>
            <a:pPr algn="ctr"/>
            <a:endParaRPr lang="hr-HR" sz="2000" dirty="0">
              <a:solidFill>
                <a:schemeClr val="tx1"/>
              </a:solidFill>
            </a:endParaRPr>
          </a:p>
          <a:p>
            <a:pPr algn="ctr"/>
            <a:r>
              <a:rPr lang="hr-HR" sz="2000" dirty="0" smtClean="0">
                <a:solidFill>
                  <a:schemeClr val="tx1"/>
                </a:solidFill>
              </a:rPr>
              <a:t>Normalne </a:t>
            </a:r>
          </a:p>
          <a:p>
            <a:pPr algn="ctr"/>
            <a:endParaRPr lang="hr-HR" sz="2000" dirty="0">
              <a:solidFill>
                <a:schemeClr val="tx1"/>
              </a:solidFill>
            </a:endParaRPr>
          </a:p>
          <a:p>
            <a:pPr algn="ctr"/>
            <a:r>
              <a:rPr lang="hr-HR" sz="2000" dirty="0" smtClean="0">
                <a:solidFill>
                  <a:schemeClr val="tx1"/>
                </a:solidFill>
              </a:rPr>
              <a:t>Funkcionalne: upozoravaju na potencijalni problem</a:t>
            </a:r>
            <a:endParaRPr lang="hr-HR" sz="2000" dirty="0">
              <a:solidFill>
                <a:schemeClr val="tx1"/>
              </a:solidFill>
            </a:endParaRPr>
          </a:p>
        </p:txBody>
      </p:sp>
      <p:sp>
        <p:nvSpPr>
          <p:cNvPr id="7" name="Zaobljeni pravokutnik 6"/>
          <p:cNvSpPr/>
          <p:nvPr/>
        </p:nvSpPr>
        <p:spPr>
          <a:xfrm>
            <a:off x="5286380" y="1643050"/>
            <a:ext cx="2786082" cy="3929090"/>
          </a:xfrm>
          <a:prstGeom prst="roundRect">
            <a:avLst/>
          </a:prstGeom>
          <a:solidFill>
            <a:srgbClr val="F9B067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 smtClean="0">
                <a:solidFill>
                  <a:srgbClr val="CC3300"/>
                </a:solidFill>
              </a:rPr>
              <a:t>INTENZIVNE</a:t>
            </a:r>
            <a:r>
              <a:rPr lang="hr-HR" sz="2000" b="1" dirty="0" smtClean="0">
                <a:solidFill>
                  <a:srgbClr val="FFFF66"/>
                </a:solidFill>
              </a:rPr>
              <a:t> </a:t>
            </a:r>
            <a:r>
              <a:rPr lang="hr-HR" sz="2000" b="1" dirty="0" smtClean="0">
                <a:solidFill>
                  <a:schemeClr val="tx1"/>
                </a:solidFill>
              </a:rPr>
              <a:t>NEGATIVNE EMOCIJE</a:t>
            </a:r>
          </a:p>
          <a:p>
            <a:pPr algn="ctr"/>
            <a:endParaRPr lang="hr-HR" sz="2000" dirty="0">
              <a:solidFill>
                <a:schemeClr val="tx1"/>
              </a:solidFill>
            </a:endParaRPr>
          </a:p>
          <a:p>
            <a:pPr algn="ctr"/>
            <a:r>
              <a:rPr lang="hr-HR" sz="2000" dirty="0" smtClean="0">
                <a:solidFill>
                  <a:schemeClr val="tx1"/>
                </a:solidFill>
              </a:rPr>
              <a:t>Bolne</a:t>
            </a:r>
          </a:p>
          <a:p>
            <a:pPr algn="ctr"/>
            <a:endParaRPr lang="hr-HR" sz="2000" dirty="0">
              <a:solidFill>
                <a:schemeClr val="tx1"/>
              </a:solidFill>
            </a:endParaRPr>
          </a:p>
          <a:p>
            <a:pPr algn="ctr"/>
            <a:r>
              <a:rPr lang="hr-HR" sz="2000" dirty="0" err="1">
                <a:solidFill>
                  <a:schemeClr val="tx1"/>
                </a:solidFill>
              </a:rPr>
              <a:t>D</a:t>
            </a:r>
            <a:r>
              <a:rPr lang="hr-HR" sz="2000" dirty="0" err="1" smtClean="0">
                <a:solidFill>
                  <a:schemeClr val="tx1"/>
                </a:solidFill>
              </a:rPr>
              <a:t>isfunkcionalne</a:t>
            </a:r>
            <a:r>
              <a:rPr lang="hr-HR" sz="20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hr-HR" sz="2000" dirty="0">
                <a:solidFill>
                  <a:schemeClr val="tx1"/>
                </a:solidFill>
              </a:rPr>
              <a:t>a</a:t>
            </a:r>
            <a:r>
              <a:rPr lang="hr-HR" sz="2000" dirty="0" smtClean="0">
                <a:solidFill>
                  <a:schemeClr val="tx1"/>
                </a:solidFill>
              </a:rPr>
              <a:t>ko ometaju osobu u svakodnevnom funkcioniranju</a:t>
            </a:r>
          </a:p>
          <a:p>
            <a:pPr algn="ctr"/>
            <a:endParaRPr lang="hr-HR" sz="2400" dirty="0"/>
          </a:p>
        </p:txBody>
      </p:sp>
      <p:sp>
        <p:nvSpPr>
          <p:cNvPr id="8" name="Znak munje 7"/>
          <p:cNvSpPr/>
          <p:nvPr/>
        </p:nvSpPr>
        <p:spPr>
          <a:xfrm>
            <a:off x="5072066" y="1500174"/>
            <a:ext cx="608433" cy="759017"/>
          </a:xfrm>
          <a:prstGeom prst="lightningBolt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Naslov 8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785818"/>
          </a:xfrm>
        </p:spPr>
        <p:txBody>
          <a:bodyPr/>
          <a:lstStyle/>
          <a:p>
            <a:pPr algn="ctr"/>
            <a:r>
              <a:rPr lang="hr-HR" dirty="0" smtClean="0"/>
              <a:t>Identificiranje emocija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4786322"/>
            <a:ext cx="8398194" cy="1643074"/>
          </a:xfrm>
        </p:spPr>
        <p:txBody>
          <a:bodyPr>
            <a:noAutofit/>
          </a:bodyPr>
          <a:lstStyle/>
          <a:p>
            <a:pPr algn="ctr"/>
            <a:r>
              <a:rPr lang="hr-HR" sz="4800" dirty="0" smtClean="0"/>
              <a:t>HVALA NA PAŽNJI!</a:t>
            </a:r>
            <a:br>
              <a:rPr lang="hr-HR" sz="4800" dirty="0" smtClean="0"/>
            </a:br>
            <a:endParaRPr lang="hr-HR" sz="4800" dirty="0"/>
          </a:p>
        </p:txBody>
      </p:sp>
      <p:pic>
        <p:nvPicPr>
          <p:cNvPr id="1026" name="Picture 2" descr="https://cdn.dailyclipart.net/wp-content/uploads/medium/Happy_Flow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785794"/>
            <a:ext cx="2549047" cy="38460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Osoba s psihičkim poteškoćama često doživljava </a:t>
            </a:r>
            <a:r>
              <a:rPr lang="hr-HR" b="1" dirty="0" smtClean="0"/>
              <a:t>intenzitet emocija </a:t>
            </a:r>
            <a:r>
              <a:rPr lang="hr-HR" dirty="0" smtClean="0"/>
              <a:t>koji je </a:t>
            </a:r>
            <a:r>
              <a:rPr lang="hr-HR" b="1" dirty="0" smtClean="0"/>
              <a:t>pretjeran </a:t>
            </a:r>
            <a:r>
              <a:rPr lang="hr-HR" dirty="0" smtClean="0"/>
              <a:t>ili</a:t>
            </a:r>
            <a:r>
              <a:rPr lang="hr-HR" b="1" dirty="0" smtClean="0"/>
              <a:t> neadekvatan situaciji </a:t>
            </a:r>
          </a:p>
          <a:p>
            <a:endParaRPr lang="hr-HR" dirty="0" smtClean="0"/>
          </a:p>
          <a:p>
            <a:r>
              <a:rPr lang="hr-HR" dirty="0" smtClean="0"/>
              <a:t>Uloga terapeuta:</a:t>
            </a:r>
          </a:p>
          <a:p>
            <a:pPr lvl="1">
              <a:buFont typeface="Wingdings" pitchFamily="2" charset="2"/>
              <a:buChar char="Ø"/>
            </a:pPr>
            <a:r>
              <a:rPr lang="hr-HR" dirty="0" smtClean="0"/>
              <a:t>ne definira emocije kao pretjerane ili neadekvatne (posebno ne u ranoj fazi terapije)</a:t>
            </a:r>
          </a:p>
          <a:p>
            <a:pPr lvl="1">
              <a:buFont typeface="Wingdings" pitchFamily="2" charset="2"/>
              <a:buChar char="Ø"/>
            </a:pPr>
            <a:r>
              <a:rPr lang="hr-HR" dirty="0" smtClean="0"/>
              <a:t>ne pobija ih, već ih uvažava i suosjeća s klijentom</a:t>
            </a:r>
          </a:p>
          <a:p>
            <a:pPr lvl="1">
              <a:buFont typeface="Wingdings" pitchFamily="2" charset="2"/>
              <a:buChar char="Ø"/>
            </a:pPr>
            <a:r>
              <a:rPr lang="hr-HR" dirty="0" smtClean="0"/>
              <a:t>kako bi smanjio neprimjeren intenzitet emocija, usmjerava se na vrednovanje </a:t>
            </a:r>
            <a:r>
              <a:rPr lang="hr-HR" dirty="0" err="1" smtClean="0"/>
              <a:t>disfunkcionalnih</a:t>
            </a:r>
            <a:r>
              <a:rPr lang="hr-HR" dirty="0" smtClean="0"/>
              <a:t> misli</a:t>
            </a:r>
          </a:p>
          <a:p>
            <a:pPr lvl="1">
              <a:buFont typeface="Wingdings" pitchFamily="2" charset="2"/>
              <a:buChar char="Ø"/>
            </a:pPr>
            <a:r>
              <a:rPr lang="hr-HR" dirty="0" smtClean="0"/>
              <a:t>nastoji povećati pozitivne emocije – povećanjem broja aktivnosti u kojima će klijent vjerojatno doživjeti zadovoljstvo ili uspjeh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Razlikovanje misli i emocija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0034" y="1571612"/>
            <a:ext cx="8183880" cy="418795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 smtClean="0"/>
              <a:t>Poteškoće u razlikovanju 2 kategorije: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dirty="0" smtClean="0"/>
              <a:t>automatskih misli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dirty="0" smtClean="0"/>
              <a:t>emocionalnih reakcija na automatske misli</a:t>
            </a:r>
          </a:p>
          <a:p>
            <a:endParaRPr lang="hr-HR" dirty="0" smtClean="0"/>
          </a:p>
          <a:p>
            <a:r>
              <a:rPr lang="hr-HR" dirty="0" smtClean="0"/>
              <a:t>Kada dođe do konfuzije, terapeut odlučuje hoće li to:</a:t>
            </a:r>
          </a:p>
          <a:p>
            <a:pPr marL="804672" lvl="1" indent="-457200">
              <a:buFont typeface="+mj-lt"/>
              <a:buAutoNum type="arabicPeriod"/>
            </a:pPr>
            <a:r>
              <a:rPr lang="hr-HR" dirty="0" smtClean="0"/>
              <a:t>U potpunosti ignorirati</a:t>
            </a:r>
          </a:p>
          <a:p>
            <a:pPr marL="804672" lvl="1" indent="-457200">
              <a:buFont typeface="+mj-lt"/>
              <a:buAutoNum type="arabicPeriod"/>
            </a:pPr>
            <a:r>
              <a:rPr lang="hr-HR" dirty="0" smtClean="0"/>
              <a:t>Spomenuti kasnije</a:t>
            </a:r>
          </a:p>
          <a:p>
            <a:pPr marL="804672" lvl="1" indent="-457200">
              <a:buFont typeface="+mj-lt"/>
              <a:buAutoNum type="arabicPeriod"/>
            </a:pPr>
            <a:r>
              <a:rPr lang="hr-HR" dirty="0" smtClean="0"/>
              <a:t>Spomenuti u istom trenutku</a:t>
            </a:r>
          </a:p>
          <a:p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hr-HR" b="1" dirty="0" smtClean="0"/>
              <a:t>1. U </a:t>
            </a:r>
            <a:r>
              <a:rPr lang="hr-HR" b="1" dirty="0" smtClean="0"/>
              <a:t>potpunosti ignorirati </a:t>
            </a:r>
            <a:endParaRPr lang="hr-HR" b="1" dirty="0" smtClean="0"/>
          </a:p>
          <a:p>
            <a:pPr marL="514350" indent="-514350">
              <a:buNone/>
            </a:pPr>
            <a:endParaRPr lang="hr-HR" sz="2400" dirty="0" smtClean="0"/>
          </a:p>
          <a:p>
            <a:pPr marL="514350" indent="-514350"/>
            <a:r>
              <a:rPr lang="hr-HR" sz="2400" dirty="0" smtClean="0"/>
              <a:t>kada </a:t>
            </a:r>
            <a:r>
              <a:rPr lang="hr-HR" sz="2400" dirty="0" smtClean="0"/>
              <a:t>je pogrešno označavanje osjećaja kao misli relativno nevažno u danom kontekstu (</a:t>
            </a:r>
            <a:r>
              <a:rPr lang="hr-HR" sz="2400" dirty="0" err="1" smtClean="0"/>
              <a:t>npr</a:t>
            </a:r>
            <a:r>
              <a:rPr lang="hr-HR" sz="2400" dirty="0" smtClean="0"/>
              <a:t>. kod otkrivanja bazičnog vjerovanja)</a:t>
            </a:r>
          </a:p>
          <a:p>
            <a:pPr marL="752094" lvl="2" indent="-514350"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endParaRPr lang="hr-HR" dirty="0" smtClean="0"/>
          </a:p>
          <a:p>
            <a:pPr marL="752094" lvl="2" indent="-514350">
              <a:buClr>
                <a:schemeClr val="accent1"/>
              </a:buClr>
              <a:buSzPct val="80000"/>
              <a:buNone/>
            </a:pPr>
            <a:r>
              <a:rPr lang="hr-HR" sz="2400" dirty="0" smtClean="0"/>
              <a:t>T: </a:t>
            </a:r>
            <a:r>
              <a:rPr lang="hr-HR" sz="2400" dirty="0" smtClean="0"/>
              <a:t>Spomenuli </a:t>
            </a:r>
            <a:r>
              <a:rPr lang="hr-HR" sz="2400" dirty="0" smtClean="0"/>
              <a:t>ste da biste željeli razgovarati o telefonskom pozivu s bratom</a:t>
            </a:r>
            <a:r>
              <a:rPr lang="hr-HR" sz="2400" dirty="0" smtClean="0"/>
              <a:t>.</a:t>
            </a:r>
            <a:endParaRPr lang="hr-HR" sz="2400" dirty="0" smtClean="0"/>
          </a:p>
          <a:p>
            <a:pPr marL="797814" lvl="1" indent="-514350">
              <a:buNone/>
            </a:pPr>
            <a:r>
              <a:rPr lang="hr-HR" dirty="0" smtClean="0"/>
              <a:t>K: </a:t>
            </a:r>
            <a:r>
              <a:rPr lang="hr-HR" dirty="0" smtClean="0"/>
              <a:t>Da</a:t>
            </a:r>
            <a:r>
              <a:rPr lang="hr-HR" dirty="0" smtClean="0"/>
              <a:t>. Nazvala </a:t>
            </a:r>
            <a:r>
              <a:rPr lang="hr-HR" dirty="0" err="1" smtClean="0"/>
              <a:t>sma</a:t>
            </a:r>
            <a:r>
              <a:rPr lang="hr-HR" dirty="0" smtClean="0"/>
              <a:t> ga nekoliko prije nekoliko večeri i osjetila sam da mu se nije razgovaralo. Zvučao je nekako suzdržano. </a:t>
            </a:r>
            <a:r>
              <a:rPr lang="hr-HR" u="sng" dirty="0" smtClean="0"/>
              <a:t>Osjećala sam </a:t>
            </a:r>
            <a:r>
              <a:rPr lang="hr-HR" dirty="0" smtClean="0"/>
              <a:t>se kao da mu nije važno hoću li ga zvati ili ne</a:t>
            </a:r>
            <a:r>
              <a:rPr lang="hr-HR" dirty="0" smtClean="0"/>
              <a:t>.</a:t>
            </a:r>
            <a:endParaRPr lang="hr-HR" dirty="0" smtClean="0"/>
          </a:p>
          <a:p>
            <a:pPr marL="797814" lvl="1" indent="-514350">
              <a:buNone/>
            </a:pPr>
            <a:r>
              <a:rPr lang="hr-HR" dirty="0" smtClean="0"/>
              <a:t>T: </a:t>
            </a:r>
            <a:r>
              <a:rPr lang="hr-HR" dirty="0" smtClean="0"/>
              <a:t>Ako </a:t>
            </a:r>
            <a:r>
              <a:rPr lang="hr-HR" dirty="0" smtClean="0"/>
              <a:t>bi to bila istina, što bi to vama značilo</a:t>
            </a:r>
            <a:r>
              <a:rPr lang="hr-HR" dirty="0" smtClean="0"/>
              <a:t>?</a:t>
            </a: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/>
          <a:lstStyle/>
          <a:p>
            <a:pPr marL="514350" indent="-514350">
              <a:buNone/>
            </a:pPr>
            <a:r>
              <a:rPr lang="hr-HR" b="1" dirty="0" smtClean="0"/>
              <a:t>2. Spomenuti </a:t>
            </a:r>
            <a:r>
              <a:rPr lang="hr-HR" b="1" dirty="0" smtClean="0"/>
              <a:t>kasnije</a:t>
            </a:r>
          </a:p>
          <a:p>
            <a:pPr marL="514350" indent="-514350">
              <a:buNone/>
            </a:pPr>
            <a:endParaRPr lang="hr-HR" b="1" dirty="0" smtClean="0"/>
          </a:p>
          <a:p>
            <a:pPr marL="797814" lvl="1" indent="-514350">
              <a:buFont typeface="Arial" pitchFamily="34" charset="0"/>
              <a:buChar char="•"/>
            </a:pPr>
            <a:r>
              <a:rPr lang="hr-HR" dirty="0" smtClean="0"/>
              <a:t>konfuzija je važna, no razjašnjavanje konfuzije u tom trenutku omelo bi tijek ili ciljeve </a:t>
            </a:r>
            <a:r>
              <a:rPr lang="hr-HR" dirty="0" smtClean="0"/>
              <a:t>seanse</a:t>
            </a:r>
          </a:p>
          <a:p>
            <a:pPr marL="797814" lvl="1" indent="-514350">
              <a:buNone/>
            </a:pPr>
            <a:endParaRPr lang="hr-HR" dirty="0" smtClean="0"/>
          </a:p>
          <a:p>
            <a:pPr marL="797814" lvl="1" indent="-514350">
              <a:buFont typeface="Arial" pitchFamily="34" charset="0"/>
              <a:buChar char="•"/>
            </a:pPr>
            <a:r>
              <a:rPr lang="hr-HR" dirty="0" smtClean="0"/>
              <a:t>najprije završiti aktualnu temu, a zatim se kasnije vratiti na to </a:t>
            </a:r>
            <a:r>
              <a:rPr lang="hr-HR" dirty="0" smtClean="0">
                <a:sym typeface="Wingdings"/>
              </a:rPr>
              <a:t> </a:t>
            </a:r>
            <a:r>
              <a:rPr lang="hr-HR" dirty="0" smtClean="0"/>
              <a:t>kako bi se razjasnila razlika između misli i emocija </a:t>
            </a:r>
          </a:p>
          <a:p>
            <a:pPr marL="797814" lvl="1" indent="-514350">
              <a:buFont typeface="Arial" pitchFamily="34" charset="0"/>
              <a:buChar char="•"/>
            </a:pPr>
            <a:endParaRPr lang="hr-HR" dirty="0" smtClean="0"/>
          </a:p>
          <a:p>
            <a:pPr marL="797814" lvl="1" indent="-514350">
              <a:buNone/>
            </a:pP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2920" y="1428736"/>
            <a:ext cx="8183880" cy="4071966"/>
          </a:xfrm>
        </p:spPr>
        <p:txBody>
          <a:bodyPr>
            <a:normAutofit/>
          </a:bodyPr>
          <a:lstStyle/>
          <a:p>
            <a:pPr marL="797814" lvl="1" indent="-514350">
              <a:buNone/>
            </a:pPr>
            <a:r>
              <a:rPr lang="hr-HR" dirty="0" smtClean="0"/>
              <a:t>T: Želio bih se vratiti a nešto o čemu smo razgovarali prije par minuta. Sjećate li se kada ste mi govorili da znate da ne biste trebali otići u knjižnicu, ali ste </a:t>
            </a:r>
            <a:r>
              <a:rPr lang="hr-HR" u="sng" dirty="0" smtClean="0"/>
              <a:t>osjećali</a:t>
            </a:r>
            <a:r>
              <a:rPr lang="hr-HR" dirty="0" smtClean="0"/>
              <a:t> kako vam se ne ide? Meni se čini da ste </a:t>
            </a:r>
            <a:r>
              <a:rPr lang="hr-HR" u="sng" dirty="0" smtClean="0"/>
              <a:t>pomislili</a:t>
            </a:r>
            <a:r>
              <a:rPr lang="hr-HR" dirty="0" smtClean="0"/>
              <a:t> ‘Ne želim ići’ ili ‘Ne ide mi se’. Je li to točno?’</a:t>
            </a:r>
          </a:p>
          <a:p>
            <a:pPr marL="797814" lvl="1" indent="-514350">
              <a:buNone/>
            </a:pPr>
            <a:r>
              <a:rPr lang="hr-HR" dirty="0" smtClean="0"/>
              <a:t>K: Da. Mislila sam ‘Ne ide mi se’.</a:t>
            </a:r>
          </a:p>
          <a:p>
            <a:pPr marL="797814" lvl="1" indent="-514350">
              <a:buNone/>
            </a:pPr>
            <a:r>
              <a:rPr lang="hr-HR" dirty="0" smtClean="0"/>
              <a:t>T: Koja je </a:t>
            </a:r>
            <a:r>
              <a:rPr lang="hr-HR" u="sng" dirty="0" smtClean="0"/>
              <a:t>emocija</a:t>
            </a:r>
            <a:r>
              <a:rPr lang="hr-HR" dirty="0" smtClean="0"/>
              <a:t> išla s tom misli ‘Ne ide mi se’?</a:t>
            </a:r>
          </a:p>
          <a:p>
            <a:pPr marL="797814" lvl="1" indent="-514350">
              <a:buNone/>
            </a:pPr>
            <a:r>
              <a:rPr lang="hr-HR" dirty="0" smtClean="0"/>
              <a:t>K: Osjetila sam malu anksioznost. 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/>
          <a:lstStyle/>
          <a:p>
            <a:pPr marL="514350" indent="-514350">
              <a:buNone/>
            </a:pPr>
            <a:r>
              <a:rPr lang="hr-HR" b="1" dirty="0" smtClean="0"/>
              <a:t>3. Spomenuti u istom </a:t>
            </a:r>
            <a:r>
              <a:rPr lang="hr-HR" b="1" dirty="0" smtClean="0"/>
              <a:t>trenutku</a:t>
            </a:r>
          </a:p>
          <a:p>
            <a:pPr marL="514350" indent="-514350">
              <a:buNone/>
            </a:pPr>
            <a:endParaRPr lang="hr-HR" b="1" dirty="0" smtClean="0"/>
          </a:p>
          <a:p>
            <a:pPr marL="797814" lvl="1" indent="-514350">
              <a:buFont typeface="Arial" pitchFamily="34" charset="0"/>
              <a:buChar char="•"/>
            </a:pPr>
            <a:r>
              <a:rPr lang="hr-HR" dirty="0" smtClean="0"/>
              <a:t>konfuzija je prilično važna, a tijek seanse se neće poremetiti niti će neki važni detalji biti zaboravljeni</a:t>
            </a:r>
          </a:p>
          <a:p>
            <a:pPr marL="797814" lvl="1" indent="-514350">
              <a:buFont typeface="Arial" pitchFamily="34" charset="0"/>
              <a:buChar char="•"/>
            </a:pPr>
            <a:endParaRPr lang="hr-HR" dirty="0" smtClean="0"/>
          </a:p>
          <a:p>
            <a:pPr marL="797814" lvl="1" indent="-514350">
              <a:buNone/>
            </a:pPr>
            <a:r>
              <a:rPr lang="hr-HR" dirty="0" smtClean="0"/>
              <a:t>K: Ležala sam na krevetu, zureći u zid, osjećajući da nikad neću moći ustati i da ću zakasniti na predavanje.</a:t>
            </a:r>
          </a:p>
          <a:p>
            <a:pPr marL="797814" lvl="1" indent="-514350">
              <a:buNone/>
            </a:pPr>
            <a:r>
              <a:rPr lang="hr-HR" dirty="0" smtClean="0"/>
              <a:t>T: Dakle, ležali ste na krevetu i </a:t>
            </a:r>
            <a:r>
              <a:rPr lang="hr-HR" u="sng" dirty="0" smtClean="0"/>
              <a:t>imali dvije misli </a:t>
            </a:r>
            <a:r>
              <a:rPr lang="hr-HR" dirty="0" smtClean="0"/>
              <a:t>‘Nikada neću moći ustati’ i ‘Zakasnit ću na predavanje’. Kako ste se </a:t>
            </a:r>
            <a:r>
              <a:rPr lang="hr-HR" u="sng" dirty="0" smtClean="0"/>
              <a:t>zbog tih misli osjećali</a:t>
            </a:r>
            <a:r>
              <a:rPr lang="hr-HR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8126" y="530352"/>
            <a:ext cx="8183880" cy="738408"/>
          </a:xfrm>
        </p:spPr>
        <p:txBody>
          <a:bodyPr>
            <a:normAutofit fontScale="90000"/>
          </a:bodyPr>
          <a:lstStyle/>
          <a:p>
            <a:r>
              <a:rPr lang="hr-HR" dirty="0"/>
              <a:t>Označavanje </a:t>
            </a:r>
            <a:r>
              <a:rPr lang="hr-HR" dirty="0" smtClean="0"/>
              <a:t>emocije</a:t>
            </a:r>
            <a:r>
              <a:rPr lang="hr-HR" dirty="0" smtClean="0"/>
              <a:t> </a:t>
            </a:r>
            <a:r>
              <a:rPr lang="hr-HR"/>
              <a:t>kao </a:t>
            </a:r>
            <a:r>
              <a:rPr lang="hr-HR" smtClean="0"/>
              <a:t>misao</a:t>
            </a:r>
            <a:endParaRPr lang="hr-HR" dirty="0"/>
          </a:p>
        </p:txBody>
      </p:sp>
      <p:pic>
        <p:nvPicPr>
          <p:cNvPr id="1026" name="Picture 2" descr="http://www.solk.nl/wp-content/uploads/2014/11/individual-therapy-sessio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36912"/>
            <a:ext cx="2600325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ipsasti oblačić 3"/>
          <p:cNvSpPr/>
          <p:nvPr/>
        </p:nvSpPr>
        <p:spPr>
          <a:xfrm>
            <a:off x="1403648" y="1687745"/>
            <a:ext cx="2160240" cy="1012886"/>
          </a:xfrm>
          <a:prstGeom prst="wedgeEllipseCallout">
            <a:avLst>
              <a:gd name="adj1" fmla="val 53269"/>
              <a:gd name="adj2" fmla="val 60957"/>
            </a:avLst>
          </a:prstGeom>
          <a:solidFill>
            <a:srgbClr val="F9B06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smtClean="0">
                <a:solidFill>
                  <a:schemeClr val="tx1"/>
                </a:solidFill>
              </a:rPr>
              <a:t>Što </a:t>
            </a:r>
            <a:r>
              <a:rPr lang="hr-HR" sz="1200" dirty="0">
                <a:solidFill>
                  <a:schemeClr val="tx1"/>
                </a:solidFill>
              </a:rPr>
              <a:t>vam je u </a:t>
            </a:r>
            <a:r>
              <a:rPr lang="hr-HR" sz="1200" dirty="0" smtClean="0">
                <a:solidFill>
                  <a:schemeClr val="tx1"/>
                </a:solidFill>
              </a:rPr>
              <a:t>tom trenutku prošlo </a:t>
            </a:r>
            <a:r>
              <a:rPr lang="hr-HR" sz="1200" dirty="0">
                <a:solidFill>
                  <a:schemeClr val="tx1"/>
                </a:solidFill>
              </a:rPr>
              <a:t>kroz </a:t>
            </a:r>
            <a:r>
              <a:rPr lang="hr-HR" sz="1200" dirty="0" smtClean="0">
                <a:solidFill>
                  <a:schemeClr val="tx1"/>
                </a:solidFill>
              </a:rPr>
              <a:t>glavu?</a:t>
            </a:r>
            <a:endParaRPr lang="hr-HR" sz="1200" dirty="0">
              <a:solidFill>
                <a:schemeClr val="tx1"/>
              </a:solidFill>
            </a:endParaRPr>
          </a:p>
        </p:txBody>
      </p:sp>
      <p:sp>
        <p:nvSpPr>
          <p:cNvPr id="5" name="Elipsasti oblačić 4"/>
          <p:cNvSpPr/>
          <p:nvPr/>
        </p:nvSpPr>
        <p:spPr>
          <a:xfrm>
            <a:off x="5652120" y="2194188"/>
            <a:ext cx="1656184" cy="885448"/>
          </a:xfrm>
          <a:prstGeom prst="wedgeEllipseCallout">
            <a:avLst>
              <a:gd name="adj1" fmla="val -50579"/>
              <a:gd name="adj2" fmla="val 47748"/>
            </a:avLst>
          </a:prstGeom>
          <a:solidFill>
            <a:srgbClr val="F9B06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smtClean="0">
                <a:solidFill>
                  <a:schemeClr val="tx1"/>
                </a:solidFill>
              </a:rPr>
              <a:t>Tuga, potištenost…</a:t>
            </a:r>
            <a:endParaRPr lang="hr-HR" sz="1200" dirty="0">
              <a:solidFill>
                <a:schemeClr val="tx1"/>
              </a:solidFill>
            </a:endParaRPr>
          </a:p>
        </p:txBody>
      </p:sp>
      <p:sp>
        <p:nvSpPr>
          <p:cNvPr id="7" name="Elipsasti oblačić 6"/>
          <p:cNvSpPr/>
          <p:nvPr/>
        </p:nvSpPr>
        <p:spPr>
          <a:xfrm>
            <a:off x="683568" y="4293096"/>
            <a:ext cx="2959738" cy="1779110"/>
          </a:xfrm>
          <a:prstGeom prst="wedgeEllipseCallout">
            <a:avLst>
              <a:gd name="adj1" fmla="val 46300"/>
              <a:gd name="adj2" fmla="val -83580"/>
            </a:avLst>
          </a:prstGeom>
          <a:solidFill>
            <a:srgbClr val="F9B06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 smtClean="0">
                <a:solidFill>
                  <a:schemeClr val="tx1"/>
                </a:solidFill>
              </a:rPr>
              <a:t>Dakle </a:t>
            </a:r>
            <a:r>
              <a:rPr lang="hr-HR" sz="1200" b="1" dirty="0">
                <a:solidFill>
                  <a:schemeClr val="tx1"/>
                </a:solidFill>
              </a:rPr>
              <a:t>osjećali</a:t>
            </a:r>
            <a:r>
              <a:rPr lang="hr-HR" sz="1200" dirty="0">
                <a:solidFill>
                  <a:schemeClr val="tx1"/>
                </a:solidFill>
              </a:rPr>
              <a:t> ste se vrlo </a:t>
            </a:r>
            <a:r>
              <a:rPr lang="hr-HR" sz="1200" b="1" dirty="0">
                <a:solidFill>
                  <a:schemeClr val="tx1"/>
                </a:solidFill>
              </a:rPr>
              <a:t>tužno i potišteno</a:t>
            </a:r>
            <a:r>
              <a:rPr lang="hr-HR" sz="12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hr-HR" sz="1200" dirty="0" smtClean="0">
              <a:solidFill>
                <a:schemeClr val="tx1"/>
              </a:solidFill>
            </a:endParaRPr>
          </a:p>
          <a:p>
            <a:pPr algn="ctr"/>
            <a:r>
              <a:rPr lang="hr-HR" sz="1200" dirty="0" smtClean="0">
                <a:solidFill>
                  <a:schemeClr val="tx1"/>
                </a:solidFill>
              </a:rPr>
              <a:t> </a:t>
            </a:r>
            <a:r>
              <a:rPr lang="hr-HR" sz="1200" b="1" dirty="0">
                <a:solidFill>
                  <a:schemeClr val="tx1"/>
                </a:solidFill>
              </a:rPr>
              <a:t>Zbog koje misli </a:t>
            </a:r>
            <a:r>
              <a:rPr lang="hr-HR" sz="1200" dirty="0">
                <a:solidFill>
                  <a:schemeClr val="tx1"/>
                </a:solidFill>
              </a:rPr>
              <a:t>ili predodžbe ste osjetili tugu i </a:t>
            </a:r>
            <a:r>
              <a:rPr lang="hr-HR" sz="1200" dirty="0" smtClean="0">
                <a:solidFill>
                  <a:schemeClr val="tx1"/>
                </a:solidFill>
              </a:rPr>
              <a:t>potištenost?</a:t>
            </a:r>
            <a:endParaRPr lang="hr-HR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3544</TotalTime>
  <Words>1069</Words>
  <Application>Microsoft Office PowerPoint</Application>
  <PresentationFormat>Prikaz na zaslonu (4:3)</PresentationFormat>
  <Paragraphs>178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1" baseType="lpstr">
      <vt:lpstr>Aspekt</vt:lpstr>
      <vt:lpstr>IDENTIFICIRANJE  EMOCIJA</vt:lpstr>
      <vt:lpstr>Identificiranje emocija</vt:lpstr>
      <vt:lpstr>Slajd 3</vt:lpstr>
      <vt:lpstr> Razlikovanje misli i emocija </vt:lpstr>
      <vt:lpstr>Slajd 5</vt:lpstr>
      <vt:lpstr>Slajd 6</vt:lpstr>
      <vt:lpstr>Slajd 7</vt:lpstr>
      <vt:lpstr>Slajd 8</vt:lpstr>
      <vt:lpstr>Označavanje emocije kao misao</vt:lpstr>
      <vt:lpstr>Nepodudaranje emocije  i sadržaja automatske misli</vt:lpstr>
      <vt:lpstr>Teškoće u imenovanju emocija</vt:lpstr>
      <vt:lpstr>Emocionalna karta</vt:lpstr>
      <vt:lpstr>Lista negativnih emocija</vt:lpstr>
      <vt:lpstr>Procjenjivanje intenziteta emocija</vt:lpstr>
      <vt:lpstr>Procjenjivanje intenziteta emocija</vt:lpstr>
      <vt:lpstr>Skala intenziteta  u vizualnom obliku</vt:lpstr>
      <vt:lpstr>Personalizirana skala</vt:lpstr>
      <vt:lpstr>Personalizirana skala</vt:lpstr>
      <vt:lpstr>Slajd 19</vt:lpstr>
      <vt:lpstr>HVALA NA PAŽNJI!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 EMOCIJA</dc:title>
  <dc:creator>User</dc:creator>
  <cp:lastModifiedBy>User</cp:lastModifiedBy>
  <cp:revision>23</cp:revision>
  <dcterms:created xsi:type="dcterms:W3CDTF">2017-03-13T18:54:06Z</dcterms:created>
  <dcterms:modified xsi:type="dcterms:W3CDTF">2017-03-23T17:41:10Z</dcterms:modified>
</cp:coreProperties>
</file>