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17.12.2016.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5185-9A36-4D75-9CC8-23D6D5723E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73896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17.12.2016.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40BA8-8D73-4419-9499-2771B973E1B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7302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0BA8-8D73-4419-9499-2771B973E1B5}" type="slidenum">
              <a:rPr lang="hr-HR" smtClean="0"/>
              <a:t>4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17.12.2016.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6900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98910" y="304800"/>
            <a:ext cx="531852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98910" y="3108804"/>
            <a:ext cx="531852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9" name="Rezervirano mjesto podnožj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98761" y="304801"/>
            <a:ext cx="12868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657350" y="304801"/>
            <a:ext cx="5627111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85010" y="1600201"/>
            <a:ext cx="48006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85009" y="4105029"/>
            <a:ext cx="48006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656160" y="1600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56610" y="1600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656160" y="1600200"/>
            <a:ext cx="3429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656160" y="2505075"/>
            <a:ext cx="3429000" cy="33375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5256610" y="1600200"/>
            <a:ext cx="3429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5256610" y="2505075"/>
            <a:ext cx="3429000" cy="33375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8209" y="2277477"/>
            <a:ext cx="20574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0360" y="533400"/>
            <a:ext cx="51435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8211" y="4583188"/>
            <a:ext cx="20574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8209" y="2277477"/>
            <a:ext cx="20574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8211" y="4583188"/>
            <a:ext cx="20574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Zaobljeni pravokutnik 7"/>
          <p:cNvSpPr/>
          <p:nvPr/>
        </p:nvSpPr>
        <p:spPr>
          <a:xfrm>
            <a:off x="970359" y="533400"/>
            <a:ext cx="51435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056084" y="647700"/>
            <a:ext cx="497205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1656160" y="304800"/>
            <a:ext cx="702945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656160" y="1600200"/>
            <a:ext cx="702945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</a:t>
            </a:r>
            <a:r>
              <a:rPr lang="hr-HR" noProof="0" dirty="0" smtClean="0"/>
              <a:t>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190182" y="6505078"/>
            <a:ext cx="72302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9A6E176D-946C-423D-9DA1-9682869A2D9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960120" y="6505078"/>
            <a:ext cx="515731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85611" y="6280299"/>
            <a:ext cx="40004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chemeClr val="accent2"/>
                </a:solidFill>
              </a:defRPr>
            </a:lvl1pPr>
          </a:lstStyle>
          <a:p>
            <a:fld id="{6719C41A-89FD-48E4-9B70-84A913C6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0"/>
            <a:ext cx="8382000" cy="34290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hr-HR" sz="4000" dirty="0" smtClean="0">
                <a:latin typeface="Arial Black" pitchFamily="34" charset="0"/>
              </a:rPr>
              <a:t>SPECIFIČNOSTI BK TRETMANA ANKSIOZNOSTI U DJECE</a:t>
            </a:r>
            <a:endParaRPr lang="en-US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Komponente KBT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smtClean="0"/>
              <a:t>TEHNIKA RJEŠAVANJA PROBLEMA</a:t>
            </a:r>
          </a:p>
          <a:p>
            <a:pPr lvl="1">
              <a:buFontTx/>
              <a:buChar char="-"/>
            </a:pPr>
            <a:r>
              <a:rPr lang="hr-HR" dirty="0" smtClean="0"/>
              <a:t>Cilj je pomoći djetetu u razvijanju samopouzdanja u vlastite sposobnosti rješavanja svakodnevnih izazova</a:t>
            </a:r>
          </a:p>
          <a:p>
            <a:pPr marL="365760" lvl="1" indent="0">
              <a:buNone/>
            </a:pPr>
            <a:r>
              <a:rPr lang="hr-HR" dirty="0" smtClean="0"/>
              <a:t>5 faza u učenju tehnike rješavanja problema (prema </a:t>
            </a:r>
            <a:r>
              <a:rPr lang="hr-HR" dirty="0" err="1" smtClean="0"/>
              <a:t>D`Zurilla</a:t>
            </a:r>
            <a:r>
              <a:rPr lang="hr-HR" dirty="0" smtClean="0"/>
              <a:t> i </a:t>
            </a:r>
            <a:r>
              <a:rPr lang="hr-HR" dirty="0" err="1" smtClean="0"/>
              <a:t>Goldfried</a:t>
            </a:r>
            <a:r>
              <a:rPr lang="hr-HR" dirty="0" smtClean="0"/>
              <a:t>, 1971.)</a:t>
            </a:r>
          </a:p>
          <a:p>
            <a:pPr marL="365760" lvl="1" indent="0">
              <a:buNone/>
            </a:pPr>
            <a:endParaRPr lang="hr-HR" dirty="0"/>
          </a:p>
          <a:p>
            <a:pPr marL="708660" lvl="1" indent="-342900">
              <a:buAutoNum type="arabicPeriod"/>
            </a:pPr>
            <a:r>
              <a:rPr lang="hr-HR" dirty="0" smtClean="0"/>
              <a:t>Opća orijentacija (problemi su dio svakodnevnice, smanjenje izbjegavanja)</a:t>
            </a:r>
          </a:p>
          <a:p>
            <a:pPr marL="708660" lvl="1" indent="-342900">
              <a:buAutoNum type="arabicPeriod"/>
            </a:pPr>
            <a:r>
              <a:rPr lang="hr-HR" dirty="0" smtClean="0"/>
              <a:t>Definiranje problema (problem koji se može riješiti) </a:t>
            </a:r>
          </a:p>
          <a:p>
            <a:pPr marL="708660" lvl="1" indent="-342900">
              <a:buAutoNum type="arabicPeriod"/>
            </a:pPr>
            <a:r>
              <a:rPr lang="hr-HR" dirty="0" smtClean="0"/>
              <a:t>Smišljanje alternativnih rješenja (</a:t>
            </a:r>
            <a:r>
              <a:rPr lang="hr-HR" dirty="0" err="1" smtClean="0"/>
              <a:t>brainstorming</a:t>
            </a:r>
            <a:r>
              <a:rPr lang="hr-HR" dirty="0" smtClean="0"/>
              <a:t>)</a:t>
            </a:r>
          </a:p>
          <a:p>
            <a:pPr marL="708660" lvl="1" indent="-342900">
              <a:buAutoNum type="arabicPeriod"/>
            </a:pPr>
            <a:r>
              <a:rPr lang="hr-HR" dirty="0" smtClean="0"/>
              <a:t>Donošenje odluka (evaluacija alternativnih rješenja)</a:t>
            </a:r>
          </a:p>
          <a:p>
            <a:pPr marL="708660" lvl="1" indent="-342900">
              <a:buAutoNum type="arabicPeriod"/>
            </a:pPr>
            <a:r>
              <a:rPr lang="hr-HR" dirty="0" smtClean="0"/>
              <a:t>Provjera izabranog rješenja</a:t>
            </a:r>
          </a:p>
          <a:p>
            <a:pPr marL="708660" lvl="1" indent="-342900">
              <a:buAutoNum type="arabicPeriod"/>
            </a:pPr>
            <a:endParaRPr lang="hr-HR" dirty="0" smtClean="0"/>
          </a:p>
          <a:p>
            <a:pPr marL="365760" lvl="1" indent="0">
              <a:buNone/>
            </a:pPr>
            <a:endParaRPr lang="hr-HR" dirty="0"/>
          </a:p>
        </p:txBody>
      </p:sp>
      <p:sp>
        <p:nvSpPr>
          <p:cNvPr id="4" name="Strelica zakrivljena udesno 3"/>
          <p:cNvSpPr/>
          <p:nvPr/>
        </p:nvSpPr>
        <p:spPr>
          <a:xfrm>
            <a:off x="304800" y="2971800"/>
            <a:ext cx="304800" cy="381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6" name="Strelica zakrivljena udesno 5"/>
          <p:cNvSpPr/>
          <p:nvPr/>
        </p:nvSpPr>
        <p:spPr>
          <a:xfrm>
            <a:off x="279935" y="3390900"/>
            <a:ext cx="304800" cy="381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7" name="Strelica zakrivljena udesno 6"/>
          <p:cNvSpPr/>
          <p:nvPr/>
        </p:nvSpPr>
        <p:spPr>
          <a:xfrm>
            <a:off x="273518" y="3810000"/>
            <a:ext cx="304800" cy="381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8" name="Strelica zakrivljena udesno 7"/>
          <p:cNvSpPr/>
          <p:nvPr/>
        </p:nvSpPr>
        <p:spPr>
          <a:xfrm>
            <a:off x="273518" y="4191000"/>
            <a:ext cx="304800" cy="381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88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Komponente KBT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smtClean="0"/>
              <a:t>POZITIVNO POTKREPLJENJE (naglasak je na </a:t>
            </a:r>
            <a:r>
              <a:rPr lang="hr-HR" dirty="0" err="1" smtClean="0"/>
              <a:t>samonagrađivanju</a:t>
            </a:r>
            <a:r>
              <a:rPr lang="hr-HR" dirty="0" smtClean="0"/>
              <a:t>)</a:t>
            </a:r>
          </a:p>
          <a:p>
            <a:pPr>
              <a:buFontTx/>
              <a:buChar char="-"/>
            </a:pPr>
            <a:r>
              <a:rPr lang="hr-HR" dirty="0" smtClean="0"/>
              <a:t>MODELIRANJE (djetetu se demonstrira adekvatno ponašanje u zastrašujućim situacijama)</a:t>
            </a:r>
          </a:p>
          <a:p>
            <a:pPr>
              <a:buFontTx/>
              <a:buChar char="-"/>
            </a:pPr>
            <a:r>
              <a:rPr lang="hr-HR" dirty="0" smtClean="0"/>
              <a:t>IZLAGANJE (kod preplavljivanja je jako bitno da dijete razumije smisao postupka jer izaziva puno više stresa nego ostale metode. Treba dobro razmisliti o primjeni takvog postupka kod mlađe djece)</a:t>
            </a:r>
          </a:p>
        </p:txBody>
      </p:sp>
    </p:spTree>
    <p:extLst>
      <p:ext uri="{BB962C8B-B14F-4D97-AF65-F5344CB8AC3E}">
        <p14:creationId xmlns:p14="http://schemas.microsoft.com/office/powerpoint/2010/main" val="33729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FEAR plan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hr-HR" dirty="0" smtClean="0"/>
              <a:t>Da bi olakšali učenje, KBT program upotrebljava FEAR akronim:</a:t>
            </a:r>
          </a:p>
          <a:p>
            <a:pPr marL="365760" lvl="1" indent="0">
              <a:buNone/>
            </a:pPr>
            <a:r>
              <a:rPr lang="hr-HR" dirty="0" smtClean="0"/>
              <a:t>„F” – </a:t>
            </a:r>
            <a:r>
              <a:rPr lang="hr-HR" b="1" dirty="0" err="1" smtClean="0"/>
              <a:t>F</a:t>
            </a:r>
            <a:r>
              <a:rPr lang="hr-HR" dirty="0" err="1" smtClean="0"/>
              <a:t>eeling</a:t>
            </a:r>
            <a:r>
              <a:rPr lang="hr-HR" dirty="0" smtClean="0"/>
              <a:t> </a:t>
            </a:r>
            <a:r>
              <a:rPr lang="hr-HR" dirty="0" err="1" smtClean="0"/>
              <a:t>frightened</a:t>
            </a:r>
            <a:r>
              <a:rPr lang="hr-HR" dirty="0" smtClean="0"/>
              <a:t>? – prepoznavanje tjelesnih reakcija na anksioznost</a:t>
            </a:r>
          </a:p>
          <a:p>
            <a:pPr marL="365760" lvl="1" indent="0">
              <a:buNone/>
            </a:pPr>
            <a:r>
              <a:rPr lang="hr-HR" dirty="0" smtClean="0"/>
              <a:t>„E” – </a:t>
            </a:r>
            <a:r>
              <a:rPr lang="hr-HR" b="1" dirty="0" err="1" smtClean="0"/>
              <a:t>E</a:t>
            </a:r>
            <a:r>
              <a:rPr lang="hr-HR" dirty="0" err="1" smtClean="0"/>
              <a:t>xpecting</a:t>
            </a:r>
            <a:r>
              <a:rPr lang="hr-HR" dirty="0" smtClean="0"/>
              <a:t> </a:t>
            </a:r>
            <a:r>
              <a:rPr lang="hr-HR" dirty="0" err="1" smtClean="0"/>
              <a:t>bad</a:t>
            </a:r>
            <a:r>
              <a:rPr lang="hr-HR" dirty="0" smtClean="0"/>
              <a:t> </a:t>
            </a:r>
            <a:r>
              <a:rPr lang="hr-HR" dirty="0" err="1" smtClean="0"/>
              <a:t>things</a:t>
            </a:r>
            <a:r>
              <a:rPr lang="hr-HR" dirty="0" smtClean="0"/>
              <a:t> to </a:t>
            </a:r>
            <a:r>
              <a:rPr lang="hr-HR" dirty="0" err="1" smtClean="0"/>
              <a:t>happen</a:t>
            </a:r>
            <a:r>
              <a:rPr lang="hr-HR" dirty="0" smtClean="0"/>
              <a:t>? – identificiranje automatskih negativnih misli</a:t>
            </a:r>
          </a:p>
          <a:p>
            <a:pPr marL="365760" lvl="1" indent="0">
              <a:buNone/>
            </a:pPr>
            <a:r>
              <a:rPr lang="hr-HR" dirty="0" smtClean="0"/>
              <a:t>„A” – </a:t>
            </a:r>
            <a:r>
              <a:rPr lang="hr-HR" b="1" dirty="0" err="1" smtClean="0"/>
              <a:t>A</a:t>
            </a:r>
            <a:r>
              <a:rPr lang="hr-HR" dirty="0" err="1" smtClean="0"/>
              <a:t>ttitudes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actions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help</a:t>
            </a:r>
            <a:r>
              <a:rPr lang="hr-HR" dirty="0" smtClean="0"/>
              <a:t> – strategije suočavanja</a:t>
            </a:r>
          </a:p>
          <a:p>
            <a:pPr marL="365760" lvl="1" indent="0">
              <a:buNone/>
            </a:pPr>
            <a:r>
              <a:rPr lang="hr-HR" dirty="0" smtClean="0"/>
              <a:t>„R” – </a:t>
            </a:r>
            <a:r>
              <a:rPr lang="hr-HR" b="1" dirty="0" err="1" smtClean="0"/>
              <a:t>R</a:t>
            </a:r>
            <a:r>
              <a:rPr lang="hr-HR" dirty="0" err="1" smtClean="0"/>
              <a:t>esults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rewards</a:t>
            </a:r>
            <a:r>
              <a:rPr lang="hr-HR" dirty="0" smtClean="0"/>
              <a:t> – </a:t>
            </a:r>
            <a:r>
              <a:rPr lang="hr-HR" dirty="0" err="1" smtClean="0"/>
              <a:t>samonagrađivanje</a:t>
            </a:r>
            <a:endParaRPr lang="hr-HR" dirty="0" smtClean="0"/>
          </a:p>
          <a:p>
            <a:pPr marL="365760" lvl="1" indent="0">
              <a:buNone/>
            </a:pPr>
            <a:endParaRPr lang="hr-HR" dirty="0"/>
          </a:p>
          <a:p>
            <a:pPr marL="365760" lvl="1" indent="0">
              <a:buNone/>
            </a:pPr>
            <a:r>
              <a:rPr lang="hr-HR" dirty="0" smtClean="0"/>
              <a:t>- Poželjno je napraviti karticu kao podsjetnik na FEAR plan</a:t>
            </a:r>
          </a:p>
        </p:txBody>
      </p:sp>
    </p:spTree>
    <p:extLst>
      <p:ext uri="{BB962C8B-B14F-4D97-AF65-F5344CB8AC3E}">
        <p14:creationId xmlns:p14="http://schemas.microsoft.com/office/powerpoint/2010/main" val="175722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Roditelji u terapiji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  <a:buFontTx/>
              <a:buChar char="-"/>
            </a:pPr>
            <a:r>
              <a:rPr lang="hr-HR" dirty="0" smtClean="0"/>
              <a:t>Roditelje se informira o planu tretmana i o važnosti njihove suradnje i podrške (sastanak nakon 3. seanse) 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hr-HR" dirty="0" smtClean="0"/>
              <a:t>Roditelji mogu prisustvovati nekim dijelovima seanse kako bi pomogli djetetu koristiti neke naučene vještine (npr. </a:t>
            </a:r>
            <a:r>
              <a:rPr lang="hr-HR" dirty="0"/>
              <a:t>t</a:t>
            </a:r>
            <a:r>
              <a:rPr lang="hr-HR" dirty="0" smtClean="0"/>
              <a:t>ehnike relaksacije)</a:t>
            </a:r>
          </a:p>
          <a:p>
            <a:pPr lvl="1">
              <a:lnSpc>
                <a:spcPct val="200000"/>
              </a:lnSpc>
              <a:buFontTx/>
              <a:buChar char="-"/>
            </a:pPr>
            <a:r>
              <a:rPr lang="hr-HR" dirty="0" smtClean="0"/>
              <a:t>Mogu se pojaviti problemi kao neuključenost roditelja ili pak </a:t>
            </a:r>
            <a:r>
              <a:rPr lang="hr-HR" dirty="0" err="1" smtClean="0"/>
              <a:t>prezaštitnički</a:t>
            </a:r>
            <a:r>
              <a:rPr lang="hr-HR" dirty="0" smtClean="0"/>
              <a:t> stav roditelja</a:t>
            </a:r>
          </a:p>
          <a:p>
            <a:pPr marL="365760" lvl="1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81564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Literatura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1752600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 err="1" smtClean="0"/>
              <a:t>Kendall</a:t>
            </a:r>
            <a:r>
              <a:rPr lang="hr-HR" dirty="0" smtClean="0"/>
              <a:t>, P. C. (2006.) </a:t>
            </a:r>
            <a:r>
              <a:rPr lang="hr-HR" i="1" dirty="0" err="1" smtClean="0"/>
              <a:t>Child</a:t>
            </a:r>
            <a:r>
              <a:rPr lang="hr-HR" i="1" dirty="0" smtClean="0"/>
              <a:t> </a:t>
            </a:r>
            <a:r>
              <a:rPr lang="hr-HR" i="1" dirty="0" err="1" smtClean="0"/>
              <a:t>and</a:t>
            </a:r>
            <a:r>
              <a:rPr lang="hr-HR" i="1" dirty="0" smtClean="0"/>
              <a:t> adolescent </a:t>
            </a:r>
            <a:r>
              <a:rPr lang="hr-HR" i="1" dirty="0" err="1" smtClean="0"/>
              <a:t>therapy</a:t>
            </a:r>
            <a:r>
              <a:rPr lang="hr-HR" i="1" dirty="0" smtClean="0"/>
              <a:t>, </a:t>
            </a:r>
            <a:r>
              <a:rPr lang="hr-HR" dirty="0" err="1" smtClean="0"/>
              <a:t>Chapter</a:t>
            </a:r>
            <a:r>
              <a:rPr lang="hr-HR" dirty="0" smtClean="0"/>
              <a:t> 7</a:t>
            </a:r>
            <a:r>
              <a:rPr lang="hr-HR" i="1" dirty="0" smtClean="0"/>
              <a:t>- </a:t>
            </a:r>
            <a:r>
              <a:rPr lang="hr-HR" i="1" dirty="0" err="1" smtClean="0"/>
              <a:t>Treating</a:t>
            </a:r>
            <a:r>
              <a:rPr lang="hr-HR" i="1" dirty="0" smtClean="0"/>
              <a:t> </a:t>
            </a:r>
            <a:r>
              <a:rPr lang="hr-HR" i="1" dirty="0" err="1" smtClean="0"/>
              <a:t>Anxiety</a:t>
            </a:r>
            <a:r>
              <a:rPr lang="hr-HR" i="1" dirty="0" smtClean="0"/>
              <a:t> </a:t>
            </a:r>
            <a:r>
              <a:rPr lang="hr-HR" i="1" dirty="0" err="1" smtClean="0"/>
              <a:t>Disorders</a:t>
            </a:r>
            <a:r>
              <a:rPr lang="hr-HR" i="1" dirty="0" smtClean="0"/>
              <a:t> </a:t>
            </a:r>
            <a:r>
              <a:rPr lang="hr-HR" i="1" dirty="0" err="1" smtClean="0"/>
              <a:t>in</a:t>
            </a:r>
            <a:r>
              <a:rPr lang="hr-HR" i="1" dirty="0" smtClean="0"/>
              <a:t> Youth </a:t>
            </a:r>
            <a:r>
              <a:rPr lang="hr-HR" dirty="0" smtClean="0"/>
              <a:t>New York,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Guilford</a:t>
            </a:r>
            <a:r>
              <a:rPr lang="hr-HR" dirty="0" smtClean="0"/>
              <a:t> Press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 err="1" smtClean="0"/>
              <a:t>Stallard</a:t>
            </a:r>
            <a:r>
              <a:rPr lang="hr-HR" dirty="0" smtClean="0"/>
              <a:t>, P. (2010.) </a:t>
            </a:r>
            <a:r>
              <a:rPr lang="hr-HR" i="1" dirty="0" smtClean="0"/>
              <a:t>Misli dobro, osjećaj se dobro</a:t>
            </a:r>
            <a:r>
              <a:rPr lang="hr-HR" dirty="0" smtClean="0"/>
              <a:t>. Zagreb, Naklada Slap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863569" y="2967335"/>
            <a:ext cx="54168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Hvala na pažnji!</a:t>
            </a:r>
            <a:endParaRPr lang="hr-HR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8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/>
          <a:lstStyle/>
          <a:p>
            <a:r>
              <a:rPr lang="hr-HR" dirty="0" smtClean="0"/>
              <a:t>BKT usmjerena na djecu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Posjeduju li mala djeca kognitivnu zrelost neophodnu za sudjelovanje u BKT te je li BKT dovoljno prilagođena kako bi im bila pristupačna?</a:t>
            </a:r>
          </a:p>
          <a:p>
            <a:pPr>
              <a:buFontTx/>
              <a:buChar char="-"/>
            </a:pPr>
            <a:r>
              <a:rPr lang="hr-HR" dirty="0" smtClean="0"/>
              <a:t>Umjesto o djetetovoj kronološkoj dobi treba razmisliti o kognitivnim zahtjevima KBT. Prema Shirk, 2001., kako bi mogla sudjelovati u BKT,  djeca trebaju biti sposobna: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pratiti čuvstvena stanja (radni listići o osjećajima)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razmisliti o automatskim mislima (misaoni oblačići)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razlikovati i shvaćati vezu između misli i osjećaja (misli su subjektivne)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preispitati misli i provesti kognitivno restrukturiranje (vlastiti unutarnji govor i pristup usmjereniji na problem)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53340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Mlađa djeca mogu sudjelovati u mnogim od temeljnih zahtjeva BKT ako se metode pojednostave, konkretiziraju i usklade s djetetovim razvojem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/>
          <a:lstStyle/>
          <a:p>
            <a:r>
              <a:rPr lang="hr-HR" dirty="0" smtClean="0"/>
              <a:t>Anksiozni poremećaji kod djece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915400" cy="5562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hr-HR" dirty="0" smtClean="0"/>
              <a:t>Prevalencija anksioznih poremećaja kod djece 2.4 do 17%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hr-HR" dirty="0" smtClean="0"/>
              <a:t>Anksiozni poremećaji u mladosti      povećani rizik za psihopatologiju u odrasloj dobi te smanjene adaptivne sposobnosti u akademskom, socijalnom i obiteljskom području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hr-HR" dirty="0" smtClean="0"/>
              <a:t>Blaga anksioznost je normalan dio odrastanja i razvoja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hr-HR" dirty="0" smtClean="0"/>
              <a:t>Kako djeca odrastaju njihovi strahovi reflektiraju promjene u percepciji stvarnosti. </a:t>
            </a:r>
            <a:r>
              <a:rPr lang="en-GB" dirty="0" smtClean="0"/>
              <a:t>D</a:t>
            </a:r>
            <a:r>
              <a:rPr lang="hr-HR" dirty="0" err="1"/>
              <a:t>ječji</a:t>
            </a:r>
            <a:r>
              <a:rPr lang="hr-HR" dirty="0"/>
              <a:t> strahovi su na početku sadržajno općeniti, izmišljeni, neko</a:t>
            </a:r>
            <a:r>
              <a:rPr lang="en-GB" dirty="0"/>
              <a:t>n</a:t>
            </a:r>
            <a:r>
              <a:rPr lang="hr-HR" dirty="0" err="1"/>
              <a:t>trolabilni</a:t>
            </a:r>
            <a:r>
              <a:rPr lang="hr-HR" dirty="0"/>
              <a:t> </a:t>
            </a:r>
            <a:r>
              <a:rPr lang="hr-HR" dirty="0" smtClean="0"/>
              <a:t>(</a:t>
            </a:r>
            <a:r>
              <a:rPr lang="hr-HR" dirty="0"/>
              <a:t>babaroga), </a:t>
            </a:r>
            <a:r>
              <a:rPr lang="hr-HR" dirty="0" smtClean="0"/>
              <a:t>dok kasnije postaju </a:t>
            </a:r>
            <a:r>
              <a:rPr lang="hr-HR" dirty="0"/>
              <a:t>specifični, diferencirani i realistični (strah od </a:t>
            </a:r>
            <a:r>
              <a:rPr lang="hr-HR" dirty="0" smtClean="0"/>
              <a:t>neprihvaćanja među vršnjacima)</a:t>
            </a:r>
            <a:endParaRPr lang="hr-HR" dirty="0"/>
          </a:p>
          <a:p>
            <a:pPr marL="45720" indent="0">
              <a:lnSpc>
                <a:spcPct val="120000"/>
              </a:lnSpc>
              <a:buNone/>
            </a:pPr>
            <a:r>
              <a:rPr lang="hr-HR" dirty="0" err="1"/>
              <a:t>Petfaktorska</a:t>
            </a:r>
            <a:r>
              <a:rPr lang="hr-HR" dirty="0"/>
              <a:t> struktura </a:t>
            </a:r>
            <a:r>
              <a:rPr lang="hr-HR" dirty="0" smtClean="0"/>
              <a:t>strahova prema sadržaju: (</a:t>
            </a:r>
            <a:r>
              <a:rPr lang="hr-HR" dirty="0" err="1" smtClean="0"/>
              <a:t>Ollendick</a:t>
            </a:r>
            <a:r>
              <a:rPr lang="hr-HR" dirty="0" smtClean="0"/>
              <a:t>, 1983.; </a:t>
            </a:r>
            <a:r>
              <a:rPr lang="hr-HR" dirty="0" err="1" smtClean="0"/>
              <a:t>Ollendick</a:t>
            </a:r>
            <a:r>
              <a:rPr lang="hr-HR" dirty="0" smtClean="0"/>
              <a:t>, </a:t>
            </a:r>
            <a:r>
              <a:rPr lang="hr-HR" dirty="0" err="1" smtClean="0"/>
              <a:t>Matson</a:t>
            </a:r>
            <a:r>
              <a:rPr lang="hr-HR" dirty="0" smtClean="0"/>
              <a:t> &amp; </a:t>
            </a:r>
            <a:r>
              <a:rPr lang="hr-HR" dirty="0" err="1" smtClean="0"/>
              <a:t>Helsel</a:t>
            </a:r>
            <a:r>
              <a:rPr lang="hr-HR" dirty="0" smtClean="0"/>
              <a:t>, 1985.)</a:t>
            </a:r>
            <a:endParaRPr lang="hr-HR" dirty="0"/>
          </a:p>
          <a:p>
            <a:pPr lvl="5">
              <a:lnSpc>
                <a:spcPct val="120000"/>
              </a:lnSpc>
              <a:buFontTx/>
              <a:buChar char="-"/>
            </a:pPr>
            <a:r>
              <a:rPr lang="hr-HR" dirty="0"/>
              <a:t>Strah od neuspjeha i kritike</a:t>
            </a:r>
          </a:p>
          <a:p>
            <a:pPr lvl="5">
              <a:lnSpc>
                <a:spcPct val="120000"/>
              </a:lnSpc>
              <a:buFontTx/>
              <a:buChar char="-"/>
            </a:pPr>
            <a:r>
              <a:rPr lang="hr-HR" dirty="0"/>
              <a:t>Strah od nepoznatog</a:t>
            </a:r>
          </a:p>
          <a:p>
            <a:pPr lvl="5">
              <a:lnSpc>
                <a:spcPct val="120000"/>
              </a:lnSpc>
              <a:buFontTx/>
              <a:buChar char="-"/>
            </a:pPr>
            <a:r>
              <a:rPr lang="hr-HR" dirty="0"/>
              <a:t>Strah od ozljede i malih životinja</a:t>
            </a:r>
          </a:p>
          <a:p>
            <a:pPr lvl="5">
              <a:lnSpc>
                <a:spcPct val="120000"/>
              </a:lnSpc>
              <a:buFontTx/>
              <a:buChar char="-"/>
            </a:pPr>
            <a:r>
              <a:rPr lang="hr-HR" dirty="0"/>
              <a:t>Strah od opasnosti i </a:t>
            </a:r>
            <a:r>
              <a:rPr lang="hr-HR" dirty="0" smtClean="0"/>
              <a:t>smrti</a:t>
            </a:r>
          </a:p>
          <a:p>
            <a:pPr lvl="5">
              <a:lnSpc>
                <a:spcPct val="120000"/>
              </a:lnSpc>
              <a:buFontTx/>
              <a:buChar char="-"/>
            </a:pPr>
            <a:r>
              <a:rPr lang="hr-HR" dirty="0" smtClean="0"/>
              <a:t>Medicinski strahovi</a:t>
            </a:r>
          </a:p>
        </p:txBody>
      </p:sp>
      <p:sp>
        <p:nvSpPr>
          <p:cNvPr id="6" name="Strelica udesno 5"/>
          <p:cNvSpPr/>
          <p:nvPr/>
        </p:nvSpPr>
        <p:spPr>
          <a:xfrm>
            <a:off x="3810000" y="15240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256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/>
          <a:lstStyle/>
          <a:p>
            <a:r>
              <a:rPr lang="hr-HR" dirty="0" smtClean="0"/>
              <a:t>Anksiozni poremećaji kod djece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25905"/>
            <a:ext cx="8915400" cy="4343400"/>
          </a:xfrm>
        </p:spPr>
        <p:txBody>
          <a:bodyPr>
            <a:normAutofit fontScale="92500" lnSpcReduction="20000"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hr-HR" dirty="0" smtClean="0"/>
              <a:t>Prema DSM-IV anksiozni poremećaji u djetinjstvu su: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hr-HR" b="1" dirty="0" smtClean="0"/>
              <a:t>Generalizirani anksiozni poremećaj- </a:t>
            </a:r>
            <a:r>
              <a:rPr lang="hr-HR" dirty="0" smtClean="0"/>
              <a:t>pervazivne i nekontrolabilne brige o obitelji, izvedbi, socijalnim odnosima, zdravlju, ruminacije o prošlom ili budućem ponašanju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hr-HR" b="1" dirty="0" smtClean="0"/>
              <a:t>Separacijski anksiozni poremećaj- </a:t>
            </a:r>
            <a:r>
              <a:rPr lang="hr-HR" dirty="0" smtClean="0"/>
              <a:t>ankzionznost pri odvajanju ili očekivanju odvajanja od objekta privrženosti, brige o mogućim opasnostima i smrti objekta privrženosti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hr-HR" b="1" dirty="0" smtClean="0"/>
              <a:t>Socijalna fobija- </a:t>
            </a:r>
            <a:r>
              <a:rPr lang="hr-HR" dirty="0" smtClean="0"/>
              <a:t>ekstremna sramežljivost i povlačenje iz novih situacija ili                                       od novih ljudi. Anksioznost u okružju vršnjaka</a:t>
            </a:r>
          </a:p>
          <a:p>
            <a:pPr marL="4572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000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Priroda anksioznosti kod djece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err="1" smtClean="0"/>
              <a:t>Naistaknutije</a:t>
            </a:r>
            <a:r>
              <a:rPr lang="hr-HR" dirty="0" smtClean="0"/>
              <a:t> ponašanje je izbjegavanje, ali može se pojaviti i drhtavi glas, plač, griženje noktiju, sisanje palca </a:t>
            </a:r>
          </a:p>
          <a:p>
            <a:pPr>
              <a:buFontTx/>
              <a:buChar char="-"/>
            </a:pPr>
            <a:r>
              <a:rPr lang="hr-HR" dirty="0" smtClean="0"/>
              <a:t>pojačani rad autonomnog živčanog sustava (znojenje, bol u trbuhu, crvenilo)</a:t>
            </a:r>
          </a:p>
          <a:p>
            <a:pPr>
              <a:buFontTx/>
              <a:buChar char="-"/>
            </a:pPr>
            <a:r>
              <a:rPr lang="hr-HR" dirty="0" smtClean="0"/>
              <a:t>Kognitivni distres uključuje ruminacije, pretjeranu brigu, anticipaciju lošeg ishoda</a:t>
            </a:r>
          </a:p>
          <a:p>
            <a:pPr>
              <a:buFontTx/>
              <a:buChar char="-"/>
            </a:pPr>
            <a:r>
              <a:rPr lang="hr-HR" dirty="0" smtClean="0"/>
              <a:t>Za određivanje tretmana važno je razlikovati </a:t>
            </a:r>
          </a:p>
          <a:p>
            <a:pPr lvl="1">
              <a:buFontTx/>
              <a:buChar char="-"/>
            </a:pPr>
            <a:r>
              <a:rPr lang="hr-HR" dirty="0" smtClean="0"/>
              <a:t>kognitivne deficite - </a:t>
            </a:r>
            <a:r>
              <a:rPr lang="hr-HR" dirty="0"/>
              <a:t>manjak razmišljanja u situacijama koje zahtijevaju naprednije razumijevanje – treba eliminirati impulzivno reagiranje i raditi na smislenijem rješavanju </a:t>
            </a:r>
            <a:r>
              <a:rPr lang="hr-HR" dirty="0" smtClean="0"/>
              <a:t>problema</a:t>
            </a:r>
          </a:p>
          <a:p>
            <a:pPr lvl="1">
              <a:buFontTx/>
              <a:buChar char="-"/>
            </a:pPr>
            <a:r>
              <a:rPr lang="hr-HR" dirty="0" smtClean="0"/>
              <a:t>Kognitivne distorzije- </a:t>
            </a:r>
            <a:r>
              <a:rPr lang="hr-HR" dirty="0"/>
              <a:t>mišljenje koje je disfunkcionalno ili pristrano – treba ih imenovati, prepoznati kao problematične i ispraviti ih.</a:t>
            </a:r>
          </a:p>
          <a:p>
            <a:pPr lvl="1">
              <a:buFontTx/>
              <a:buChar char="-"/>
            </a:pPr>
            <a:endParaRPr lang="hr-HR" dirty="0"/>
          </a:p>
          <a:p>
            <a:pPr lvl="1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000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Priroda anksioznosti kod djece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smtClean="0"/>
              <a:t>Djeca sa anksioznim poremećajima slabije razumiju kako sakriti i kako promijeniti svoje osjećaje</a:t>
            </a:r>
          </a:p>
          <a:p>
            <a:pPr>
              <a:buFontTx/>
              <a:buChar char="-"/>
            </a:pPr>
            <a:r>
              <a:rPr lang="hr-HR" dirty="0" smtClean="0"/>
              <a:t>Utjecaj obitelji- djeca sa anksioznim poremećajima češće imaju roditelje sa anksioznom simptomatologijom i poremećajima raspoloženja</a:t>
            </a:r>
          </a:p>
          <a:p>
            <a:pPr>
              <a:buFontTx/>
              <a:buChar char="-"/>
            </a:pPr>
            <a:r>
              <a:rPr lang="hr-HR" dirty="0" smtClean="0"/>
              <a:t>Roditelji djece sa AP potiču potencijalno </a:t>
            </a:r>
            <a:r>
              <a:rPr lang="hr-HR" dirty="0" err="1" smtClean="0"/>
              <a:t>maladaptivno</a:t>
            </a:r>
            <a:r>
              <a:rPr lang="hr-HR" dirty="0" smtClean="0"/>
              <a:t> ponašanje kroz </a:t>
            </a:r>
            <a:r>
              <a:rPr lang="hr-HR" dirty="0" err="1" smtClean="0"/>
              <a:t>prezaštitničko</a:t>
            </a:r>
            <a:r>
              <a:rPr lang="hr-HR" dirty="0" smtClean="0"/>
              <a:t> djelovanje. (smatraju da se djeca ne mogu nositi sa situacijom pa stvari rade umjesto njih)</a:t>
            </a:r>
          </a:p>
          <a:p>
            <a:pPr>
              <a:buFontTx/>
              <a:buChar char="-"/>
            </a:pPr>
            <a:r>
              <a:rPr lang="hr-HR" dirty="0" smtClean="0"/>
              <a:t>Općenito, obiteljsko okružje djece sa AP ima naglašenu percepciju prijetnje i izbjegavanje te prijetnje</a:t>
            </a:r>
          </a:p>
          <a:p>
            <a:pPr>
              <a:buFontTx/>
              <a:buChar char="-"/>
            </a:pPr>
            <a:r>
              <a:rPr lang="hr-HR" dirty="0" smtClean="0"/>
              <a:t>Ipak, utjecaj obitelji nije jednosmjeran (anksioznosti najviše doprinosi interakcija djece i roditelja)</a:t>
            </a:r>
            <a:endParaRPr lang="hr-HR" dirty="0"/>
          </a:p>
          <a:p>
            <a:pPr lvl="1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0838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Procjena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STRUKTURIRANI INTERVJU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SAMOPROCJENA (STAIC, SKAD-62)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OPAŽANJE PONAŠANJA (direktno i indirektno)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PROCJENE RODITELJA I UČITELJA (</a:t>
            </a:r>
            <a:r>
              <a:rPr lang="hr-HR" dirty="0" err="1" smtClean="0"/>
              <a:t>check</a:t>
            </a:r>
            <a:r>
              <a:rPr lang="hr-HR" dirty="0" smtClean="0"/>
              <a:t> liste)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FIZIOLOŠKE MJERE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hr-HR" dirty="0" smtClean="0"/>
              <a:t>OBITELJSKE VARIJABLE</a:t>
            </a:r>
          </a:p>
          <a:p>
            <a:pPr marL="365760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5156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6096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Tretman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15400" cy="1752600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hr-HR" dirty="0" smtClean="0"/>
              <a:t>Cilj KBT anksioznosti kod djece je naučiti djecu da prepoznaju anksioznu pobuđenost te da im to posluži kao znak kada upotrijebiti naučene strategije suočavanja sa anksioznošću</a:t>
            </a:r>
          </a:p>
          <a:p>
            <a:pPr lvl="1">
              <a:buFontTx/>
              <a:buChar char="-"/>
            </a:pPr>
            <a:r>
              <a:rPr lang="hr-HR" dirty="0" smtClean="0"/>
              <a:t>Strukturirani tretman se sastoji od 16 seansi u dva dijela. U prvom dijelu se uče vještine suočavanja sa anksioznošću dok se u drugome dijelu te vještine uvježbavaju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3429000" y="2514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TRETMAN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609600" y="2891499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UČENJE VJEŠTINA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5105400" y="2899066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UVJEŽBAVANJE VJEŠTINA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609600" y="3299237"/>
            <a:ext cx="342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hr-HR" dirty="0" smtClean="0"/>
              <a:t>Svjesnost fizioloških reakcija</a:t>
            </a:r>
          </a:p>
          <a:p>
            <a:pPr marL="342900" indent="-342900">
              <a:buAutoNum type="arabicPeriod"/>
            </a:pPr>
            <a:r>
              <a:rPr lang="hr-HR" dirty="0" smtClean="0"/>
              <a:t>Prepoznavanje i evaluacija </a:t>
            </a:r>
            <a:r>
              <a:rPr lang="hr-HR" dirty="0" err="1" smtClean="0"/>
              <a:t>samogovora</a:t>
            </a: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Vještina rješavanja problema</a:t>
            </a:r>
          </a:p>
          <a:p>
            <a:pPr marL="342900" indent="-342900">
              <a:buAutoNum type="arabicPeriod"/>
            </a:pPr>
            <a:r>
              <a:rPr lang="hr-HR" dirty="0" err="1" smtClean="0"/>
              <a:t>Samoprocjena</a:t>
            </a:r>
            <a:r>
              <a:rPr lang="hr-HR" dirty="0" smtClean="0"/>
              <a:t> i nagrada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5257800" y="333400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Postupno izlaganje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2995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029450" cy="7620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Komponente KBT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648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smtClean="0"/>
              <a:t>PSIHOEDUKACIJA</a:t>
            </a:r>
          </a:p>
          <a:p>
            <a:pPr>
              <a:buFontTx/>
              <a:buChar char="-"/>
            </a:pPr>
            <a:r>
              <a:rPr lang="hr-HR" dirty="0" smtClean="0"/>
              <a:t>RELAKSACIJA</a:t>
            </a:r>
          </a:p>
          <a:p>
            <a:pPr lvl="1">
              <a:buFontTx/>
              <a:buChar char="-"/>
            </a:pPr>
            <a:r>
              <a:rPr lang="hr-HR" dirty="0" smtClean="0"/>
              <a:t>Svijest i kontrola nad vlastitim fiziološkim i mišićnim reakcijama na anksioznost</a:t>
            </a:r>
          </a:p>
          <a:p>
            <a:pPr lvl="1">
              <a:buFontTx/>
              <a:buChar char="-"/>
            </a:pPr>
            <a:r>
              <a:rPr lang="hr-HR" dirty="0" smtClean="0"/>
              <a:t>Dijete uči prepoznavati napetost u mišićima te ju koristiti kao znak da treba započeti relaksaciju</a:t>
            </a:r>
          </a:p>
          <a:p>
            <a:pPr lvl="1">
              <a:buFontTx/>
              <a:buChar char="-"/>
            </a:pPr>
            <a:r>
              <a:rPr lang="hr-HR" dirty="0" err="1" smtClean="0"/>
              <a:t>Cue</a:t>
            </a:r>
            <a:r>
              <a:rPr lang="hr-HR" dirty="0" smtClean="0"/>
              <a:t> </a:t>
            </a:r>
            <a:r>
              <a:rPr lang="hr-HR" dirty="0" err="1" smtClean="0"/>
              <a:t>controlled</a:t>
            </a:r>
            <a:r>
              <a:rPr lang="hr-HR" dirty="0" smtClean="0"/>
              <a:t> </a:t>
            </a:r>
            <a:r>
              <a:rPr lang="hr-HR" dirty="0" err="1" smtClean="0"/>
              <a:t>relaxation</a:t>
            </a:r>
            <a:r>
              <a:rPr lang="hr-HR" dirty="0" smtClean="0"/>
              <a:t>- dijete nauči povezivati neku riječ sa opuštenim stanjem</a:t>
            </a:r>
          </a:p>
          <a:p>
            <a:pPr>
              <a:buFontTx/>
              <a:buChar char="-"/>
            </a:pPr>
            <a:r>
              <a:rPr lang="hr-HR" dirty="0" smtClean="0"/>
              <a:t>STVARANJE KOGNITIVNE SHEME ZA SUOČAVANJE</a:t>
            </a:r>
          </a:p>
          <a:p>
            <a:pPr lvl="1">
              <a:buFontTx/>
              <a:buChar char="-"/>
            </a:pPr>
            <a:r>
              <a:rPr lang="hr-HR" dirty="0" smtClean="0"/>
              <a:t>Naučiti dijete testirati i smanjiti negativne misli, stvaranju pozitivnih misli, dovođenju u pitanje negativne i </a:t>
            </a:r>
            <a:r>
              <a:rPr lang="hr-HR" dirty="0" err="1" smtClean="0"/>
              <a:t>neralistične</a:t>
            </a:r>
            <a:r>
              <a:rPr lang="hr-HR" dirty="0" smtClean="0"/>
              <a:t> automatske misli te stvaranju plana kada se nađu u zastrašujućim situacijama</a:t>
            </a:r>
          </a:p>
          <a:p>
            <a:pPr lvl="1">
              <a:buFontTx/>
              <a:buChar char="-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68949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ildren Happy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tf03461883</Template>
  <TotalTime>543</TotalTime>
  <Words>997</Words>
  <Application>Microsoft Office PowerPoint</Application>
  <PresentationFormat>On-screen Show (4:3)</PresentationFormat>
  <Paragraphs>96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Children Happy 16x9</vt:lpstr>
      <vt:lpstr>SPECIFIČNOSTI BK TRETMANA ANKSIOZNOSTI U DJECE</vt:lpstr>
      <vt:lpstr>BKT usmjerena na djecu</vt:lpstr>
      <vt:lpstr>Anksiozni poremećaji kod djece</vt:lpstr>
      <vt:lpstr>Anksiozni poremećaji kod djece</vt:lpstr>
      <vt:lpstr>Priroda anksioznosti kod djece</vt:lpstr>
      <vt:lpstr>Priroda anksioznosti kod djece</vt:lpstr>
      <vt:lpstr>Procjena</vt:lpstr>
      <vt:lpstr>Tretman</vt:lpstr>
      <vt:lpstr>Komponente KBT </vt:lpstr>
      <vt:lpstr>Komponente KBT </vt:lpstr>
      <vt:lpstr>Komponente KBT </vt:lpstr>
      <vt:lpstr>FEAR plan</vt:lpstr>
      <vt:lpstr>Roditelji u terapiji</vt:lpstr>
      <vt:lpstr>Literatura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SPECIFIČNOSTI BK TRETMANA ANKSIOZNOSTI U DJECE</dc:title>
  <dc:creator>Marijana Kosutic</dc:creator>
  <cp:lastModifiedBy>HUBIKOT</cp:lastModifiedBy>
  <cp:revision>35</cp:revision>
  <cp:lastPrinted>2016-12-16T11:48:24Z</cp:lastPrinted>
  <dcterms:created xsi:type="dcterms:W3CDTF">2016-11-30T10:06:51Z</dcterms:created>
  <dcterms:modified xsi:type="dcterms:W3CDTF">2016-12-16T11:49:28Z</dcterms:modified>
</cp:coreProperties>
</file>