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4" r:id="rId9"/>
    <p:sldId id="265" r:id="rId10"/>
    <p:sldId id="267" r:id="rId11"/>
    <p:sldId id="266" r:id="rId12"/>
    <p:sldId id="269" r:id="rId1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>
        <p:scale>
          <a:sx n="91" d="100"/>
          <a:sy n="91" d="100"/>
        </p:scale>
        <p:origin x="-11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9BF54-634B-4CD3-B31C-0B6F68AF1C0E}" type="datetimeFigureOut">
              <a:rPr lang="hr-HR" smtClean="0"/>
              <a:t>18.4.2017.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32A6-F01E-4789-B361-DF68BAF504C5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9BF54-634B-4CD3-B31C-0B6F68AF1C0E}" type="datetimeFigureOut">
              <a:rPr lang="hr-HR" smtClean="0"/>
              <a:t>18.4.2017.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32A6-F01E-4789-B361-DF68BAF504C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9BF54-634B-4CD3-B31C-0B6F68AF1C0E}" type="datetimeFigureOut">
              <a:rPr lang="hr-HR" smtClean="0"/>
              <a:t>18.4.2017.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32A6-F01E-4789-B361-DF68BAF504C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9BF54-634B-4CD3-B31C-0B6F68AF1C0E}" type="datetimeFigureOut">
              <a:rPr lang="hr-HR" smtClean="0"/>
              <a:t>18.4.2017.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32A6-F01E-4789-B361-DF68BAF504C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9BF54-634B-4CD3-B31C-0B6F68AF1C0E}" type="datetimeFigureOut">
              <a:rPr lang="hr-HR" smtClean="0"/>
              <a:t>18.4.2017.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32A6-F01E-4789-B361-DF68BAF504C5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9BF54-634B-4CD3-B31C-0B6F68AF1C0E}" type="datetimeFigureOut">
              <a:rPr lang="hr-HR" smtClean="0"/>
              <a:t>18.4.2017.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32A6-F01E-4789-B361-DF68BAF504C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9BF54-634B-4CD3-B31C-0B6F68AF1C0E}" type="datetimeFigureOut">
              <a:rPr lang="hr-HR" smtClean="0"/>
              <a:t>18.4.2017.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32A6-F01E-4789-B361-DF68BAF504C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9BF54-634B-4CD3-B31C-0B6F68AF1C0E}" type="datetimeFigureOut">
              <a:rPr lang="hr-HR" smtClean="0"/>
              <a:t>18.4.2017.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32A6-F01E-4789-B361-DF68BAF504C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9BF54-634B-4CD3-B31C-0B6F68AF1C0E}" type="datetimeFigureOut">
              <a:rPr lang="hr-HR" smtClean="0"/>
              <a:t>18.4.2017.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32A6-F01E-4789-B361-DF68BAF504C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9BF54-634B-4CD3-B31C-0B6F68AF1C0E}" type="datetimeFigureOut">
              <a:rPr lang="hr-HR" smtClean="0"/>
              <a:t>18.4.2017.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32A6-F01E-4789-B361-DF68BAF504C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9BF54-634B-4CD3-B31C-0B6F68AF1C0E}" type="datetimeFigureOut">
              <a:rPr lang="hr-HR" smtClean="0"/>
              <a:t>18.4.2017.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35332A6-F01E-4789-B361-DF68BAF504C5}" type="slidenum">
              <a:rPr lang="hr-HR" smtClean="0"/>
              <a:t>‹#›</a:t>
            </a:fld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99BF54-634B-4CD3-B31C-0B6F68AF1C0E}" type="datetimeFigureOut">
              <a:rPr lang="hr-HR" smtClean="0"/>
              <a:t>18.4.2017.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35332A6-F01E-4789-B361-DF68BAF504C5}" type="slidenum">
              <a:rPr lang="hr-HR" smtClean="0"/>
              <a:t>‹#›</a:t>
            </a:fld>
            <a:endParaRPr lang="hr-H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002060"/>
                </a:solidFill>
              </a:rPr>
              <a:t>Mitovi o suicidu</a:t>
            </a:r>
            <a:endParaRPr lang="hr-HR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 smtClean="0">
              <a:solidFill>
                <a:schemeClr val="bg1"/>
              </a:solidFill>
            </a:endParaRPr>
          </a:p>
          <a:p>
            <a:r>
              <a:rPr lang="hr-HR" dirty="0" smtClean="0">
                <a:solidFill>
                  <a:schemeClr val="bg1"/>
                </a:solidFill>
              </a:rPr>
              <a:t>Vedrana Đurasek</a:t>
            </a:r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46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r>
              <a:rPr lang="hr-HR" sz="4000" dirty="0" smtClean="0">
                <a:latin typeface="Constantia" pitchFamily="18" charset="0"/>
              </a:rPr>
              <a:t>MIT:</a:t>
            </a:r>
            <a:r>
              <a:rPr lang="vi-VN" dirty="0">
                <a:latin typeface="Constantia" pitchFamily="18" charset="0"/>
              </a:rPr>
              <a:t> Samoubojstvo je genetički određeno i nasljedno </a:t>
            </a:r>
            <a:r>
              <a:rPr lang="hr-HR" dirty="0" smtClean="0">
                <a:latin typeface="Constantia" pitchFamily="18" charset="0"/>
              </a:rPr>
              <a:t>te će </a:t>
            </a:r>
            <a:r>
              <a:rPr lang="hr-HR" dirty="0" smtClean="0">
                <a:latin typeface="Constantia" pitchFamily="18" charset="0"/>
              </a:rPr>
              <a:t>osoba biti takva </a:t>
            </a:r>
            <a:r>
              <a:rPr lang="hr-HR" dirty="0" smtClean="0">
                <a:latin typeface="Constantia" pitchFamily="18" charset="0"/>
              </a:rPr>
              <a:t>cijeli život.</a:t>
            </a:r>
            <a:endParaRPr lang="hr-HR" dirty="0">
              <a:latin typeface="Constantia" pitchFamily="18" charset="0"/>
            </a:endParaRPr>
          </a:p>
          <a:p>
            <a:pPr marL="0" indent="0">
              <a:buNone/>
            </a:pPr>
            <a:endParaRPr lang="hr-HR" dirty="0" smtClean="0">
              <a:latin typeface="Constantia" pitchFamily="18" charset="0"/>
            </a:endParaRPr>
          </a:p>
          <a:p>
            <a:endParaRPr lang="hr-HR" dirty="0">
              <a:latin typeface="Constantia" pitchFamily="18" charset="0"/>
            </a:endParaRPr>
          </a:p>
          <a:p>
            <a:endParaRPr lang="hr-HR" dirty="0" smtClean="0">
              <a:latin typeface="Constantia" pitchFamily="18" charset="0"/>
            </a:endParaRPr>
          </a:p>
          <a:p>
            <a:endParaRPr lang="hr-HR" dirty="0">
              <a:latin typeface="Constantia" pitchFamily="18" charset="0"/>
            </a:endParaRPr>
          </a:p>
          <a:p>
            <a:pPr marL="0" indent="0">
              <a:buNone/>
            </a:pPr>
            <a:endParaRPr lang="hr-HR" dirty="0">
              <a:latin typeface="Constantia" pitchFamily="18" charset="0"/>
            </a:endParaRPr>
          </a:p>
          <a:p>
            <a:r>
              <a:rPr lang="hr-HR" sz="4000" dirty="0" smtClean="0">
                <a:latin typeface="Constantia" pitchFamily="18" charset="0"/>
              </a:rPr>
              <a:t>ISTINA: </a:t>
            </a:r>
            <a:r>
              <a:rPr lang="vi-VN" dirty="0" smtClean="0">
                <a:latin typeface="Constantia" pitchFamily="18" charset="0"/>
              </a:rPr>
              <a:t>Pojedinci </a:t>
            </a:r>
            <a:r>
              <a:rPr lang="vi-VN" dirty="0">
                <a:latin typeface="Constantia" pitchFamily="18" charset="0"/>
              </a:rPr>
              <a:t>koji razmišljaju o samoubojstvu uglavnom su suicidalni jedan određeni period </a:t>
            </a:r>
            <a:r>
              <a:rPr lang="vi-VN" dirty="0" smtClean="0">
                <a:latin typeface="Constantia" pitchFamily="18" charset="0"/>
              </a:rPr>
              <a:t>života</a:t>
            </a:r>
            <a:r>
              <a:rPr lang="hr-HR" dirty="0" smtClean="0">
                <a:latin typeface="Constantia" pitchFamily="18" charset="0"/>
              </a:rPr>
              <a:t>.</a:t>
            </a:r>
            <a:endParaRPr lang="hr-HR" dirty="0">
              <a:latin typeface="Constantia" pitchFamily="18" charset="0"/>
            </a:endParaRPr>
          </a:p>
          <a:p>
            <a:endParaRPr lang="hr-HR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838" y="2628900"/>
            <a:ext cx="2852737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138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r>
              <a:rPr lang="hr-HR" sz="4000" dirty="0" smtClean="0">
                <a:latin typeface="Constantia" pitchFamily="18" charset="0"/>
              </a:rPr>
              <a:t>MIT:</a:t>
            </a:r>
            <a:r>
              <a:rPr lang="vi-VN" dirty="0">
                <a:latin typeface="Constantia" pitchFamily="18" charset="0"/>
              </a:rPr>
              <a:t> </a:t>
            </a:r>
            <a:r>
              <a:rPr lang="hr-HR" dirty="0" smtClean="0">
                <a:latin typeface="Constantia" pitchFamily="18" charset="0"/>
              </a:rPr>
              <a:t>Samoubojstvo je češće </a:t>
            </a:r>
            <a:r>
              <a:rPr lang="vi-VN" dirty="0" smtClean="0">
                <a:latin typeface="Constantia" pitchFamily="18" charset="0"/>
              </a:rPr>
              <a:t>među </a:t>
            </a:r>
            <a:r>
              <a:rPr lang="vi-VN" dirty="0">
                <a:latin typeface="Constantia" pitchFamily="18" charset="0"/>
              </a:rPr>
              <a:t>bogatima ili među siromašnima.</a:t>
            </a:r>
          </a:p>
          <a:p>
            <a:endParaRPr lang="hr-HR" dirty="0" smtClean="0">
              <a:latin typeface="Constantia" pitchFamily="18" charset="0"/>
            </a:endParaRPr>
          </a:p>
          <a:p>
            <a:endParaRPr lang="hr-HR" dirty="0">
              <a:latin typeface="Constantia" pitchFamily="18" charset="0"/>
            </a:endParaRPr>
          </a:p>
          <a:p>
            <a:endParaRPr lang="hr-HR" dirty="0" smtClean="0">
              <a:latin typeface="Constantia" pitchFamily="18" charset="0"/>
            </a:endParaRPr>
          </a:p>
          <a:p>
            <a:endParaRPr lang="hr-HR" dirty="0">
              <a:latin typeface="Constantia" pitchFamily="18" charset="0"/>
            </a:endParaRPr>
          </a:p>
          <a:p>
            <a:endParaRPr lang="hr-HR" dirty="0">
              <a:latin typeface="Constantia" pitchFamily="18" charset="0"/>
            </a:endParaRPr>
          </a:p>
          <a:p>
            <a:r>
              <a:rPr lang="hr-HR" sz="4000" dirty="0" smtClean="0">
                <a:latin typeface="Constantia" pitchFamily="18" charset="0"/>
              </a:rPr>
              <a:t>ISTINA: </a:t>
            </a:r>
            <a:r>
              <a:rPr lang="vi-VN" dirty="0" smtClean="0">
                <a:latin typeface="Constantia" pitchFamily="18" charset="0"/>
              </a:rPr>
              <a:t>Samoubojstvo </a:t>
            </a:r>
            <a:r>
              <a:rPr lang="vi-VN" dirty="0">
                <a:latin typeface="Constantia" pitchFamily="18" charset="0"/>
              </a:rPr>
              <a:t>je </a:t>
            </a:r>
            <a:r>
              <a:rPr lang="hr-HR" dirty="0" smtClean="0">
                <a:latin typeface="Constantia" pitchFamily="18" charset="0"/>
              </a:rPr>
              <a:t>jednako </a:t>
            </a:r>
            <a:r>
              <a:rPr lang="hr-HR" dirty="0" smtClean="0">
                <a:latin typeface="Constantia" pitchFamily="18" charset="0"/>
              </a:rPr>
              <a:t>učestalo</a:t>
            </a:r>
            <a:r>
              <a:rPr lang="vi-VN" dirty="0" smtClean="0">
                <a:latin typeface="Constantia" pitchFamily="18" charset="0"/>
              </a:rPr>
              <a:t> </a:t>
            </a:r>
            <a:r>
              <a:rPr lang="vi-VN" dirty="0">
                <a:latin typeface="Constantia" pitchFamily="18" charset="0"/>
              </a:rPr>
              <a:t>unutar </a:t>
            </a:r>
            <a:r>
              <a:rPr lang="hr-HR" dirty="0" smtClean="0">
                <a:latin typeface="Constantia" pitchFamily="18" charset="0"/>
              </a:rPr>
              <a:t>svih skupina.</a:t>
            </a: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313" y="2557463"/>
            <a:ext cx="261937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484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/>
          <a:p>
            <a:pPr algn="ctr"/>
            <a:r>
              <a:rPr lang="hr-HR" dirty="0" smtClean="0"/>
              <a:t>Hvala na pažnji.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4330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 fontScale="92500" lnSpcReduction="20000"/>
          </a:bodyPr>
          <a:lstStyle/>
          <a:p>
            <a:r>
              <a:rPr lang="hr-HR" sz="4000" dirty="0"/>
              <a:t>MIT</a:t>
            </a:r>
            <a:r>
              <a:rPr lang="hr-HR" sz="4000" dirty="0" smtClean="0"/>
              <a:t>: </a:t>
            </a:r>
            <a:r>
              <a:rPr lang="hr-HR" dirty="0" smtClean="0"/>
              <a:t>Ljudi </a:t>
            </a:r>
            <a:r>
              <a:rPr lang="hr-HR" dirty="0"/>
              <a:t>koji govore o samoubojstvu neće ga nikad počiniti. </a:t>
            </a:r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 smtClean="0"/>
          </a:p>
          <a:p>
            <a:pPr marL="0" indent="0">
              <a:buNone/>
            </a:pPr>
            <a:endParaRPr lang="hr-HR" sz="4000" dirty="0"/>
          </a:p>
          <a:p>
            <a:pPr marL="0" indent="0">
              <a:buNone/>
            </a:pPr>
            <a:endParaRPr lang="hr-HR" sz="4000" dirty="0"/>
          </a:p>
          <a:p>
            <a:endParaRPr lang="hr-HR" sz="4000" dirty="0" smtClean="0"/>
          </a:p>
          <a:p>
            <a:r>
              <a:rPr lang="hr-HR" sz="4000" dirty="0" smtClean="0"/>
              <a:t>ISTINA: </a:t>
            </a:r>
            <a:r>
              <a:rPr lang="hr-HR" dirty="0" smtClean="0"/>
              <a:t>Ljudi </a:t>
            </a:r>
            <a:r>
              <a:rPr lang="hr-HR" dirty="0"/>
              <a:t>koji </a:t>
            </a:r>
            <a:r>
              <a:rPr lang="hr-HR" dirty="0" smtClean="0"/>
              <a:t>pokušaju </a:t>
            </a:r>
            <a:r>
              <a:rPr lang="hr-HR" dirty="0"/>
              <a:t>ili </a:t>
            </a:r>
            <a:r>
              <a:rPr lang="hr-HR" dirty="0" smtClean="0"/>
              <a:t>su učinili samoubojstvo prethodno su pričali </a:t>
            </a:r>
            <a:r>
              <a:rPr lang="hr-HR" dirty="0"/>
              <a:t>o </a:t>
            </a:r>
            <a:r>
              <a:rPr lang="hr-HR" dirty="0" smtClean="0"/>
              <a:t>tome </a:t>
            </a:r>
            <a:r>
              <a:rPr lang="hr-HR" dirty="0"/>
              <a:t>ili </a:t>
            </a:r>
            <a:r>
              <a:rPr lang="hr-HR" dirty="0" smtClean="0"/>
              <a:t>iskazivali </a:t>
            </a:r>
            <a:r>
              <a:rPr lang="hr-HR" dirty="0"/>
              <a:t>želju da budu mrtvi.</a:t>
            </a:r>
            <a:br>
              <a:rPr lang="hr-HR" dirty="0"/>
            </a:br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492896"/>
            <a:ext cx="3012926" cy="1687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887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 fontScale="92500" lnSpcReduction="10000"/>
          </a:bodyPr>
          <a:lstStyle/>
          <a:p>
            <a:r>
              <a:rPr lang="hr-HR" sz="4000" dirty="0" smtClean="0">
                <a:latin typeface="Constantia" pitchFamily="18" charset="0"/>
              </a:rPr>
              <a:t>MIT:</a:t>
            </a:r>
            <a:r>
              <a:rPr lang="vi-VN" dirty="0" smtClean="0">
                <a:latin typeface="Constantia" pitchFamily="18" charset="0"/>
              </a:rPr>
              <a:t> </a:t>
            </a:r>
            <a:r>
              <a:rPr lang="vi-VN" dirty="0">
                <a:latin typeface="Constantia" pitchFamily="18" charset="0"/>
              </a:rPr>
              <a:t>Razgovor o samoubojstvu samo će potaknuti osobu da samoubojstvo i počini.</a:t>
            </a:r>
          </a:p>
          <a:p>
            <a:endParaRPr lang="hr-HR" dirty="0">
              <a:latin typeface="Constantia" pitchFamily="18" charset="0"/>
            </a:endParaRPr>
          </a:p>
          <a:p>
            <a:endParaRPr lang="hr-HR" dirty="0" smtClean="0">
              <a:latin typeface="Constantia" pitchFamily="18" charset="0"/>
            </a:endParaRPr>
          </a:p>
          <a:p>
            <a:endParaRPr lang="hr-HR" dirty="0" smtClean="0">
              <a:latin typeface="Constantia" pitchFamily="18" charset="0"/>
            </a:endParaRPr>
          </a:p>
          <a:p>
            <a:pPr marL="0" indent="0">
              <a:buNone/>
            </a:pPr>
            <a:endParaRPr lang="hr-HR" sz="4000" dirty="0">
              <a:latin typeface="Constantia" pitchFamily="18" charset="0"/>
            </a:endParaRPr>
          </a:p>
          <a:p>
            <a:pPr marL="0" indent="0">
              <a:buNone/>
            </a:pPr>
            <a:endParaRPr lang="hr-HR" sz="4000" dirty="0">
              <a:latin typeface="Constantia" pitchFamily="18" charset="0"/>
            </a:endParaRPr>
          </a:p>
          <a:p>
            <a:endParaRPr lang="hr-HR" sz="4000" dirty="0" smtClean="0">
              <a:latin typeface="Constantia" pitchFamily="18" charset="0"/>
            </a:endParaRPr>
          </a:p>
          <a:p>
            <a:r>
              <a:rPr lang="hr-HR" sz="4000" dirty="0" smtClean="0">
                <a:latin typeface="Constantia" pitchFamily="18" charset="0"/>
              </a:rPr>
              <a:t>ISTINA: </a:t>
            </a:r>
            <a:r>
              <a:rPr lang="vi-VN" dirty="0" smtClean="0">
                <a:latin typeface="Constantia" pitchFamily="18" charset="0"/>
              </a:rPr>
              <a:t>Razgovor </a:t>
            </a:r>
            <a:r>
              <a:rPr lang="vi-VN" dirty="0">
                <a:latin typeface="Constantia" pitchFamily="18" charset="0"/>
              </a:rPr>
              <a:t>o </a:t>
            </a:r>
            <a:r>
              <a:rPr lang="hr-HR" dirty="0" smtClean="0">
                <a:latin typeface="Constantia" pitchFamily="18" charset="0"/>
              </a:rPr>
              <a:t>samoubojstvu znači da se brinemo za pojedinca i da nećemo odustati da se ono spriječi. </a:t>
            </a:r>
            <a:endParaRPr lang="vi-VN" dirty="0">
              <a:latin typeface="Constantia" pitchFamily="18" charset="0"/>
            </a:endParaRPr>
          </a:p>
          <a:p>
            <a:endParaRPr lang="hr-HR" dirty="0">
              <a:latin typeface="Constantia" pitchFamily="18" charset="0"/>
            </a:endParaRPr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600323"/>
            <a:ext cx="3181325" cy="1908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707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 fontScale="92500" lnSpcReduction="20000"/>
          </a:bodyPr>
          <a:lstStyle/>
          <a:p>
            <a:r>
              <a:rPr lang="hr-HR" sz="4000" dirty="0" smtClean="0"/>
              <a:t>MIT: </a:t>
            </a:r>
            <a:r>
              <a:rPr lang="hr-HR" dirty="0" smtClean="0"/>
              <a:t>Samoubojstvo </a:t>
            </a:r>
            <a:r>
              <a:rPr lang="hr-HR" dirty="0" smtClean="0"/>
              <a:t>je plod impulzivnog ponašanja.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 smtClean="0"/>
          </a:p>
          <a:p>
            <a:pPr marL="0" indent="0">
              <a:buNone/>
            </a:pPr>
            <a:endParaRPr lang="hr-HR" sz="4000" dirty="0"/>
          </a:p>
          <a:p>
            <a:pPr marL="0" indent="0">
              <a:buNone/>
            </a:pPr>
            <a:endParaRPr lang="hr-HR" sz="4000" dirty="0"/>
          </a:p>
          <a:p>
            <a:pPr marL="0" indent="0">
              <a:buNone/>
            </a:pPr>
            <a:endParaRPr lang="hr-HR" sz="4000" dirty="0" smtClean="0"/>
          </a:p>
          <a:p>
            <a:r>
              <a:rPr lang="hr-HR" sz="4000" dirty="0" smtClean="0"/>
              <a:t>ISTINA: </a:t>
            </a:r>
            <a:r>
              <a:rPr lang="vi-VN" sz="2800" dirty="0" smtClean="0">
                <a:latin typeface="Constantia" pitchFamily="18" charset="0"/>
              </a:rPr>
              <a:t>Za </a:t>
            </a:r>
            <a:r>
              <a:rPr lang="vi-VN" sz="2800" dirty="0">
                <a:latin typeface="Constantia" pitchFamily="18" charset="0"/>
              </a:rPr>
              <a:t>većinu </a:t>
            </a:r>
            <a:r>
              <a:rPr lang="vi-VN" sz="2800" dirty="0" smtClean="0">
                <a:latin typeface="Constantia" pitchFamily="18" charset="0"/>
              </a:rPr>
              <a:t>osoba </a:t>
            </a:r>
            <a:r>
              <a:rPr lang="vi-VN" sz="2800" dirty="0">
                <a:latin typeface="Constantia" pitchFamily="18" charset="0"/>
              </a:rPr>
              <a:t>koje su pokušale ili izvršile samoubojstvo utvrđeno je kako su duže vrijeme razmišljale o </a:t>
            </a:r>
            <a:r>
              <a:rPr lang="vi-VN" sz="2800" dirty="0" smtClean="0">
                <a:latin typeface="Constantia" pitchFamily="18" charset="0"/>
              </a:rPr>
              <a:t>tome</a:t>
            </a:r>
            <a:r>
              <a:rPr lang="hr-HR" sz="2800" dirty="0" smtClean="0">
                <a:latin typeface="Constantia" pitchFamily="18" charset="0"/>
              </a:rPr>
              <a:t>.</a:t>
            </a:r>
            <a:r>
              <a:rPr lang="hr-HR" dirty="0"/>
              <a:t/>
            </a:r>
            <a:br>
              <a:rPr lang="hr-HR" dirty="0"/>
            </a:br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060848"/>
            <a:ext cx="3115220" cy="2303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139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r>
              <a:rPr lang="hr-HR" sz="4000" dirty="0" smtClean="0">
                <a:latin typeface="Constantia" pitchFamily="18" charset="0"/>
              </a:rPr>
              <a:t>MIT:</a:t>
            </a:r>
            <a:r>
              <a:rPr lang="vi-VN" dirty="0">
                <a:latin typeface="Constantia" pitchFamily="18" charset="0"/>
              </a:rPr>
              <a:t> Samoubojstvo dolazi bez upozorenja, događa se bez najave.</a:t>
            </a:r>
          </a:p>
          <a:p>
            <a:pPr marL="0" indent="0">
              <a:buNone/>
            </a:pPr>
            <a:endParaRPr lang="hr-HR" sz="4000" dirty="0">
              <a:latin typeface="Constantia" pitchFamily="18" charset="0"/>
            </a:endParaRPr>
          </a:p>
          <a:p>
            <a:pPr marL="0" indent="0">
              <a:buNone/>
            </a:pPr>
            <a:endParaRPr lang="hr-HR" sz="4000" dirty="0" smtClean="0">
              <a:latin typeface="Constantia" pitchFamily="18" charset="0"/>
            </a:endParaRPr>
          </a:p>
          <a:p>
            <a:pPr marL="0" indent="0">
              <a:buNone/>
            </a:pPr>
            <a:endParaRPr lang="hr-HR" sz="4000" dirty="0" smtClean="0">
              <a:latin typeface="Constantia" pitchFamily="18" charset="0"/>
            </a:endParaRPr>
          </a:p>
          <a:p>
            <a:r>
              <a:rPr lang="hr-HR" sz="4000" dirty="0" smtClean="0">
                <a:latin typeface="Constantia" pitchFamily="18" charset="0"/>
              </a:rPr>
              <a:t>ISTINA: </a:t>
            </a:r>
            <a:r>
              <a:rPr lang="vi-VN" dirty="0" smtClean="0">
                <a:latin typeface="Constantia" pitchFamily="18" charset="0"/>
              </a:rPr>
              <a:t>Većina </a:t>
            </a:r>
            <a:r>
              <a:rPr lang="vi-VN" dirty="0">
                <a:latin typeface="Constantia" pitchFamily="18" charset="0"/>
              </a:rPr>
              <a:t>osoba koje počine samoubojstvo </a:t>
            </a:r>
            <a:r>
              <a:rPr lang="vi-VN" dirty="0" smtClean="0">
                <a:latin typeface="Constantia" pitchFamily="18" charset="0"/>
              </a:rPr>
              <a:t>daj</a:t>
            </a:r>
            <a:r>
              <a:rPr lang="hr-HR" dirty="0" smtClean="0">
                <a:latin typeface="Constantia" pitchFamily="18" charset="0"/>
              </a:rPr>
              <a:t>u</a:t>
            </a:r>
            <a:r>
              <a:rPr lang="vi-VN" dirty="0" smtClean="0">
                <a:latin typeface="Constantia" pitchFamily="18" charset="0"/>
              </a:rPr>
              <a:t> </a:t>
            </a:r>
            <a:r>
              <a:rPr lang="vi-VN" dirty="0">
                <a:latin typeface="Constantia" pitchFamily="18" charset="0"/>
              </a:rPr>
              <a:t>mnoge znakove upozorenja prije nego što se </a:t>
            </a:r>
            <a:r>
              <a:rPr lang="vi-VN" dirty="0" smtClean="0">
                <a:latin typeface="Constantia" pitchFamily="18" charset="0"/>
              </a:rPr>
              <a:t>ubij</a:t>
            </a:r>
            <a:r>
              <a:rPr lang="hr-HR" dirty="0" smtClean="0">
                <a:latin typeface="Constantia" pitchFamily="18" charset="0"/>
              </a:rPr>
              <a:t>u</a:t>
            </a:r>
            <a:r>
              <a:rPr lang="vi-VN" dirty="0" smtClean="0">
                <a:latin typeface="Constantia" pitchFamily="18" charset="0"/>
              </a:rPr>
              <a:t>.</a:t>
            </a:r>
            <a:endParaRPr lang="vi-VN" dirty="0">
              <a:latin typeface="Constantia" pitchFamily="18" charset="0"/>
            </a:endParaRPr>
          </a:p>
          <a:p>
            <a:endParaRPr lang="hr-HR" dirty="0">
              <a:latin typeface="Constantia" pitchFamily="18" charset="0"/>
            </a:endParaRPr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425" y="2452688"/>
            <a:ext cx="2343150" cy="195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990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 lnSpcReduction="10000"/>
          </a:bodyPr>
          <a:lstStyle/>
          <a:p>
            <a:r>
              <a:rPr lang="hr-HR" sz="4000" dirty="0" smtClean="0">
                <a:latin typeface="Constantia" pitchFamily="18" charset="0"/>
              </a:rPr>
              <a:t>MIT:</a:t>
            </a:r>
            <a:r>
              <a:rPr lang="vi-VN" dirty="0">
                <a:latin typeface="Constantia" pitchFamily="18" charset="0"/>
              </a:rPr>
              <a:t> </a:t>
            </a:r>
            <a:r>
              <a:rPr lang="vi-VN" dirty="0" smtClean="0">
                <a:latin typeface="Constantia" pitchFamily="18" charset="0"/>
              </a:rPr>
              <a:t>Ako </a:t>
            </a:r>
            <a:r>
              <a:rPr lang="vi-VN" dirty="0">
                <a:latin typeface="Constantia" pitchFamily="18" charset="0"/>
              </a:rPr>
              <a:t>je osoba odlučila počiniti </a:t>
            </a:r>
            <a:r>
              <a:rPr lang="vi-VN" dirty="0" smtClean="0">
                <a:latin typeface="Constantia" pitchFamily="18" charset="0"/>
              </a:rPr>
              <a:t>samoubojstvo</a:t>
            </a:r>
            <a:r>
              <a:rPr lang="hr-HR" dirty="0" smtClean="0">
                <a:latin typeface="Constantia" pitchFamily="18" charset="0"/>
              </a:rPr>
              <a:t>,</a:t>
            </a:r>
            <a:r>
              <a:rPr lang="vi-VN" dirty="0" smtClean="0">
                <a:latin typeface="Constantia" pitchFamily="18" charset="0"/>
              </a:rPr>
              <a:t> </a:t>
            </a:r>
            <a:r>
              <a:rPr lang="vi-VN" dirty="0">
                <a:latin typeface="Constantia" pitchFamily="18" charset="0"/>
              </a:rPr>
              <a:t>nemoguće ju je u tome spriječiti.</a:t>
            </a:r>
          </a:p>
          <a:p>
            <a:endParaRPr lang="hr-HR" dirty="0" smtClean="0">
              <a:latin typeface="Constantia" pitchFamily="18" charset="0"/>
            </a:endParaRPr>
          </a:p>
          <a:p>
            <a:pPr marL="0" indent="0">
              <a:buNone/>
            </a:pPr>
            <a:endParaRPr lang="hr-HR" sz="4000" dirty="0">
              <a:latin typeface="Constantia" pitchFamily="18" charset="0"/>
            </a:endParaRPr>
          </a:p>
          <a:p>
            <a:pPr marL="0" indent="0">
              <a:buNone/>
            </a:pPr>
            <a:endParaRPr lang="hr-HR" sz="4000" dirty="0">
              <a:latin typeface="Constantia" pitchFamily="18" charset="0"/>
            </a:endParaRPr>
          </a:p>
          <a:p>
            <a:endParaRPr lang="hr-HR" sz="4000" dirty="0" smtClean="0">
              <a:latin typeface="Constantia" pitchFamily="18" charset="0"/>
            </a:endParaRPr>
          </a:p>
          <a:p>
            <a:r>
              <a:rPr lang="hr-HR" sz="4000" dirty="0" smtClean="0">
                <a:latin typeface="Constantia" pitchFamily="18" charset="0"/>
              </a:rPr>
              <a:t>ISTINA: </a:t>
            </a:r>
            <a:r>
              <a:rPr lang="vi-VN" dirty="0" smtClean="0">
                <a:latin typeface="Constantia" pitchFamily="18" charset="0"/>
              </a:rPr>
              <a:t>Većina </a:t>
            </a:r>
            <a:r>
              <a:rPr lang="vi-VN" dirty="0">
                <a:latin typeface="Constantia" pitchFamily="18" charset="0"/>
              </a:rPr>
              <a:t>osoba koje su </a:t>
            </a:r>
            <a:r>
              <a:rPr lang="vi-VN" dirty="0" smtClean="0">
                <a:latin typeface="Constantia" pitchFamily="18" charset="0"/>
              </a:rPr>
              <a:t>počinile</a:t>
            </a:r>
            <a:r>
              <a:rPr lang="hr-HR" dirty="0" smtClean="0">
                <a:latin typeface="Constantia" pitchFamily="18" charset="0"/>
              </a:rPr>
              <a:t> </a:t>
            </a:r>
            <a:r>
              <a:rPr lang="vi-VN" dirty="0" smtClean="0">
                <a:latin typeface="Constantia" pitchFamily="18" charset="0"/>
              </a:rPr>
              <a:t>samoubojstvo </a:t>
            </a:r>
            <a:r>
              <a:rPr lang="vi-VN" dirty="0">
                <a:latin typeface="Constantia" pitchFamily="18" charset="0"/>
              </a:rPr>
              <a:t>je htjela da bol </a:t>
            </a:r>
            <a:r>
              <a:rPr lang="vi-VN" dirty="0" smtClean="0">
                <a:latin typeface="Constantia" pitchFamily="18" charset="0"/>
              </a:rPr>
              <a:t>prestane</a:t>
            </a:r>
            <a:r>
              <a:rPr lang="hr-HR" dirty="0" smtClean="0">
                <a:latin typeface="Constantia" pitchFamily="18" charset="0"/>
              </a:rPr>
              <a:t>, </a:t>
            </a:r>
            <a:r>
              <a:rPr lang="hr-HR" dirty="0" smtClean="0">
                <a:latin typeface="Constantia" pitchFamily="18" charset="0"/>
              </a:rPr>
              <a:t>što prevenciju čini mogućom.</a:t>
            </a:r>
            <a:endParaRPr lang="hr-HR" dirty="0">
              <a:latin typeface="Constantia" pitchFamily="18" charset="0"/>
            </a:endParaRPr>
          </a:p>
          <a:p>
            <a:endParaRPr lang="hr-HR" dirty="0">
              <a:latin typeface="Constantia" pitchFamily="18" charset="0"/>
            </a:endParaRPr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5738" y="2492896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89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r>
              <a:rPr lang="hr-HR" sz="4000" dirty="0" smtClean="0">
                <a:latin typeface="Constantia" pitchFamily="18" charset="0"/>
              </a:rPr>
              <a:t>MIT:</a:t>
            </a:r>
            <a:r>
              <a:rPr lang="vi-VN" dirty="0">
                <a:latin typeface="Constantia" pitchFamily="18" charset="0"/>
              </a:rPr>
              <a:t> Svako samoubojstvo se može spriječiti.</a:t>
            </a:r>
          </a:p>
          <a:p>
            <a:pPr marL="0" indent="0">
              <a:buNone/>
            </a:pPr>
            <a:endParaRPr lang="hr-HR" sz="4000" dirty="0">
              <a:latin typeface="Constantia" pitchFamily="18" charset="0"/>
            </a:endParaRPr>
          </a:p>
          <a:p>
            <a:pPr marL="0" indent="0">
              <a:buNone/>
            </a:pPr>
            <a:endParaRPr lang="hr-HR" sz="4000" dirty="0">
              <a:latin typeface="Constantia" pitchFamily="18" charset="0"/>
            </a:endParaRPr>
          </a:p>
          <a:p>
            <a:endParaRPr lang="hr-HR" sz="4000" dirty="0" smtClean="0">
              <a:latin typeface="Constantia" pitchFamily="18" charset="0"/>
            </a:endParaRPr>
          </a:p>
          <a:p>
            <a:pPr marL="0" indent="0">
              <a:buNone/>
            </a:pPr>
            <a:endParaRPr lang="hr-HR" sz="4000" dirty="0" smtClean="0">
              <a:latin typeface="Constantia" pitchFamily="18" charset="0"/>
            </a:endParaRPr>
          </a:p>
          <a:p>
            <a:r>
              <a:rPr lang="hr-HR" sz="4000" dirty="0" smtClean="0">
                <a:latin typeface="Constantia" pitchFamily="18" charset="0"/>
              </a:rPr>
              <a:t>ISTINA:</a:t>
            </a:r>
            <a:r>
              <a:rPr lang="vi-VN" dirty="0" smtClean="0">
                <a:latin typeface="Constantia" pitchFamily="18" charset="0"/>
              </a:rPr>
              <a:t> </a:t>
            </a:r>
            <a:r>
              <a:rPr lang="vi-VN" dirty="0">
                <a:latin typeface="Constantia" pitchFamily="18" charset="0"/>
              </a:rPr>
              <a:t>Bez obzira što pokušamo pomoći, ponekad ne postoji način da se samoubojstvo spriječi. To je rijetko, ali događa se.</a:t>
            </a:r>
            <a:endParaRPr lang="hr-HR" dirty="0">
              <a:latin typeface="Constantia" pitchFamily="18" charset="0"/>
            </a:endParaRPr>
          </a:p>
          <a:p>
            <a:endParaRPr lang="hr-HR" dirty="0">
              <a:latin typeface="Constantia" pitchFamily="18" charset="0"/>
            </a:endParaRPr>
          </a:p>
          <a:p>
            <a:endParaRPr lang="hr-HR" dirty="0">
              <a:latin typeface="Constantia" pitchFamily="18" charset="0"/>
            </a:endParaRPr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566457"/>
            <a:ext cx="2857500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483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r>
              <a:rPr lang="hr-HR" sz="4000" dirty="0" smtClean="0">
                <a:latin typeface="Constantia" pitchFamily="18" charset="0"/>
              </a:rPr>
              <a:t>MIT:</a:t>
            </a:r>
            <a:r>
              <a:rPr lang="vi-VN" dirty="0">
                <a:latin typeface="Constantia" pitchFamily="18" charset="0"/>
              </a:rPr>
              <a:t> </a:t>
            </a:r>
            <a:r>
              <a:rPr lang="hr-HR" dirty="0">
                <a:latin typeface="Constantia" pitchFamily="18" charset="0"/>
              </a:rPr>
              <a:t>Neuspjeli pokušaj samoubojstva ne treba uzimati za ozbiljno.</a:t>
            </a:r>
          </a:p>
          <a:p>
            <a:pPr marL="0" indent="0">
              <a:buNone/>
            </a:pPr>
            <a:endParaRPr lang="hr-HR" sz="4000" dirty="0">
              <a:latin typeface="Constantia" pitchFamily="18" charset="0"/>
            </a:endParaRPr>
          </a:p>
          <a:p>
            <a:pPr marL="0" indent="0">
              <a:buNone/>
            </a:pPr>
            <a:endParaRPr lang="hr-HR" sz="4000" dirty="0" smtClean="0">
              <a:latin typeface="Constantia" pitchFamily="18" charset="0"/>
            </a:endParaRPr>
          </a:p>
          <a:p>
            <a:pPr marL="0" indent="0">
              <a:buNone/>
            </a:pPr>
            <a:endParaRPr lang="hr-HR" sz="4000" dirty="0" smtClean="0">
              <a:latin typeface="Constantia" pitchFamily="18" charset="0"/>
            </a:endParaRPr>
          </a:p>
          <a:p>
            <a:r>
              <a:rPr lang="hr-HR" sz="4000" dirty="0" smtClean="0">
                <a:latin typeface="Constantia" pitchFamily="18" charset="0"/>
              </a:rPr>
              <a:t>ISTINA: </a:t>
            </a:r>
            <a:r>
              <a:rPr lang="hr-HR" dirty="0" smtClean="0">
                <a:latin typeface="Constantia" pitchFamily="18" charset="0"/>
              </a:rPr>
              <a:t>Treba ga uzeti </a:t>
            </a:r>
            <a:r>
              <a:rPr lang="hr-HR" dirty="0">
                <a:latin typeface="Constantia" pitchFamily="18" charset="0"/>
              </a:rPr>
              <a:t>vrlo ozbiljno </a:t>
            </a:r>
            <a:r>
              <a:rPr lang="hr-HR" dirty="0" smtClean="0">
                <a:latin typeface="Constantia" pitchFamily="18" charset="0"/>
              </a:rPr>
              <a:t>jer većina osoba koje su ga na kraju i počinile su imale neuspjele pokušaje.</a:t>
            </a:r>
            <a:endParaRPr lang="hr-HR" dirty="0">
              <a:latin typeface="Constantia" pitchFamily="18" charset="0"/>
            </a:endParaRPr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2628900"/>
            <a:ext cx="28575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618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 fontScale="92500" lnSpcReduction="10000"/>
          </a:bodyPr>
          <a:lstStyle/>
          <a:p>
            <a:r>
              <a:rPr lang="hr-HR" sz="4000" dirty="0" smtClean="0">
                <a:latin typeface="Constantia" pitchFamily="18" charset="0"/>
              </a:rPr>
              <a:t>MIT:</a:t>
            </a:r>
            <a:r>
              <a:rPr lang="vi-VN" dirty="0">
                <a:latin typeface="Constantia" pitchFamily="18" charset="0"/>
              </a:rPr>
              <a:t> </a:t>
            </a:r>
            <a:r>
              <a:rPr lang="hr-HR" dirty="0">
                <a:latin typeface="Constantia" pitchFamily="18" charset="0"/>
              </a:rPr>
              <a:t>Kada se osoba počne osjećati bolje nakon što je željela ili što je pokušala počiniti samoubojstvo, rizik od </a:t>
            </a:r>
            <a:r>
              <a:rPr lang="hr-HR" dirty="0" smtClean="0">
                <a:latin typeface="Constantia" pitchFamily="18" charset="0"/>
              </a:rPr>
              <a:t>sljedećih </a:t>
            </a:r>
            <a:r>
              <a:rPr lang="hr-HR" dirty="0">
                <a:latin typeface="Constantia" pitchFamily="18" charset="0"/>
              </a:rPr>
              <a:t>pokušaja je prošao</a:t>
            </a:r>
            <a:r>
              <a:rPr lang="hr-HR" dirty="0" smtClean="0">
                <a:latin typeface="Constantia" pitchFamily="18" charset="0"/>
              </a:rPr>
              <a:t>.</a:t>
            </a:r>
          </a:p>
          <a:p>
            <a:endParaRPr lang="hr-HR" dirty="0">
              <a:latin typeface="Constantia" pitchFamily="18" charset="0"/>
            </a:endParaRPr>
          </a:p>
          <a:p>
            <a:endParaRPr lang="hr-HR" dirty="0" smtClean="0">
              <a:latin typeface="Constantia" pitchFamily="18" charset="0"/>
            </a:endParaRPr>
          </a:p>
          <a:p>
            <a:endParaRPr lang="hr-HR" dirty="0">
              <a:latin typeface="Constantia" pitchFamily="18" charset="0"/>
            </a:endParaRPr>
          </a:p>
          <a:p>
            <a:endParaRPr lang="hr-HR" dirty="0" smtClean="0">
              <a:latin typeface="Constantia" pitchFamily="18" charset="0"/>
            </a:endParaRPr>
          </a:p>
          <a:p>
            <a:endParaRPr lang="hr-HR" dirty="0">
              <a:latin typeface="Constantia" pitchFamily="18" charset="0"/>
            </a:endParaRPr>
          </a:p>
          <a:p>
            <a:endParaRPr lang="hr-HR" dirty="0">
              <a:latin typeface="Constantia" pitchFamily="18" charset="0"/>
            </a:endParaRPr>
          </a:p>
          <a:p>
            <a:r>
              <a:rPr lang="hr-HR" sz="4000" dirty="0" smtClean="0">
                <a:latin typeface="Constantia" pitchFamily="18" charset="0"/>
              </a:rPr>
              <a:t>ISTINA: </a:t>
            </a:r>
            <a:r>
              <a:rPr lang="hr-HR" dirty="0">
                <a:latin typeface="Constantia" pitchFamily="18" charset="0"/>
              </a:rPr>
              <a:t>Većina samoubojstava se dogodi upravo onda kada osoba ima dovoljno snage da može, ono o čemu je razmišljala, sprovesti u djelo. </a:t>
            </a:r>
            <a:endParaRPr lang="hr-HR" sz="4000" dirty="0">
              <a:latin typeface="Constantia" pitchFamily="18" charset="0"/>
            </a:endParaRPr>
          </a:p>
          <a:p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864" y="2479057"/>
            <a:ext cx="2085975" cy="220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294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108</TotalTime>
  <Words>341</Words>
  <Application>Microsoft Office PowerPoint</Application>
  <PresentationFormat>On-screen Show (4:3)</PresentationFormat>
  <Paragraphs>94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Mitovi o suicidu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Hvala na pažnji.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Mitovi o suicidu</dc:title>
  <dc:creator>Marko</dc:creator>
  <cp:lastModifiedBy>Dragana</cp:lastModifiedBy>
  <cp:revision>15</cp:revision>
  <dcterms:created xsi:type="dcterms:W3CDTF">2017-04-14T15:57:05Z</dcterms:created>
  <dcterms:modified xsi:type="dcterms:W3CDTF">2017-04-18T06:11:38Z</dcterms:modified>
</cp:coreProperties>
</file>