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2" r:id="rId24"/>
    <p:sldId id="279" r:id="rId25"/>
  </p:sldIdLst>
  <p:sldSz cx="9144000" cy="6858000" type="screen4x3"/>
  <p:notesSz cx="6735763" cy="98663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8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10.6.2017.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C504-5A05-4B22-840E-0AA01D9BE1B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63468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10.6.2017.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F22D4-FE95-4C04-8072-45C122C3970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49094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F22D4-FE95-4C04-8072-45C122C39701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10.6.2017.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6487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AE45D70-A3A4-43E0-92C3-117BA425386C}" type="datetimeFigureOut">
              <a:rPr lang="sl-SI" smtClean="0"/>
              <a:t>9. 06. 2017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A500BC3-16AF-4820-ADD3-7056AD6F47C3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Posredujuća</a:t>
            </a:r>
            <a:br>
              <a:rPr lang="sl-SI" dirty="0" smtClean="0"/>
            </a:br>
            <a:r>
              <a:rPr lang="sl-SI" dirty="0" smtClean="0"/>
              <a:t>vjerovanja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Saša Jerko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1334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Identificiranje posredujućih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5.	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Traženjem uobičajenih tema u pacijentovim automatskim mislima kroz situacije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; </a:t>
            </a:r>
          </a:p>
          <a:p>
            <a:pPr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T može P upitati da li može sam identificirati ponavljajuće teme ili pak T može izdvojiti vjerovanje i tražiti od P da se izjasni o valjanosti predloženoga.</a:t>
            </a:r>
          </a:p>
          <a:p>
            <a:pPr>
              <a:buNone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sz="18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sz="18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…Čini se da često pomislite “To je preteško za mene, neću uspjeti…vjerujete li da ste možda nesposobna, nekompetentna?</a:t>
            </a:r>
          </a:p>
          <a:p>
            <a:pPr>
              <a:buNone/>
              <a:defRPr/>
            </a:pPr>
            <a:r>
              <a:rPr lang="hr-HR" sz="18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P: …Mislim da zaista vjerujem da sam nesposobna.</a:t>
            </a:r>
          </a:p>
          <a:p>
            <a:pPr>
              <a:buNone/>
              <a:defRPr/>
            </a:pPr>
            <a:endParaRPr lang="hr-HR" sz="18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6.</a:t>
            </a:r>
            <a:r>
              <a:rPr lang="hr-HR" sz="18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Upitati pacijenta izravno o njegovom vjerovanju; </a:t>
            </a:r>
          </a:p>
          <a:p>
            <a:pPr>
              <a:buNone/>
              <a:defRPr/>
            </a:pPr>
            <a:r>
              <a:rPr lang="hr-HR" sz="18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sz="18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Što je Vaše vjerovanje glede traženja pomoći?</a:t>
            </a:r>
          </a:p>
          <a:p>
            <a:pPr>
              <a:buNone/>
              <a:defRPr/>
            </a:pPr>
            <a:r>
              <a:rPr lang="hr-HR" sz="18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P: Vjerujem da je traženje pomoći znak slabosti.</a:t>
            </a:r>
          </a:p>
          <a:p>
            <a:pPr>
              <a:buNone/>
              <a:defRPr/>
            </a:pPr>
            <a:endParaRPr lang="hr-HR" sz="18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sz="2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7.	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Od pacijenta se može tražiti da ispuni upitnik vjerovanja</a:t>
            </a:r>
            <a:r>
              <a:rPr lang="hr-HR" sz="18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</a:t>
            </a:r>
          </a:p>
          <a:p>
            <a:pPr>
              <a:buNone/>
              <a:defRPr/>
            </a:pPr>
            <a:r>
              <a:rPr lang="hr-HR" sz="18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sz="18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- Dysfunctional Attitude Scale (Weissman &amp; Beck, 1978),</a:t>
            </a:r>
          </a:p>
          <a:p>
            <a:pPr>
              <a:buNone/>
              <a:defRPr/>
            </a:pPr>
            <a:r>
              <a:rPr lang="hr-HR" sz="18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	- Personality Belief Questionnaire  (A. T. Beck &amp; Beck, 1991).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3634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ODLUKA O MODIFIKACIJI VJEROVANJA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  <a:defRPr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Usmjeriti se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na najvažnija PV -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centralna, u koja pacijent snažno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vjeruje i koja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značajno utječu na njegovo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funkcioniranje</a:t>
            </a:r>
          </a:p>
          <a:p>
            <a:pPr>
              <a:buFont typeface="Wingdings"/>
              <a:buChar char=""/>
              <a:defRPr/>
            </a:pPr>
            <a:endParaRPr lang="hr-HR" b="1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Koje 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je vjerovanje?</a:t>
            </a:r>
          </a:p>
          <a:p>
            <a:pPr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Koliko snažno P u njega vjeruje? (što ga se izravno pita)</a:t>
            </a:r>
          </a:p>
          <a:p>
            <a:pPr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Ako je snažno, u kojoj mjeri ono utječe na njegov život? </a:t>
            </a:r>
          </a:p>
          <a:p>
            <a:pPr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Ako je snažno, trebam li na njemu raditi sada? 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Je li P spreman sada raditi na tom vjerovanju? Koliko je 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vjerojatno da će ga P u ovom trenutku moći objektivno vrednovati? 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Je li do kraja seanse ostalo dovoljno vremena za rad na tom vjerovanju? Uklapa li se rad na vjerovanju u točke dnevnog reda seanse, ili je P voljan odgoditi razgovor o drugim točkama da bi dobili na vremenu za istraživanje tog vjerovanja?</a:t>
            </a:r>
          </a:p>
          <a:p>
            <a:pPr>
              <a:buFont typeface="Wingdings"/>
              <a:buChar char=""/>
              <a:defRPr/>
            </a:pPr>
            <a:endParaRPr lang="hr-HR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485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EDUCIRANJE O VJEROVANJIMA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Educirati pacijenta: </a:t>
            </a:r>
          </a:p>
          <a:p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prirodi vjerovanja, </a:t>
            </a:r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takvo vjerovanje nije neophodno točno, </a:t>
            </a:r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naglasak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na tome da su vjerovanja naučena, nisu urođena i da se zbog toga mogu mijenjati;</a:t>
            </a:r>
          </a:p>
          <a:p>
            <a:endParaRPr lang="sl-SI" dirty="0"/>
          </a:p>
        </p:txBody>
      </p:sp>
      <p:pic>
        <p:nvPicPr>
          <p:cNvPr id="2050" name="Picture 2" descr="C:\Users\Sasha\Desktop\two-people-talking-psychothera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837369"/>
            <a:ext cx="5112568" cy="2842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MIJENJANJE STAVOVA I PRAVILA U OBLIK PREDPOSTAVKI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Pacijentu je lakše uvidjeti distorziju/ </a:t>
            </a:r>
            <a:r>
              <a:rPr lang="hr-HR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disfunkcionalnost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u PV ako je ono formulirano kao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pretpostavka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a ne stav/pravilo. </a:t>
            </a:r>
          </a:p>
          <a:p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Sa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hr-HR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tehniku </a:t>
            </a:r>
            <a:r>
              <a:rPr lang="hr-HR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silazne </a:t>
            </a:r>
            <a:r>
              <a:rPr lang="hr-HR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strelice odredimo </a:t>
            </a:r>
            <a:r>
              <a:rPr lang="hr-HR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značenje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stavu ili pravilu</a:t>
            </a:r>
          </a:p>
          <a:p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Vi snažno vjerujete da sve trebate raditi sami (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pravilo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) i da je strašno tražiti pomoć (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stav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). Što za vas znači tražiti pomoć?</a:t>
            </a:r>
          </a:p>
          <a:p>
            <a:pPr marL="0" indent="0"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P: Znači da sam nesposobna.</a:t>
            </a:r>
          </a:p>
          <a:p>
            <a:pPr marL="0" indent="0"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Koliko vjerujete u tu ideju –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“Ako tražim pomoć, znači da sam nesposobna.”? (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pretpostavka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899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ISTRAŽIVANJE PREDNOSTI I NEDOSTATKA VJEROVANJA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Korisno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za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kako bi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ispitali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prednosti 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nedostatke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nastavka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održavanja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određenog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Terapeut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nastoji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: </a:t>
            </a:r>
          </a:p>
          <a:p>
            <a:pPr lvl="1"/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Smanjiti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/oslabiti prednosti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disfunkcionalnog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  <a:latin typeface="Tw Cen MT" pitchFamily="34" charset="-18"/>
              <a:ea typeface="Tahoma" pitchFamily="34" charset="0"/>
              <a:cs typeface="Tahoma" pitchFamily="34" charset="0"/>
            </a:endParaRPr>
          </a:p>
          <a:p>
            <a:pPr lvl="1"/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Pojačati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/naglasiti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nedostatke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disfunkcionalnog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ea typeface="Tahoma" pitchFamily="34" charset="0"/>
                <a:cs typeface="Tahoma" pitchFamily="34" charset="0"/>
              </a:rPr>
              <a:t>vjerovanja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  <a:latin typeface="Tw Cen MT" pitchFamily="34" charset="-18"/>
              <a:ea typeface="Tahoma" pitchFamily="34" charset="0"/>
              <a:cs typeface="Tahoma" pitchFamily="34" charset="0"/>
            </a:endParaRPr>
          </a:p>
        </p:txBody>
      </p:sp>
      <p:pic>
        <p:nvPicPr>
          <p:cNvPr id="3074" name="Picture 2" descr="C:\Users\Sash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61048"/>
            <a:ext cx="5760640" cy="26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5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OBLIKOVANJE NOVOG VJEROVANJA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“Koje bi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vjerovanje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za pacijenta bilo funkcionalnije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?”</a:t>
            </a:r>
          </a:p>
          <a:p>
            <a:pPr algn="just"/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suradnički proces</a:t>
            </a:r>
          </a:p>
          <a:p>
            <a:pPr algn="just"/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ipak u mislima oblikuje listu razumnijih, manje rigidnih vjerovanja koja su tematski vezana s </a:t>
            </a:r>
            <a:r>
              <a:rPr lang="hr-HR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disfunkcionalnim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a koja bi mogla rezultirati većim zadovoljstvom za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</a:t>
            </a:r>
          </a:p>
          <a:p>
            <a:pPr algn="just"/>
            <a:endParaRPr lang="hr-HR" b="1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467543" y="4143562"/>
            <a:ext cx="31895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Staro </a:t>
            </a:r>
            <a:r>
              <a:rPr lang="sl-SI" u="sng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vjerovanje</a:t>
            </a:r>
            <a:r>
              <a:rPr lang="sl-SI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:</a:t>
            </a:r>
          </a:p>
          <a:p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Ako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tražim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pomoć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, to je znak slabosti.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4608004" y="4143562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Funkcionalnije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:</a:t>
            </a:r>
          </a:p>
          <a:p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Ako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tražim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pomoć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kad je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trebam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,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pokazujem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sposobnost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rješavanja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problema. 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179512" y="5661248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Potrebno jasno oblikovati adaptivnije vjerovanje zbog nošenja odluke o korištenju strategija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za modificiranje </a:t>
            </a:r>
            <a:r>
              <a:rPr lang="hr-HR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disfunkcionalnog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</a:p>
        </p:txBody>
      </p:sp>
      <p:sp>
        <p:nvSpPr>
          <p:cNvPr id="7" name="Desna puščica 6"/>
          <p:cNvSpPr/>
          <p:nvPr/>
        </p:nvSpPr>
        <p:spPr>
          <a:xfrm>
            <a:off x="3582161" y="4425207"/>
            <a:ext cx="100811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957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MODIFICIRANJE VJEROVANJA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Sokratovski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dijalog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za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modifikaciju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Bihevioralni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eksperiment za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povjeru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Kognitivni kontinuum za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modifikaciju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Racionalno-emocionalno igranje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uloga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Upotrebljavanje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drugih ljudi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kao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referentnih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točaka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u modifikaciji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Ponašanje ˝kao da˝</a:t>
            </a:r>
          </a:p>
          <a:p>
            <a:pPr marL="457200" indent="-457200">
              <a:buFont typeface="+mj-lt"/>
              <a:buAutoNum type="arabicPeriod"/>
            </a:pP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Korištenje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samootkrivanja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za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mijenjanje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98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/>
              <a:t>:</a:t>
            </a:r>
            <a:r>
              <a:rPr lang="sl-SI" dirty="0" smtClean="0"/>
              <a:t> SOKRATOVSKI DIJALOG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484784"/>
            <a:ext cx="8856984" cy="5184576"/>
          </a:xfrm>
        </p:spPr>
        <p:txBody>
          <a:bodyPr>
            <a:normAutofit fontScale="47500" lnSpcReduction="20000"/>
          </a:bodyPr>
          <a:lstStyle/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Pitanja, kojim se može ostvariti novo, alternativno vjerovanje:</a:t>
            </a:r>
          </a:p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1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. 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Dokazi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:</a:t>
            </a:r>
          </a:p>
          <a:p>
            <a:pPr>
              <a:spcAft>
                <a:spcPts val="800"/>
              </a:spcAft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Dokaz koji podržava tu ideju?</a:t>
            </a:r>
          </a:p>
          <a:p>
            <a:pPr>
              <a:spcAft>
                <a:spcPts val="800"/>
              </a:spcAft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Dokaz protiv te ideje?</a:t>
            </a:r>
          </a:p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2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.  Postoji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li alternativno objašnjenje?</a:t>
            </a:r>
          </a:p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3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.  Što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je najgore što se može dogoditi? Mogu li to preživjeti?</a:t>
            </a:r>
          </a:p>
          <a:p>
            <a:pPr>
              <a:spcAft>
                <a:spcPts val="800"/>
              </a:spcAft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Što je najbolje što se može dogoditi?</a:t>
            </a:r>
          </a:p>
          <a:p>
            <a:pPr>
              <a:spcAft>
                <a:spcPts val="800"/>
              </a:spcAft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Što je najvjerojatnija posljedica?</a:t>
            </a:r>
          </a:p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4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.  Koje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su posljedice mog vjerovanja?</a:t>
            </a:r>
          </a:p>
          <a:p>
            <a:pPr>
              <a:spcAft>
                <a:spcPts val="800"/>
              </a:spcAft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Što bi mogle biti posljedice promjene u mom mišljenju?</a:t>
            </a:r>
          </a:p>
          <a:p>
            <a:pPr marL="0" indent="0">
              <a:spcAft>
                <a:spcPts val="800"/>
              </a:spcAft>
              <a:buNone/>
              <a:defRPr/>
            </a:pP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5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.  Što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ću u vezi s tim poduzeti?</a:t>
            </a:r>
          </a:p>
          <a:p>
            <a:pPr marL="0" indent="0">
              <a:buNone/>
              <a:defRPr/>
            </a:pP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 6. Što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  <a:cs typeface="Times New Roman" pitchFamily="18" charset="0"/>
              </a:rPr>
              <a:t>bih ja rekao/rekla prijatelju kad bi on ili ona bili u istoj situaciji i imali ovo vjerovanje?</a:t>
            </a:r>
            <a:endParaRPr lang="hr-HR" sz="3400" dirty="0">
              <a:solidFill>
                <a:schemeClr val="bg2">
                  <a:lumMod val="90000"/>
                  <a:lumOff val="10000"/>
                </a:schemeClr>
              </a:solidFill>
              <a:latin typeface="Tw Cen MT" pitchFamily="34" charset="-18"/>
            </a:endParaRPr>
          </a:p>
          <a:p>
            <a:endParaRPr lang="hr-HR" sz="3400" dirty="0" smtClean="0">
              <a:solidFill>
                <a:schemeClr val="bg2">
                  <a:lumMod val="90000"/>
                  <a:lumOff val="10000"/>
                </a:schemeClr>
              </a:solidFill>
              <a:latin typeface="Tw Cen MT" pitchFamily="34" charset="-18"/>
            </a:endParaRPr>
          </a:p>
          <a:p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vjerovanje 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se vrednuje </a:t>
            </a:r>
            <a:r>
              <a:rPr lang="hr-HR" sz="3400" b="1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u kontekstu specifične situacije</a:t>
            </a:r>
            <a:r>
              <a:rPr lang="hr-HR" sz="34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, da bi isto bilo konkretnije i </a:t>
            </a:r>
            <a:r>
              <a:rPr lang="hr-HR" sz="34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smislenije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997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/>
              <a:t>:</a:t>
            </a:r>
            <a:r>
              <a:rPr lang="sl-SI" dirty="0" smtClean="0"/>
              <a:t> KOGNITIVNI KONTINUUM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38884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ehnika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korisna za mijenjanje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koja odražavaju </a:t>
            </a:r>
            <a:r>
              <a:rPr lang="hr-HR" b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polarizirano mišljenje – kada pacijent vidi stvari u terminima “sve ili ništa” (dihotomno mišljenje</a:t>
            </a:r>
            <a:r>
              <a:rPr lang="hr-HR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)</a:t>
            </a:r>
          </a:p>
          <a:p>
            <a:pPr marL="0" indent="0">
              <a:buNone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1. Početni grafički prikaz s dvije kategorije/“dva pola”</a:t>
            </a:r>
          </a:p>
          <a:p>
            <a:pPr algn="ctr">
              <a:buNone/>
              <a:defRPr/>
            </a:pPr>
            <a:r>
              <a:rPr lang="hr-HR" b="1" i="1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Sally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: “Ako nisam superioran student, onda sam neuspješna.” </a:t>
            </a:r>
          </a:p>
          <a:p>
            <a:pPr algn="ctr">
              <a:buNone/>
              <a:defRPr/>
            </a:pPr>
            <a:endParaRPr lang="hr-HR" b="1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b="1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0% uspjeha         </a:t>
            </a:r>
            <a:r>
              <a:rPr lang="hr-HR" b="1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                                              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90%     100% uspjeha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          </a:t>
            </a:r>
            <a:r>
              <a:rPr lang="hr-HR" i="1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Sally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                                           </a:t>
            </a: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                superioran student</a:t>
            </a:r>
          </a:p>
          <a:p>
            <a:pPr>
              <a:buNone/>
              <a:defRPr/>
            </a:pPr>
            <a:endParaRPr lang="hr-HR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2. U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seansi se potom raspravljaju i razmatraju stupnjevi uspjeha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…    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Revidirani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graf “Uspjeh – Neuspjeh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”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0%        </a:t>
            </a:r>
            <a:r>
              <a:rPr lang="hr-HR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20%            </a:t>
            </a:r>
            <a:r>
              <a:rPr lang="hr-HR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 </a:t>
            </a:r>
            <a:r>
              <a:rPr lang="hr-HR" i="1" u="sng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50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%           </a:t>
            </a:r>
            <a:r>
              <a:rPr lang="hr-HR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 </a:t>
            </a:r>
            <a:r>
              <a:rPr lang="hr-HR" i="1" u="sng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75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%        </a:t>
            </a:r>
            <a:r>
              <a:rPr lang="hr-HR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   </a:t>
            </a:r>
            <a:r>
              <a:rPr lang="hr-HR" i="1" u="sng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90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%      </a:t>
            </a:r>
            <a:r>
              <a:rPr lang="hr-HR" i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100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% </a:t>
            </a:r>
          </a:p>
          <a:p>
            <a:pPr>
              <a:buNone/>
              <a:defRPr/>
            </a:pPr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endParaRPr lang="hr-HR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79512" y="6093296"/>
            <a:ext cx="8856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3. Na kraju P procjenjuje koliko nakon provedenog razmatranja vjeruje u svoje početno vjerovanje o sebi</a:t>
            </a:r>
          </a:p>
          <a:p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79512" y="5087146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Student</a:t>
            </a:r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koji</a:t>
            </a:r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ne radi </a:t>
            </a:r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ništa</a:t>
            </a:r>
            <a:endParaRPr lang="sl-SI" sz="14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1187624" y="5076133"/>
            <a:ext cx="1152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Student</a:t>
            </a:r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koji</a:t>
            </a:r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se trudi, ali dobiva </a:t>
            </a:r>
            <a:r>
              <a:rPr lang="sl-SI" sz="14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loše</a:t>
            </a:r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ocene</a:t>
            </a:r>
            <a:endParaRPr lang="sl-SI" sz="14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2627784" y="509823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Jack (˝gori od mene˝)</a:t>
            </a:r>
            <a:endParaRPr lang="sl-SI" sz="14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4454315" y="5087146"/>
            <a:ext cx="5693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Sally</a:t>
            </a:r>
            <a:endParaRPr lang="sl-SI" sz="16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0" name="PoljeZBesedilom 9"/>
          <p:cNvSpPr txBox="1"/>
          <p:nvPr/>
        </p:nvSpPr>
        <p:spPr>
          <a:xfrm>
            <a:off x="5868144" y="5087146"/>
            <a:ext cx="16433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Superiorni </a:t>
            </a:r>
            <a:r>
              <a:rPr lang="sl-SI" sz="1600" i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studenti</a:t>
            </a:r>
            <a:endParaRPr lang="sl-SI" sz="16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Desna puščica 10"/>
          <p:cNvSpPr/>
          <p:nvPr/>
        </p:nvSpPr>
        <p:spPr>
          <a:xfrm>
            <a:off x="7713775" y="4271869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36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 smtClean="0"/>
              <a:t>: RACIONALNO-EMOCIONALNO IGRANJE ULOGA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Korisna kada P kaže da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intelektualno razumije da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je vjerovanje </a:t>
            </a:r>
            <a:r>
              <a:rPr lang="hr-HR" b="1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ali da ga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emocionalno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još osjeća istinitim. </a:t>
            </a:r>
          </a:p>
          <a:p>
            <a:pPr marL="0" indent="0">
              <a:buNone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1. T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traži da P “igra” “emocionalni dio svoje svijesti koji snažno naglašava </a:t>
            </a:r>
            <a:r>
              <a:rPr lang="hr-HR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vjerovanje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a T “igra” “racionalni”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dio 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2. U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drugom dijelu zamjenjuju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uloge (Kada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P više nema dokaza koji potvrđuju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vjerovanje)</a:t>
            </a:r>
            <a:r>
              <a:rPr lang="hr-HR" b="1" dirty="0" smtClean="0">
                <a:solidFill>
                  <a:schemeClr val="tx2">
                    <a:lumMod val="50000"/>
                  </a:schemeClr>
                </a:solidFill>
                <a:latin typeface="Tw Cen MT" pitchFamily="34" charset="-18"/>
              </a:rPr>
              <a:t>  </a:t>
            </a:r>
          </a:p>
          <a:p>
            <a:pPr>
              <a:defRPr/>
            </a:pPr>
            <a:r>
              <a:rPr lang="hr-HR" sz="19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P </a:t>
            </a:r>
            <a:r>
              <a:rPr lang="hr-HR" sz="19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ima priliku verbalizirati </a:t>
            </a:r>
            <a:r>
              <a:rPr lang="hr-HR" sz="19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racionalne argumente koje je formulirao </a:t>
            </a:r>
            <a:r>
              <a:rPr lang="hr-HR" sz="19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T </a:t>
            </a:r>
            <a:endParaRPr lang="hr-HR" sz="1900" dirty="0">
              <a:solidFill>
                <a:schemeClr val="bg2">
                  <a:lumMod val="90000"/>
                  <a:lumOff val="10000"/>
                </a:schemeClr>
              </a:solidFill>
              <a:latin typeface="Tw Cen MT" pitchFamily="34" charset="-18"/>
            </a:endParaRPr>
          </a:p>
          <a:p>
            <a:pPr>
              <a:defRPr/>
            </a:pPr>
            <a:r>
              <a:rPr lang="hr-HR" sz="19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T koristi iste emocionalne argumente koje je izrekao P, </a:t>
            </a:r>
            <a:r>
              <a:rPr lang="hr-HR" sz="1900" dirty="0" smtClean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pokušavajući </a:t>
            </a:r>
            <a:r>
              <a:rPr lang="hr-HR" sz="1900" dirty="0">
                <a:solidFill>
                  <a:schemeClr val="bg2">
                    <a:lumMod val="90000"/>
                    <a:lumOff val="10000"/>
                  </a:schemeClr>
                </a:solidFill>
                <a:latin typeface="Tw Cen MT" pitchFamily="34" charset="-18"/>
              </a:rPr>
              <a:t>ponoviti istim riječima</a:t>
            </a:r>
            <a:r>
              <a:rPr lang="hr-HR" dirty="0" smtClean="0">
                <a:latin typeface="Tw Cen MT" pitchFamily="34" charset="-18"/>
              </a:rPr>
              <a:t>.</a:t>
            </a:r>
            <a:endParaRPr lang="hr-HR" b="1" dirty="0">
              <a:solidFill>
                <a:schemeClr val="tx2">
                  <a:lumMod val="50000"/>
                </a:schemeClr>
              </a:solidFill>
              <a:latin typeface="Tw Cen MT" pitchFamily="34" charset="-18"/>
            </a:endParaRPr>
          </a:p>
          <a:p>
            <a:pPr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I T i P govore kao pacijent, “igraju” iz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“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uloge”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pacijenta, koristeći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zamjenicu “ja”.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8985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POSREDUJUĆA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756792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d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ublje</a:t>
            </a:r>
            <a:r>
              <a:rPr lang="hr-HR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, često neizgovorene ideje ili shvaćanja koja pacijent ima o sebi, drugima, svom osobnom 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svijetu</a:t>
            </a:r>
          </a:p>
          <a:p>
            <a:r>
              <a:rPr lang="hr-HR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omogućuju 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i potiču nastanak </a:t>
            </a:r>
            <a:r>
              <a:rPr lang="hr-HR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specifičnih automatskih 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misli</a:t>
            </a:r>
          </a:p>
          <a:p>
            <a:r>
              <a:rPr lang="hr-HR" b="1" dirty="0">
                <a:solidFill>
                  <a:schemeClr val="bg2">
                    <a:lumMod val="50000"/>
                    <a:lumOff val="50000"/>
                  </a:schemeClr>
                </a:solidFill>
              </a:rPr>
              <a:t>l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ogično povezivaju kompenzacijske strategije</a:t>
            </a:r>
            <a:r>
              <a:rPr lang="hr-HR" b="1" dirty="0" smtClean="0">
                <a:solidFill>
                  <a:srgbClr val="FF0000"/>
                </a:solidFill>
              </a:rPr>
              <a:t> </a:t>
            </a:r>
            <a:r>
              <a:rPr lang="hr-HR" b="1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sa bazičnim vjerovanjem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0412" y="4052469"/>
            <a:ext cx="1180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PRAVILA</a:t>
            </a:r>
            <a:endParaRPr lang="sl-SI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3928" y="4421801"/>
            <a:ext cx="1163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STAVOVI</a:t>
            </a:r>
            <a:endParaRPr lang="sl-SI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7" y="4052469"/>
            <a:ext cx="2035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PRETPOSTAVKE</a:t>
            </a:r>
            <a:endParaRPr lang="sl-SI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/>
          <p:cNvCxnSpPr>
            <a:stCxn id="3" idx="2"/>
            <a:endCxn id="4" idx="0"/>
          </p:cNvCxnSpPr>
          <p:nvPr/>
        </p:nvCxnSpPr>
        <p:spPr>
          <a:xfrm flipH="1">
            <a:off x="1330734" y="3356993"/>
            <a:ext cx="3241266" cy="695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" idx="2"/>
            <a:endCxn id="5" idx="0"/>
          </p:cNvCxnSpPr>
          <p:nvPr/>
        </p:nvCxnSpPr>
        <p:spPr>
          <a:xfrm flipH="1">
            <a:off x="4505690" y="3356993"/>
            <a:ext cx="66310" cy="10648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" idx="2"/>
            <a:endCxn id="6" idx="0"/>
          </p:cNvCxnSpPr>
          <p:nvPr/>
        </p:nvCxnSpPr>
        <p:spPr>
          <a:xfrm>
            <a:off x="4572000" y="3356993"/>
            <a:ext cx="2889986" cy="6954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2753" y="5745389"/>
            <a:ext cx="7954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>
                <a:solidFill>
                  <a:schemeClr val="bg2">
                    <a:lumMod val="50000"/>
                    <a:lumOff val="50000"/>
                  </a:schemeClr>
                </a:solidFill>
              </a:rPr>
              <a:t>t</a:t>
            </a:r>
            <a:r>
              <a:rPr lang="sl-SI" dirty="0" smtClean="0">
                <a:solidFill>
                  <a:schemeClr val="bg2">
                    <a:lumMod val="50000"/>
                    <a:lumOff val="50000"/>
                  </a:schemeClr>
                </a:solidFill>
              </a:rPr>
              <a:t>eže mijenjanje nego automatskih misli, a lakše mijenjanje nego bazičnih vjerovanj </a:t>
            </a:r>
            <a:endParaRPr lang="sl-SI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3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0034" y="0"/>
            <a:ext cx="8928992" cy="1156990"/>
          </a:xfrm>
        </p:spPr>
        <p:txBody>
          <a:bodyPr>
            <a:noAutofit/>
          </a:bodyPr>
          <a:lstStyle/>
          <a:p>
            <a:r>
              <a:rPr lang="sl-SI" sz="3000" dirty="0" err="1" smtClean="0"/>
              <a:t>Modificiranje</a:t>
            </a:r>
            <a:r>
              <a:rPr lang="sl-SI" sz="3000" dirty="0" smtClean="0"/>
              <a:t> </a:t>
            </a:r>
            <a:r>
              <a:rPr lang="sl-SI" sz="3000" dirty="0" err="1" smtClean="0"/>
              <a:t>vjerovanja</a:t>
            </a:r>
            <a:r>
              <a:rPr lang="sl-SI" sz="3000" dirty="0" smtClean="0"/>
              <a:t>: UPOTREBLJAVANJE DRUGIH LJUDI KAO REFERENTNIH TOČAKA</a:t>
            </a:r>
            <a:endParaRPr lang="sl-SI" sz="3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5013176"/>
            <a:ext cx="8229600" cy="16127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Kada pacijenti uvažavaju vjerovanja drugih ljudi, često se psihološki distanciraju od vlastitih </a:t>
            </a:r>
            <a:r>
              <a:rPr lang="hr-HR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difunkcionalnih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vjerovanja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; počinju uviđati nedosljednost između onoga što vjeruju da je za njih točno i objektivnijeg vjerovanja što je točno za druge ljude.</a:t>
            </a:r>
          </a:p>
          <a:p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107504" y="1400981"/>
            <a:ext cx="3024336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A) identificiranje poznate osobe koja ima drugačije (</a:t>
            </a:r>
            <a:r>
              <a:rPr lang="hr-HR" sz="1600" b="1" dirty="0" err="1">
                <a:solidFill>
                  <a:schemeClr val="bg2">
                    <a:lumMod val="90000"/>
                    <a:lumOff val="10000"/>
                  </a:schemeClr>
                </a:solidFill>
              </a:rPr>
              <a:t>adekvatnije</a:t>
            </a:r>
            <a:r>
              <a:rPr lang="hr-HR" sz="1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i funkcionalnije) vjerovanje od samog P;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procjena mogućnosti primjene tog tuđeg vjerovanja na P, procjena uvjerenosti u početno </a:t>
            </a:r>
            <a:r>
              <a:rPr lang="hr-HR" sz="1600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</a:t>
            </a:r>
            <a:r>
              <a:rPr lang="hr-HR" sz="16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vjerovanje</a:t>
            </a: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, te procjena uvjerenosti u novo vjerovanje (“preuzimanje tuđeg vjerovanja”)</a:t>
            </a:r>
          </a:p>
          <a:p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059832" y="1400981"/>
            <a:ext cx="23042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defRPr/>
            </a:pPr>
            <a:r>
              <a:rPr lang="hr-HR" sz="1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B) identificiranje nekog drugog tko također ima </a:t>
            </a:r>
            <a:r>
              <a:rPr lang="hr-HR" sz="1600" b="1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disfunkcionalno</a:t>
            </a:r>
            <a:r>
              <a:rPr lang="hr-HR" sz="16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vjerovanje </a:t>
            </a:r>
            <a:r>
              <a:rPr lang="hr-HR" sz="16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- </a:t>
            </a:r>
            <a:r>
              <a:rPr lang="hr-HR" sz="1600" b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nekad P bolje vidi distorziju u tuđem vjerovanju</a:t>
            </a:r>
            <a:r>
              <a:rPr lang="hr-HR" sz="16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;</a:t>
            </a:r>
            <a:endParaRPr lang="hr-HR" sz="16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274320" indent="-274320">
              <a:defRPr/>
            </a:pP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sz="16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“Da je (ta druga osoba) bila u takvoj situaciji, što bih mu tada rekao</a:t>
            </a:r>
            <a:r>
              <a:rPr lang="hr-HR" sz="16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?”</a:t>
            </a:r>
            <a:endParaRPr lang="hr-HR" sz="16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5220072" y="1424853"/>
            <a:ext cx="194421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C) T može igrati uloge s P te ga uputiti kako </a:t>
            </a:r>
            <a:r>
              <a:rPr lang="hr-HR" sz="1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pokušati uvjeriti drugu osobu kako je vjerovanje koje obje dijele loše za tu drugu osobu</a:t>
            </a: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(T igra osobu kojoj </a:t>
            </a: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 mora dati savjet)</a:t>
            </a:r>
          </a:p>
          <a:p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7068019" y="1412670"/>
            <a:ext cx="20882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solidFill>
                  <a:schemeClr val="bg2">
                    <a:lumMod val="90000"/>
                    <a:lumOff val="10000"/>
                  </a:schemeClr>
                </a:solidFill>
              </a:rPr>
              <a:t>D) Mnogi pacijenti se mogu distancirati od vjerovanja </a:t>
            </a:r>
            <a:r>
              <a:rPr lang="hr-HR" sz="1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koristeći vlastitu djecu kao referentne točke, ili mogu zamišljati da imaju djecu</a:t>
            </a:r>
            <a:r>
              <a:rPr lang="hr-HR" sz="16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…</a:t>
            </a:r>
            <a:endParaRPr lang="hr-HR" sz="16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”Što biste htjela da vjeruje Vaše dijete?”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“Što biste mu rekli?”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“Kako se to može primijeniti na Vas</a:t>
            </a:r>
            <a:r>
              <a:rPr lang="hr-HR" sz="1600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?”</a:t>
            </a:r>
            <a:endParaRPr lang="hr-HR" sz="16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9" name="Raven puščični povezovalnik 8"/>
          <p:cNvCxnSpPr/>
          <p:nvPr/>
        </p:nvCxnSpPr>
        <p:spPr>
          <a:xfrm>
            <a:off x="1619672" y="4077072"/>
            <a:ext cx="172819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uščični povezovalnik 10"/>
          <p:cNvCxnSpPr>
            <a:stCxn id="5" idx="2"/>
          </p:cNvCxnSpPr>
          <p:nvPr/>
        </p:nvCxnSpPr>
        <p:spPr>
          <a:xfrm>
            <a:off x="4211960" y="3955526"/>
            <a:ext cx="0" cy="105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puščični povezovalnik 12"/>
          <p:cNvCxnSpPr/>
          <p:nvPr/>
        </p:nvCxnSpPr>
        <p:spPr>
          <a:xfrm flipH="1">
            <a:off x="5364088" y="3955526"/>
            <a:ext cx="576064" cy="105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uščični povezovalnik 14"/>
          <p:cNvCxnSpPr>
            <a:stCxn id="7" idx="2"/>
          </p:cNvCxnSpPr>
          <p:nvPr/>
        </p:nvCxnSpPr>
        <p:spPr>
          <a:xfrm flipH="1">
            <a:off x="6419948" y="4459658"/>
            <a:ext cx="1692187" cy="5978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75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 smtClean="0"/>
              <a:t>: 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PONAŠANJE “KAO DA”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P se traži da se ponaša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vjeruje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novo vjerovanje, čak iako ne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vjeruje potpuno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Promjene u vjerovanju često vode do promjena u ponašanju, kao i obratno…</a:t>
            </a: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Mnoga vjerovanja zahtijevaju modifikaciju prije nego je P voljan ponašajno se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mijenjati; ipak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često je potrebna samo djelomična promjena vjerovanja, djelomično slabljenje </a:t>
            </a:r>
            <a:r>
              <a:rPr lang="hr-HR" dirty="0" err="1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disfunkc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vjerovanja </a:t>
            </a:r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0" indent="0">
              <a:buNone/>
              <a:defRPr/>
            </a:pPr>
            <a:endParaRPr lang="hr-HR" b="1" dirty="0" smtClean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0" indent="0">
              <a:buNone/>
              <a:defRPr/>
            </a:pP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kada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 počne mijenjati svoje ponašanje, vjerovanje će samo po sebi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slabiti,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ovu će utjecati na lakše </a:t>
            </a:r>
            <a:r>
              <a:rPr lang="hr-HR" dirty="0" err="1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provedenje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 novog ponašanja i to opet na oslabljivanje vjerovanja…</a:t>
            </a:r>
            <a:endParaRPr lang="sl-SI" dirty="0"/>
          </a:p>
        </p:txBody>
      </p:sp>
      <p:sp>
        <p:nvSpPr>
          <p:cNvPr id="4" name="Puščica dol 3"/>
          <p:cNvSpPr/>
          <p:nvPr/>
        </p:nvSpPr>
        <p:spPr>
          <a:xfrm>
            <a:off x="3702971" y="4183854"/>
            <a:ext cx="129614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782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 smtClean="0"/>
              <a:t>: KORIŠTENJE SAMOOTKRIVANJA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Primjereno i razumno, relevantno i istinito </a:t>
            </a:r>
            <a:r>
              <a:rPr lang="hr-HR" dirty="0" err="1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samootkrivanje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 od strane terapeuta može nekim pacijentima pomoći da svoje probleme i vjerovanja promatraju na drugačiji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način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  <a:cs typeface="Arial"/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anegdota iz života/iskustva terapeuta (povezano s vjerovanjem P i njegovim aktualnim problemom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)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  <a:cs typeface="Arial"/>
            </a:endParaRPr>
          </a:p>
          <a:p>
            <a:endParaRPr lang="sl-SI" dirty="0"/>
          </a:p>
        </p:txBody>
      </p:sp>
      <p:sp>
        <p:nvSpPr>
          <p:cNvPr id="4" name="AutoShape 2" descr="Rezultat iskanja slik za self disclos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5123" name="Picture 3" descr="C:\Users\Sasha\Desktop\pren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533" y="4202329"/>
            <a:ext cx="4176464" cy="244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70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/>
              <a:t>Modificiranje</a:t>
            </a:r>
            <a:r>
              <a:rPr lang="sl-SI" dirty="0" smtClean="0"/>
              <a:t> </a:t>
            </a:r>
            <a:r>
              <a:rPr lang="sl-SI" dirty="0" err="1" smtClean="0"/>
              <a:t>vjerovanja</a:t>
            </a:r>
            <a:r>
              <a:rPr lang="sl-SI" dirty="0" smtClean="0"/>
              <a:t>: NAKON INTERVENCIJE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 ponavljano traži od P procjenu koliko trenutno vjeruje u određeno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STARO i ALTERNATIVNO vjerovanje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(0-100%) – na racionalnoj i na emocionalnoj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razini</a:t>
            </a:r>
          </a:p>
          <a:p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Vjerovanje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je uspješno oslabljeno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kada je </a:t>
            </a:r>
            <a:r>
              <a:rPr lang="hr-HR" b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stupanj uvjerenja manji </a:t>
            </a:r>
            <a:r>
              <a:rPr lang="hr-HR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od 30%!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I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kada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je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vjerojatno da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će P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nastaviti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mijenjanja </a:t>
            </a:r>
            <a:r>
              <a:rPr lang="hr-HR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disfunkcionalnih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ponašanja.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endParaRPr lang="hr-HR" b="1" u="sng" dirty="0">
              <a:solidFill>
                <a:srgbClr val="FF0000"/>
              </a:solidFill>
            </a:endParaRPr>
          </a:p>
          <a:p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Poželjno je da P svakodnevno vodi bilješke o vjerovanjima koja su istraživana u seansama;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8762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algn="ctr"/>
            <a:r>
              <a:rPr lang="sl-SI" dirty="0" smtClean="0"/>
              <a:t>HVALA NA PAŽNJI!</a:t>
            </a:r>
            <a:endParaRPr lang="sl-SI" dirty="0"/>
          </a:p>
        </p:txBody>
      </p:sp>
      <p:pic>
        <p:nvPicPr>
          <p:cNvPr id="4098" name="Picture 2" descr="Rezultat iskanja slik za thank you for listen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7859"/>
            <a:ext cx="6941344" cy="5206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262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332656"/>
            <a:ext cx="5760640" cy="5040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BAZIČNO VJEROVANJE: 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“Ja sam nesposobna”.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257036" y="1780206"/>
            <a:ext cx="870745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 algn="ctr">
              <a:defRPr/>
            </a:pPr>
            <a:r>
              <a:rPr lang="hr-HR" sz="2800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POSREDUJUĆA VJEROVANJA</a:t>
            </a:r>
          </a:p>
          <a:p>
            <a:pPr marL="274320" indent="-274320" algn="ctr">
              <a:defRPr/>
            </a:pPr>
            <a:endParaRPr lang="hr-HR" sz="2400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pl-PL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STAV:</a:t>
            </a:r>
            <a:r>
              <a:rPr lang="pl-PL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“</a:t>
            </a:r>
            <a:r>
              <a:rPr lang="pl-PL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Strašno je biti nesposoban.” </a:t>
            </a:r>
          </a:p>
          <a:p>
            <a:pPr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PRAVILO: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“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Uvijek moram raditi najviše što mogu”. </a:t>
            </a:r>
          </a:p>
          <a:p>
            <a:pPr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PRETPOSTAVKA:</a:t>
            </a:r>
          </a:p>
          <a:p>
            <a:pPr marL="274320" indent="-274320"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u="sng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pozitivna</a:t>
            </a:r>
            <a:r>
              <a:rPr lang="hr-HR" u="sng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“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Ako radim maksimalno, možda uspijem ono što drugima uspijeva s lakoćom”.</a:t>
            </a:r>
          </a:p>
          <a:p>
            <a:pPr marL="274320" indent="-274320">
              <a:defRPr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u="sng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negativna</a:t>
            </a:r>
            <a:r>
              <a:rPr lang="hr-HR" i="1" u="sng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“Ako ne radim naporno, neću uspjeti.”</a:t>
            </a:r>
          </a:p>
          <a:p>
            <a:endParaRPr lang="sl-SI" dirty="0"/>
          </a:p>
        </p:txBody>
      </p:sp>
      <p:sp>
        <p:nvSpPr>
          <p:cNvPr id="5" name="Puščica dol 4"/>
          <p:cNvSpPr/>
          <p:nvPr/>
        </p:nvSpPr>
        <p:spPr>
          <a:xfrm>
            <a:off x="4063777" y="828074"/>
            <a:ext cx="711747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2256240" y="5373216"/>
            <a:ext cx="43713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74320" indent="-274320" algn="ctr"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AUTOMATSKE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MISLI</a:t>
            </a: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: </a:t>
            </a:r>
            <a:endParaRPr lang="hr-HR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274320" indent="-274320" algn="ctr"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Ovo je preteško za mene. Nikad neću uspjeti…</a:t>
            </a:r>
          </a:p>
          <a:p>
            <a:endParaRPr lang="sl-SI" dirty="0"/>
          </a:p>
        </p:txBody>
      </p:sp>
      <p:sp>
        <p:nvSpPr>
          <p:cNvPr id="7" name="Puščica dol 6"/>
          <p:cNvSpPr/>
          <p:nvPr/>
        </p:nvSpPr>
        <p:spPr>
          <a:xfrm>
            <a:off x="4063776" y="4330910"/>
            <a:ext cx="711747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717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855"/>
            <a:ext cx="8229600" cy="1143000"/>
          </a:xfrm>
        </p:spPr>
        <p:txBody>
          <a:bodyPr>
            <a:normAutofit/>
          </a:bodyPr>
          <a:lstStyle/>
          <a:p>
            <a:r>
              <a:rPr lang="sl-SI" dirty="0" smtClean="0"/>
              <a:t>KOGNITIVNA KONCEPTUALIZACIJA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3754760" cy="5472608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Povezivanje automatskih misli s vjerovanjima dublje razine (BV i PV)</a:t>
            </a:r>
          </a:p>
          <a:p>
            <a:endParaRPr lang="sl-SI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sl-SI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ajbolje započeti sa izpunjivanjem </a:t>
            </a:r>
            <a:r>
              <a:rPr lang="sl-SI" dirty="0" err="1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donjoj</a:t>
            </a: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polovice sheme</a:t>
            </a:r>
          </a:p>
          <a:p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Terapeut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pacijentu pokazuje konceptualizaciju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i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dalje se shema kontinuirano evaluira i dorađuje u skladu s novim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podacima</a:t>
            </a:r>
          </a:p>
          <a:p>
            <a:endParaRPr lang="hr-HR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Prvo potrebno raditi na automatskim mislima</a:t>
            </a:r>
          </a:p>
          <a:p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Za tim potrebno identificirati najvažnije vjerovanje i sustavno raditi na njemu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288" y="1056317"/>
            <a:ext cx="4968552" cy="5635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379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Posredujuća vjerovanja i kognitivna konceptualizacija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“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Kako se P nosi s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tim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BV?”</a:t>
            </a:r>
          </a:p>
          <a:p>
            <a:pPr marL="0" indent="0" algn="ctr">
              <a:buNone/>
              <a:defRPr/>
            </a:pP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“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Koja je PV (pretpostavke, stavove, pravila) P razvio?”</a:t>
            </a:r>
          </a:p>
          <a:p>
            <a:pPr>
              <a:buFont typeface="Wingdings" pitchFamily="2" charset="2"/>
              <a:buChar char="v"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Pretpostavke mogu biti u formi pozitivnih i negativnih;</a:t>
            </a:r>
          </a:p>
          <a:p>
            <a:pPr marL="0" indent="0">
              <a:buNone/>
              <a:defRPr/>
            </a:pPr>
            <a:r>
              <a:rPr lang="hr-HR" sz="3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+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Pozitivna pretpostavka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: </a:t>
            </a:r>
          </a:p>
          <a:p>
            <a:pPr marL="0" indent="0">
              <a:buNone/>
              <a:defRPr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“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Ako radim vrlo naporno, onda ću to uspjeti napraviti kako treba”.</a:t>
            </a:r>
          </a:p>
          <a:p>
            <a:pPr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– Negativna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pretpostavka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: </a:t>
            </a:r>
          </a:p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“Ako ne radim naporno, neću uspjeti”.</a:t>
            </a:r>
          </a:p>
          <a:p>
            <a:pPr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Većina pacijenata nastoji se ponašati u skladu sa svojim </a:t>
            </a:r>
            <a:r>
              <a:rPr lang="hr-HR" sz="3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+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pretpostavkama, no, kada postanu psihički uznemireni, na površinu izbijaju </a:t>
            </a:r>
            <a:r>
              <a:rPr lang="hr-HR" sz="3600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–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pretpostavke.</a:t>
            </a:r>
          </a:p>
          <a:p>
            <a:pPr>
              <a:defRPr/>
            </a:pPr>
            <a:endParaRPr lang="hr-HR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049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KOMPENZACIJSKE STATEGIJE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hr-HR" b="1" i="1" dirty="0" smtClean="0">
                <a:solidFill>
                  <a:schemeClr val="tx2">
                    <a:lumMod val="50000"/>
                  </a:schemeClr>
                </a:solidFill>
              </a:rPr>
              <a:t>“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Koje je ponašajne strategije P razvio kako bi se nosio s bolnim BV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?”</a:t>
            </a:r>
          </a:p>
          <a:p>
            <a:pPr marL="0" indent="0" algn="ctr">
              <a:buNone/>
              <a:defRPr/>
            </a:pPr>
            <a:endParaRPr lang="hr-HR" b="1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Pacijentove pretpostavke često povezuju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kompenzacijske strategije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s BV:</a:t>
            </a:r>
          </a:p>
          <a:p>
            <a:pPr>
              <a:buFont typeface="Wingdings" pitchFamily="2" charset="2"/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“Ako ja (vezano s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kompenzacijskim strategijom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), tada (moje BV možda ne bude točno)”.   </a:t>
            </a:r>
          </a:p>
          <a:p>
            <a:pPr>
              <a:buFont typeface="Wingdings" pitchFamily="2" charset="2"/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(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kompenzacijska strategija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“će me zaštiti da se BV ne potvrdi”)</a:t>
            </a:r>
          </a:p>
          <a:p>
            <a:pPr>
              <a:buFont typeface="Wingdings" pitchFamily="2" charset="2"/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  ILI</a:t>
            </a:r>
          </a:p>
          <a:p>
            <a:pPr>
              <a:buFont typeface="Wingdings" pitchFamily="2" charset="2"/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“Ako ja (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nije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vezano s mojom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kompenzacijskim strategijom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), tada (moje BV </a:t>
            </a:r>
            <a:r>
              <a:rPr lang="hr-HR" b="1" i="1" u="sng" dirty="0">
                <a:solidFill>
                  <a:schemeClr val="bg2">
                    <a:lumMod val="90000"/>
                    <a:lumOff val="10000"/>
                  </a:schemeClr>
                </a:solidFill>
              </a:rPr>
              <a:t>može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biti točno).”</a:t>
            </a:r>
          </a:p>
          <a:p>
            <a:pPr>
              <a:buFont typeface="Wingdings" pitchFamily="2" charset="2"/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(neprovođenje ovih strategija moglo bi potvrditi BV koje imam o sebi)</a:t>
            </a:r>
          </a:p>
          <a:p>
            <a:pPr>
              <a:buFont typeface="Wingdings" pitchFamily="2" charset="2"/>
              <a:buNone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Okolina (u djetinjstvu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) + nasljedne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predispozicije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► za osobu specifična vjerovanja i načini suočavanja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► moguća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modifikacija u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  <a:cs typeface="Arial"/>
              </a:rPr>
              <a:t>terapiji</a:t>
            </a:r>
          </a:p>
          <a:p>
            <a:pPr marL="0" indent="0">
              <a:buNone/>
              <a:defRPr/>
            </a:pPr>
            <a:endParaRPr lang="hr-HR" dirty="0">
              <a:solidFill>
                <a:schemeClr val="tx2">
                  <a:lumMod val="50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32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IDENTIFICIRANJE POSREDUJUĆIH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Terapeut:</a:t>
            </a:r>
          </a:p>
          <a:p>
            <a:pPr marL="0" indent="0">
              <a:buNone/>
              <a:defRPr/>
            </a:pP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Prepozna kada je PV izraženo kao automatska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misao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Ponudi prvi dio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pretpostavke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Direktno izazove pravilo ili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pretpostavku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Koristi tehniku silazne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strelice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Istraži pacijentove automatske misli i prepozna uobičajene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Pregleda upitnik vjerovanja koji je pacijent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ispunio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0039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Identificiranje posredujućih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1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.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 može izraziti PV kao automatsko misao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</a:t>
            </a: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Terapeut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: Što Vam je prošlo kroz glavu kada ste dobili rezultate testa?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Pacijent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: Trebala sam to napraviti bolje. Ništa ne mogu napraviti kako treba. Neadekvatna sam. (BV)</a:t>
            </a:r>
          </a:p>
          <a:p>
            <a:pPr>
              <a:buFont typeface="Wingdings"/>
              <a:buChar char=""/>
              <a:defRPr/>
            </a:pPr>
            <a:endParaRPr lang="hr-HR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2.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Terapeut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može ponuditi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prvi dio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pretpostavke, da izazove PV 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Pomislili ste da ćete morati raditi cijelu noć. I ako ne radite najviše što možete…?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P: Tada nisam dala sve od sebe. Nisam uspjela</a:t>
            </a:r>
            <a:r>
              <a:rPr lang="hr-HR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.</a:t>
            </a:r>
          </a:p>
          <a:p>
            <a:pPr>
              <a:buNone/>
              <a:defRPr/>
            </a:pPr>
            <a:endParaRPr lang="hr-HR" i="1" dirty="0" smtClean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3.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Terapeut može direktno izazvati pravilo ili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pretpostavku</a:t>
            </a:r>
            <a:endParaRPr lang="hr-HR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</a:t>
            </a: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T: Za Vas je, dakle, važno dobro raditi na volonterskom poslu. Imate li neko pravilo o dobrom obavljanju posla? </a:t>
            </a:r>
          </a:p>
          <a:p>
            <a:pPr>
              <a:buNone/>
              <a:defRPr/>
            </a:pPr>
            <a:r>
              <a:rPr lang="hr-HR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	P: Pa, što god radim, moram napraviti jako dobro.</a:t>
            </a:r>
            <a:endParaRPr lang="hr-HR" b="1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pPr>
              <a:buNone/>
              <a:defRPr/>
            </a:pPr>
            <a:endParaRPr lang="hr-HR" i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29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Identificiranje posredujućih vjerovanja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4. Tehnika silazne strelice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- najprije identificirati automatsko misao za koju se posumnja da potječe iz disfunkcionalnog vjerovanja</a:t>
            </a:r>
          </a:p>
          <a:p>
            <a:pPr marL="0" indent="0">
              <a:buNone/>
            </a:pPr>
            <a:r>
              <a:rPr lang="sl-SI" sz="2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- Za tim terapeut pretpostavi da je automatska misao istinska i </a:t>
            </a:r>
            <a:r>
              <a:rPr lang="sl-SI" sz="2000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traži značenje te ideje</a:t>
            </a:r>
            <a:r>
              <a:rPr lang="sl-SI" sz="2000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, dok ne otkrije jedno/više važnih vjerovanja</a:t>
            </a:r>
            <a:endParaRPr lang="sl-SI" sz="2000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7" y="400506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Pitanjem o </a:t>
            </a:r>
            <a:r>
              <a:rPr lang="sl-SI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značenju</a:t>
            </a:r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automatske misli </a:t>
            </a:r>
            <a:r>
              <a:rPr lang="sl-SI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za</a:t>
            </a:r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pacijenta (PV)</a:t>
            </a:r>
            <a:endParaRPr lang="sl-SI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4494" y="4143563"/>
            <a:ext cx="4878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Pitanjem što misao </a:t>
            </a:r>
            <a:r>
              <a:rPr lang="sl-SI" b="1" u="sng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govori o</a:t>
            </a:r>
            <a:r>
              <a:rPr lang="sl-SI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 pacijentu (BV)</a:t>
            </a:r>
            <a:endParaRPr lang="sl-SI" b="1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1187624" y="3284984"/>
            <a:ext cx="36004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691680" y="3284984"/>
            <a:ext cx="4176464" cy="9047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8503" y="4686826"/>
            <a:ext cx="84969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l-SI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Moguče poteškoče: pacijent odgovara s osjećajnim odgovorima </a:t>
            </a: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(“To bi bilo strašno”, “Bio bih jako tužan”)       da bi smanjio mogućnost pacijentove negativne reakcije terapeut upotrebljava sljedeća pitanja: 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“Što ako je to i istina?” “Što je u tome loše?” “Koji je najgori dio u…?” </a:t>
            </a:r>
            <a:r>
              <a:rPr lang="hr-HR" b="1" i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“Što to govori o Vama</a:t>
            </a:r>
            <a:r>
              <a:rPr lang="hr-HR" b="1" i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?”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r-HR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S tehnikom prekinuti </a:t>
            </a:r>
            <a:r>
              <a:rPr lang="hr-HR" dirty="0">
                <a:solidFill>
                  <a:schemeClr val="bg2">
                    <a:lumMod val="90000"/>
                    <a:lumOff val="10000"/>
                  </a:schemeClr>
                </a:solidFill>
              </a:rPr>
              <a:t>kada pacijent pokaže </a:t>
            </a:r>
            <a:r>
              <a:rPr lang="hr-HR" b="1" dirty="0">
                <a:solidFill>
                  <a:schemeClr val="bg2">
                    <a:lumMod val="90000"/>
                    <a:lumOff val="10000"/>
                  </a:schemeClr>
                </a:solidFill>
              </a:rPr>
              <a:t>negativni pomak u emocijama i/ili počne verbalizirati vjerovanje istim ili sličnim </a:t>
            </a:r>
            <a:r>
              <a:rPr lang="hr-HR" b="1" dirty="0" smtClean="0">
                <a:solidFill>
                  <a:schemeClr val="bg2">
                    <a:lumMod val="90000"/>
                    <a:lumOff val="10000"/>
                  </a:schemeClr>
                </a:solidFill>
              </a:rPr>
              <a:t>riječima</a:t>
            </a:r>
            <a:endParaRPr lang="sl-SI" dirty="0">
              <a:solidFill>
                <a:schemeClr val="bg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3779912" y="5041778"/>
            <a:ext cx="288032" cy="2202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579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1141</TotalTime>
  <Words>1630</Words>
  <Application>Microsoft Office PowerPoint</Application>
  <PresentationFormat>On-screen Show (4:3)</PresentationFormat>
  <Paragraphs>213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Thatch</vt:lpstr>
      <vt:lpstr>Posredujuća vjerovanja</vt:lpstr>
      <vt:lpstr>POSREDUJUĆA VJEROVANJA</vt:lpstr>
      <vt:lpstr>PowerPoint Presentation</vt:lpstr>
      <vt:lpstr>KOGNITIVNA KONCEPTUALIZACIJA</vt:lpstr>
      <vt:lpstr>Posredujuća vjerovanja i kognitivna konceptualizacija</vt:lpstr>
      <vt:lpstr>KOMPENZACIJSKE STATEGIJE</vt:lpstr>
      <vt:lpstr>IDENTIFICIRANJE POSREDUJUĆIH VJEROVANJA</vt:lpstr>
      <vt:lpstr>Identificiranje posredujućih vjerovanja</vt:lpstr>
      <vt:lpstr>Identificiranje posredujućih vjerovanja</vt:lpstr>
      <vt:lpstr>Identificiranje posredujućih vjerovanja</vt:lpstr>
      <vt:lpstr>ODLUKA O MODIFIKACIJI VJEROVANJA</vt:lpstr>
      <vt:lpstr>EDUCIRANJE O VJEROVANJIMA</vt:lpstr>
      <vt:lpstr>MIJENJANJE STAVOVA I PRAVILA U OBLIK PREDPOSTAVKI</vt:lpstr>
      <vt:lpstr>ISTRAŽIVANJE PREDNOSTI I NEDOSTATKA VJEROVANJA</vt:lpstr>
      <vt:lpstr>OBLIKOVANJE NOVOG VJEROVANJA</vt:lpstr>
      <vt:lpstr>MODIFICIRANJE VJEROVANJA</vt:lpstr>
      <vt:lpstr>Modificiranje vjerovanja: SOKRATOVSKI DIJALOG</vt:lpstr>
      <vt:lpstr>Modificiranje vjerovanja: KOGNITIVNI KONTINUUM</vt:lpstr>
      <vt:lpstr>Modificiranje vjerovanja: RACIONALNO-EMOCIONALNO IGRANJE ULOGA</vt:lpstr>
      <vt:lpstr>Modificiranje vjerovanja: UPOTREBLJAVANJE DRUGIH LJUDI KAO REFERENTNIH TOČAKA</vt:lpstr>
      <vt:lpstr>Modificiranje vjerovanja: PONAŠANJE “KAO DA”</vt:lpstr>
      <vt:lpstr>Modificiranje vjerovanja: KORIŠTENJE SAMOOTKRIVANJA</vt:lpstr>
      <vt:lpstr>Modificiranje vjerovanja: NAKON INTERVENCIJE</vt:lpstr>
      <vt:lpstr>HVALA NA PAŽNJI!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Sasha</dc:creator>
  <cp:lastModifiedBy>HUBIKOT</cp:lastModifiedBy>
  <cp:revision>50</cp:revision>
  <cp:lastPrinted>2017-06-09T08:23:17Z</cp:lastPrinted>
  <dcterms:created xsi:type="dcterms:W3CDTF">2017-06-03T10:34:57Z</dcterms:created>
  <dcterms:modified xsi:type="dcterms:W3CDTF">2017-06-09T08:23:30Z</dcterms:modified>
</cp:coreProperties>
</file>