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9" r:id="rId6"/>
    <p:sldId id="280" r:id="rId7"/>
    <p:sldId id="260" r:id="rId8"/>
    <p:sldId id="282" r:id="rId9"/>
    <p:sldId id="261" r:id="rId10"/>
    <p:sldId id="281" r:id="rId11"/>
    <p:sldId id="263" r:id="rId12"/>
    <p:sldId id="264" r:id="rId13"/>
    <p:sldId id="265" r:id="rId14"/>
    <p:sldId id="279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16" autoAdjust="0"/>
  </p:normalViewPr>
  <p:slideViewPr>
    <p:cSldViewPr>
      <p:cViewPr varScale="1">
        <p:scale>
          <a:sx n="51" d="100"/>
          <a:sy n="51" d="100"/>
        </p:scale>
        <p:origin x="124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143000"/>
            <a:ext cx="74676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0480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5F92F7-20A3-4B3E-B94A-355A712E10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DC4AE-679F-4A1F-820C-1B79C996063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74638"/>
            <a:ext cx="5334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EAD26-4AB3-4314-9756-342A4B26CF1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01530-EFA5-47D7-8428-8BA843B7390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368CC-0DE0-4905-BEC2-541A51107DB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B3E59-2DF3-4061-812B-B571F2BCDE8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096E5-E18D-49C2-BC61-3E6B11D26DE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BF498-1A65-4B06-B3E2-584562A9EC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42C09-7DD1-42B3-A673-EC4965EC224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3974A-24C0-4DD4-B1E0-A282C19D1DB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3B26A-926E-46D7-A914-31BDFEF19C3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274638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glavnog naslova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239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glavnog teksta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905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5229B42-19DB-426C-8ACC-958FAAAD9C7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 Priroda paničnog poremećaja i načini procjene</a:t>
            </a:r>
            <a:endParaRPr lang="hr-HR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2743200" y="5089329"/>
            <a:ext cx="6400800" cy="1752600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Sandra </a:t>
            </a:r>
            <a:r>
              <a:rPr lang="hr-HR" dirty="0" err="1"/>
              <a:t>Šućurović</a:t>
            </a:r>
            <a:r>
              <a:rPr lang="hr-HR" dirty="0"/>
              <a:t>, </a:t>
            </a:r>
            <a:r>
              <a:rPr lang="hr-HR" dirty="0" err="1"/>
              <a:t>mag</a:t>
            </a:r>
            <a:r>
              <a:rPr lang="hr-HR" dirty="0"/>
              <a:t>. </a:t>
            </a:r>
            <a:r>
              <a:rPr lang="hr-HR" dirty="0" err="1"/>
              <a:t>p</a:t>
            </a:r>
            <a:r>
              <a:rPr lang="hr-HR" dirty="0" err="1" smtClean="0"/>
              <a:t>sych</a:t>
            </a: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en-US" sz="3200" b="1" dirty="0" err="1" smtClean="0">
                <a:solidFill>
                  <a:srgbClr val="00B050"/>
                </a:solidFill>
              </a:rPr>
              <a:t>Suočavanje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sa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životnim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stresom</a:t>
            </a:r>
            <a:r>
              <a:rPr lang="en-US" sz="3200" b="1" dirty="0">
                <a:solidFill>
                  <a:srgbClr val="00B050"/>
                </a:solidFill>
              </a:rPr>
              <a:t/>
            </a:r>
            <a:br>
              <a:rPr lang="en-US" sz="3200" b="1" dirty="0">
                <a:solidFill>
                  <a:srgbClr val="00B050"/>
                </a:solidFill>
              </a:rPr>
            </a:br>
            <a:r>
              <a:rPr lang="hr-HR" sz="3200" b="1" dirty="0" smtClean="0">
                <a:solidFill>
                  <a:srgbClr val="00B050"/>
                </a:solidFill>
              </a:rPr>
              <a:t>i p</a:t>
            </a:r>
            <a:r>
              <a:rPr lang="en-US" sz="3200" b="1" dirty="0" err="1" smtClean="0">
                <a:solidFill>
                  <a:srgbClr val="00B050"/>
                </a:solidFill>
              </a:rPr>
              <a:t>rorjeđivanje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tretmana</a:t>
            </a:r>
            <a:r>
              <a:rPr lang="en-US" sz="3200" b="1" dirty="0">
                <a:solidFill>
                  <a:srgbClr val="00B050"/>
                </a:solidFill>
              </a:rPr>
              <a:t/>
            </a:r>
            <a:br>
              <a:rPr lang="en-US" sz="3200" b="1" dirty="0">
                <a:solidFill>
                  <a:srgbClr val="00B050"/>
                </a:solidFill>
              </a:rPr>
            </a:b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Životni događaji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Stjecanje vještina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Domaće zadaće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852936"/>
            <a:ext cx="36385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78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315200" cy="1143000"/>
          </a:xfrm>
        </p:spPr>
        <p:txBody>
          <a:bodyPr/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Rješavanje problema u terapiji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Strah od </a:t>
            </a:r>
            <a:r>
              <a:rPr lang="hr-HR" dirty="0" err="1" smtClean="0"/>
              <a:t>intrapsihičkih</a:t>
            </a:r>
            <a:r>
              <a:rPr lang="hr-HR" dirty="0" smtClean="0"/>
              <a:t> procesa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Netolerancija anksioznosti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Neizvršavanje domaćih zadaća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Nerealna očekivanja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077072"/>
            <a:ext cx="3635896" cy="242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Očekivanja od pacijenta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R</a:t>
            </a:r>
            <a:r>
              <a:rPr lang="hr-HR" dirty="0" smtClean="0"/>
              <a:t>edovito dolaženje na seanse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dirty="0"/>
              <a:t>I</a:t>
            </a:r>
            <a:r>
              <a:rPr lang="en-US" dirty="0" err="1" smtClean="0"/>
              <a:t>spunjava</a:t>
            </a:r>
            <a:r>
              <a:rPr lang="hr-HR" dirty="0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obrasc</a:t>
            </a:r>
            <a:r>
              <a:rPr lang="hr-H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hr-HR" dirty="0" smtClean="0"/>
              <a:t>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</a:t>
            </a:r>
            <a:r>
              <a:rPr lang="en-US" dirty="0" err="1" smtClean="0"/>
              <a:t>evaluiraju</a:t>
            </a:r>
            <a:r>
              <a:rPr lang="en-US" dirty="0" smtClean="0"/>
              <a:t> </a:t>
            </a:r>
            <a:r>
              <a:rPr lang="hr-HR" dirty="0" smtClean="0"/>
              <a:t> </a:t>
            </a:r>
            <a:r>
              <a:rPr lang="en-US" dirty="0" smtClean="0"/>
              <a:t>problem</a:t>
            </a:r>
            <a:r>
              <a:rPr lang="hr-HR" dirty="0" smtClean="0"/>
              <a:t>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hr-HR" dirty="0"/>
              <a:t>O</a:t>
            </a:r>
            <a:r>
              <a:rPr lang="hr-HR" dirty="0" smtClean="0"/>
              <a:t>drađivanje terapijskih zadataka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Odraditi terapiju do kraja -12 seansi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 </a:t>
            </a:r>
            <a:r>
              <a:rPr lang="hr-HR" dirty="0"/>
              <a:t>D</a:t>
            </a:r>
            <a:r>
              <a:rPr lang="en-US" dirty="0" err="1" smtClean="0"/>
              <a:t>votjedno</a:t>
            </a:r>
            <a:r>
              <a:rPr lang="hr-HR" dirty="0" smtClean="0"/>
              <a:t> ili </a:t>
            </a:r>
            <a:r>
              <a:rPr lang="en-US" dirty="0" smtClean="0"/>
              <a:t> </a:t>
            </a:r>
            <a:r>
              <a:rPr lang="en-US" dirty="0" err="1" smtClean="0"/>
              <a:t>mjesečno</a:t>
            </a:r>
            <a:r>
              <a:rPr lang="en-US" dirty="0" smtClean="0"/>
              <a:t> </a:t>
            </a:r>
            <a:r>
              <a:rPr lang="hr-HR" dirty="0" smtClean="0"/>
              <a:t> praćenje radi </a:t>
            </a:r>
            <a:r>
              <a:rPr lang="hr-HR" dirty="0" err="1" smtClean="0"/>
              <a:t>spriječavanja</a:t>
            </a:r>
            <a:r>
              <a:rPr lang="hr-HR" dirty="0" smtClean="0"/>
              <a:t> recidiva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0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9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8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1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68760"/>
            <a:ext cx="7239000" cy="4525963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/>
              <a:t> </a:t>
            </a:r>
            <a:r>
              <a:rPr lang="hr-HR" dirty="0" err="1"/>
              <a:t>Leahy</a:t>
            </a:r>
            <a:r>
              <a:rPr lang="hr-HR" dirty="0"/>
              <a:t>, R. L., </a:t>
            </a:r>
            <a:r>
              <a:rPr lang="hr-HR" dirty="0" err="1"/>
              <a:t>Holland</a:t>
            </a:r>
            <a:r>
              <a:rPr lang="hr-HR" dirty="0"/>
              <a:t>, S. J. i </a:t>
            </a:r>
            <a:r>
              <a:rPr lang="hr-HR" dirty="0" err="1"/>
              <a:t>McGinn</a:t>
            </a:r>
            <a:r>
              <a:rPr lang="hr-HR" dirty="0"/>
              <a:t>, L. K. (2014). Planovi tretmana i intervencije za depresiju </a:t>
            </a:r>
            <a:r>
              <a:rPr lang="hr-HR" dirty="0" smtClean="0"/>
              <a:t>i anksiozne </a:t>
            </a:r>
            <a:r>
              <a:rPr lang="hr-HR" dirty="0"/>
              <a:t>poremećaje. Jastrebarsko: Naklada Slap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437112"/>
            <a:ext cx="5328592" cy="175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9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Opći plan tretmana paničnog poremećaja i agorafobije</a:t>
            </a:r>
            <a:endParaRPr lang="hr-HR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072" y="2060848"/>
            <a:ext cx="7499176" cy="4525963"/>
          </a:xfrm>
        </p:spPr>
        <p:txBody>
          <a:bodyPr/>
          <a:lstStyle/>
          <a:p>
            <a:pPr marL="360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2800" dirty="0" smtClean="0"/>
              <a:t>Procjena</a:t>
            </a:r>
          </a:p>
          <a:p>
            <a:pPr marL="378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sz="2800" dirty="0" smtClean="0"/>
              <a:t>Upoznavanje s tretmanom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Konstruiranje hijerarhije straha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Ponovno učenje disanja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Trening relaksacije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Kognitivne intervencije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Bihevioralne intervencije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Suočavanje sa životnim stresom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Prorjeđivanje tretmana</a:t>
            </a:r>
          </a:p>
          <a:p>
            <a:pPr marL="0" indent="0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050"/>
                </a:solidFill>
              </a:rPr>
              <a:t>Procjena</a:t>
            </a:r>
            <a:br>
              <a:rPr lang="hr-HR" b="1" dirty="0">
                <a:solidFill>
                  <a:srgbClr val="00B050"/>
                </a:solidFill>
              </a:rPr>
            </a:b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336" y="1417638"/>
            <a:ext cx="7895728" cy="507342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err="1" smtClean="0"/>
              <a:t>Pitati</a:t>
            </a:r>
            <a:r>
              <a:rPr lang="en-US" sz="3600" dirty="0" smtClean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simptome</a:t>
            </a:r>
            <a:r>
              <a:rPr lang="en-US" sz="3600" dirty="0"/>
              <a:t> </a:t>
            </a:r>
            <a:endParaRPr lang="hr-H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/>
              <a:t>S</a:t>
            </a:r>
            <a:r>
              <a:rPr lang="en-US" sz="3600" dirty="0" err="1" smtClean="0"/>
              <a:t>tandardn</a:t>
            </a:r>
            <a:r>
              <a:rPr lang="hr-HR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 err="1" smtClean="0"/>
              <a:t>baterij</a:t>
            </a:r>
            <a:r>
              <a:rPr lang="hr-HR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 err="1"/>
              <a:t>ulaznih</a:t>
            </a:r>
            <a:r>
              <a:rPr lang="en-US" sz="3600" dirty="0"/>
              <a:t> </a:t>
            </a:r>
            <a:r>
              <a:rPr lang="en-US" sz="3600" dirty="0" err="1"/>
              <a:t>mjera</a:t>
            </a:r>
            <a:r>
              <a:rPr lang="en-US" sz="3600" dirty="0"/>
              <a:t> </a:t>
            </a:r>
            <a:endParaRPr lang="hr-H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 smtClean="0"/>
              <a:t> Procjena</a:t>
            </a:r>
            <a:r>
              <a:rPr lang="en-US" sz="3600" dirty="0" smtClean="0"/>
              <a:t> </a:t>
            </a:r>
            <a:r>
              <a:rPr lang="en-US" sz="3600" dirty="0" err="1"/>
              <a:t>anksioznosti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izbjegavanja</a:t>
            </a:r>
            <a:endParaRPr lang="hr-H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/>
              <a:t>K</a:t>
            </a:r>
            <a:r>
              <a:rPr lang="en-US" sz="3600" dirty="0" err="1" smtClean="0"/>
              <a:t>omorbidna</a:t>
            </a:r>
            <a:r>
              <a:rPr lang="en-US" sz="3600" dirty="0" smtClean="0"/>
              <a:t> </a:t>
            </a:r>
            <a:r>
              <a:rPr lang="en-US" sz="3600" dirty="0" err="1"/>
              <a:t>stanja</a:t>
            </a:r>
            <a:r>
              <a:rPr lang="en-US" sz="3600" dirty="0"/>
              <a:t> </a:t>
            </a:r>
            <a:r>
              <a:rPr lang="hr-HR" sz="36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sz="3600" dirty="0" smtClean="0"/>
          </a:p>
          <a:p>
            <a:pPr marL="0" indent="0">
              <a:buNone/>
            </a:pPr>
            <a:r>
              <a:rPr lang="hr-HR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460097"/>
            <a:ext cx="47625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09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050"/>
                </a:solidFill>
              </a:rPr>
              <a:t>Procjena</a:t>
            </a:r>
            <a:br>
              <a:rPr lang="hr-HR" b="1" dirty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912" y="1556792"/>
            <a:ext cx="7592888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</a:t>
            </a:r>
            <a:r>
              <a:rPr lang="hr-HR" dirty="0" smtClean="0"/>
              <a:t>Procjena  motivacije </a:t>
            </a:r>
            <a:r>
              <a:rPr lang="hr-HR" dirty="0"/>
              <a:t>i prikladnost za tretman </a:t>
            </a: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Upotreba alkohola i drugih </a:t>
            </a:r>
            <a:r>
              <a:rPr lang="hr-HR" dirty="0" err="1" smtClean="0"/>
              <a:t>psihoaktivnih</a:t>
            </a:r>
            <a:r>
              <a:rPr lang="hr-HR" dirty="0" smtClean="0"/>
              <a:t> tvari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Korištenje lijekova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</a:t>
            </a:r>
            <a:r>
              <a:rPr lang="en-US" dirty="0" err="1" smtClean="0"/>
              <a:t>slanjanje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sigurnosna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sigurnosne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hr-HR" dirty="0" smtClean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3140968"/>
            <a:ext cx="2383160" cy="186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3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220" y="332656"/>
            <a:ext cx="7315200" cy="1143000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00B050"/>
                </a:solidFill>
              </a:rPr>
              <a:t>Upoznavanje</a:t>
            </a:r>
            <a:r>
              <a:rPr lang="en-US" b="1" dirty="0">
                <a:solidFill>
                  <a:srgbClr val="00B050"/>
                </a:solidFill>
              </a:rPr>
              <a:t> s </a:t>
            </a:r>
            <a:r>
              <a:rPr lang="en-US" b="1" dirty="0" err="1">
                <a:solidFill>
                  <a:srgbClr val="00B050"/>
                </a:solidFill>
              </a:rPr>
              <a:t>tretmanom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20" y="1268761"/>
            <a:ext cx="7239000" cy="40324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Educiranje o dijagnozi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Opisati panični poremećaj i </a:t>
            </a:r>
            <a:r>
              <a:rPr lang="hr-HR" dirty="0" smtClean="0"/>
              <a:t>agorafobiju (letak s informacijama)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Evolucijski temelji anksioznosti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Bijeg ili borba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 Educirati o kognitivno-bihevioralnoj </a:t>
            </a:r>
            <a:r>
              <a:rPr lang="hr-HR" dirty="0"/>
              <a:t>terapiji općenito </a:t>
            </a:r>
            <a:r>
              <a:rPr lang="hr-HR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869160"/>
            <a:ext cx="2983880" cy="186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2290266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00B050"/>
                </a:solidFill>
              </a:rPr>
              <a:t>Konstruiranje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hijerarhije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straha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759" y="1988840"/>
            <a:ext cx="7616881" cy="4013850"/>
          </a:xfrm>
        </p:spPr>
      </p:pic>
    </p:spTree>
    <p:extLst>
      <p:ext uri="{BB962C8B-B14F-4D97-AF65-F5344CB8AC3E}">
        <p14:creationId xmlns:p14="http://schemas.microsoft.com/office/powerpoint/2010/main" val="249568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57200"/>
            <a:ext cx="7315200" cy="1143000"/>
          </a:xfrm>
        </p:spPr>
        <p:txBody>
          <a:bodyPr/>
          <a:lstStyle/>
          <a:p>
            <a:pPr algn="ctr"/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600" b="1" dirty="0" smtClean="0">
                <a:solidFill>
                  <a:srgbClr val="00B050"/>
                </a:solidFill>
              </a:rPr>
              <a:t>Ponovno </a:t>
            </a:r>
            <a:r>
              <a:rPr lang="hr-HR" sz="3600" b="1" dirty="0">
                <a:solidFill>
                  <a:srgbClr val="00B050"/>
                </a:solidFill>
              </a:rPr>
              <a:t>učenje </a:t>
            </a:r>
            <a:r>
              <a:rPr lang="hr-HR" sz="3600" b="1" dirty="0" smtClean="0">
                <a:solidFill>
                  <a:srgbClr val="00B050"/>
                </a:solidFill>
              </a:rPr>
              <a:t>disanja </a:t>
            </a:r>
            <a:br>
              <a:rPr lang="hr-HR" sz="3600" b="1" dirty="0" smtClean="0">
                <a:solidFill>
                  <a:srgbClr val="00B050"/>
                </a:solidFill>
              </a:rPr>
            </a:br>
            <a:r>
              <a:rPr lang="hr-HR" sz="3600" b="1" dirty="0" smtClean="0">
                <a:solidFill>
                  <a:srgbClr val="00B050"/>
                </a:solidFill>
              </a:rPr>
              <a:t>i trening relaksacije</a:t>
            </a:r>
            <a:r>
              <a:rPr lang="hr-HR" sz="3600" b="1" dirty="0">
                <a:solidFill>
                  <a:srgbClr val="00B050"/>
                </a:solidFill>
              </a:rPr>
              <a:t/>
            </a:r>
            <a:br>
              <a:rPr lang="hr-HR" sz="3600" b="1" dirty="0">
                <a:solidFill>
                  <a:srgbClr val="00B050"/>
                </a:solidFill>
              </a:rPr>
            </a:br>
            <a:r>
              <a:rPr lang="hr-H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832" y="1600200"/>
            <a:ext cx="72390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600" dirty="0" err="1" smtClean="0"/>
              <a:t>Hiperventiliranje</a:t>
            </a:r>
            <a:endParaRPr lang="hr-H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 smtClean="0"/>
              <a:t>Abdominalno disanje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 smtClean="0"/>
              <a:t> Progresivna mišićna relaksacija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861048"/>
            <a:ext cx="4458957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2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Kognitivne intervencije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Identificiranje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Identificiranje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 </a:t>
            </a:r>
            <a:r>
              <a:rPr lang="en-US" dirty="0" err="1"/>
              <a:t>disfunkcionalnih</a:t>
            </a:r>
            <a:r>
              <a:rPr lang="en-US" dirty="0"/>
              <a:t> </a:t>
            </a:r>
            <a:r>
              <a:rPr lang="en-US" dirty="0" err="1"/>
              <a:t>pretpostavki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Identificiranje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 </a:t>
            </a:r>
            <a:r>
              <a:rPr lang="en-US" dirty="0" err="1"/>
              <a:t>disfunkcionalnih</a:t>
            </a:r>
            <a:r>
              <a:rPr lang="en-US" dirty="0"/>
              <a:t> </a:t>
            </a:r>
            <a:r>
              <a:rPr lang="en-US" dirty="0" err="1"/>
              <a:t>shema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509120"/>
            <a:ext cx="3012247" cy="217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0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792" y="476672"/>
            <a:ext cx="7315200" cy="1143000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00B050"/>
                </a:solidFill>
              </a:rPr>
              <a:t>Bihevioralne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intervencije</a:t>
            </a:r>
            <a:r>
              <a:rPr lang="en-US" b="1" dirty="0">
                <a:solidFill>
                  <a:srgbClr val="00B050"/>
                </a:solidFill>
              </a:rPr>
              <a:t/>
            </a:r>
            <a:br>
              <a:rPr lang="en-US" b="1" dirty="0">
                <a:solidFill>
                  <a:srgbClr val="00B050"/>
                </a:solidFill>
              </a:rPr>
            </a:b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920" y="1419886"/>
            <a:ext cx="72390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Upoznati klijenta s induciranjem panike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Konstruiranje hijerarhije straha - </a:t>
            </a:r>
            <a:r>
              <a:rPr lang="pl-PL" dirty="0"/>
              <a:t>od najmanje do najviše zastrašujuće situacije </a:t>
            </a: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Izlaganje hijerarhiji straha – objasniti važnost izlaganja</a:t>
            </a:r>
          </a:p>
          <a:p>
            <a:endParaRPr lang="hr-HR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005064"/>
            <a:ext cx="3575570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10069048">
  <a:themeElements>
    <a:clrScheme name="Office Theme 13">
      <a:dk1>
        <a:srgbClr val="000000"/>
      </a:dk1>
      <a:lt1>
        <a:srgbClr val="F1ECD8"/>
      </a:lt1>
      <a:dk2>
        <a:srgbClr val="4F261E"/>
      </a:dk2>
      <a:lt2>
        <a:srgbClr val="777777"/>
      </a:lt2>
      <a:accent1>
        <a:srgbClr val="909082"/>
      </a:accent1>
      <a:accent2>
        <a:srgbClr val="809EA8"/>
      </a:accent2>
      <a:accent3>
        <a:srgbClr val="F7F4E9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Office Them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1ECD8"/>
        </a:lt1>
        <a:dk2>
          <a:srgbClr val="4F261E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7F4E9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780C09E-E747-493F-AC6C-218CF452B77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8D33818D-D446-4B58-864D-1254992CBE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TS010069048</Template>
  <TotalTime>1619</TotalTime>
  <Words>270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Garamond</vt:lpstr>
      <vt:lpstr>Wingdings</vt:lpstr>
      <vt:lpstr>TS010069048</vt:lpstr>
      <vt:lpstr> Priroda paničnog poremećaja i načini procjene</vt:lpstr>
      <vt:lpstr>Opći plan tretmana paničnog poremećaja i agorafobije</vt:lpstr>
      <vt:lpstr>Procjena </vt:lpstr>
      <vt:lpstr>Procjena </vt:lpstr>
      <vt:lpstr>Upoznavanje s tretmanom </vt:lpstr>
      <vt:lpstr>Konstruiranje hijerarhije straha </vt:lpstr>
      <vt:lpstr> Ponovno učenje disanja  i trening relaksacije  </vt:lpstr>
      <vt:lpstr>Kognitivne intervencije</vt:lpstr>
      <vt:lpstr>Bihevioralne intervencije </vt:lpstr>
      <vt:lpstr> Suočavanje sa životnim stresom i prorjeđivanje tretmana </vt:lpstr>
      <vt:lpstr>Rješavanje problema u terapiji</vt:lpstr>
      <vt:lpstr>Očekivanja od pacijenta</vt:lpstr>
      <vt:lpstr>Literatura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Sandra</dc:creator>
  <cp:keywords/>
  <dc:description/>
  <cp:lastModifiedBy>Sandra Sućurović</cp:lastModifiedBy>
  <cp:revision>35</cp:revision>
  <dcterms:created xsi:type="dcterms:W3CDTF">2011-11-02T21:40:22Z</dcterms:created>
  <dcterms:modified xsi:type="dcterms:W3CDTF">2016-10-27T20:39:32Z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TC100690489990</vt:lpwstr>
  </property>
</Properties>
</file>