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78" r:id="rId4"/>
    <p:sldId id="282" r:id="rId5"/>
    <p:sldId id="27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3" r:id="rId22"/>
    <p:sldId id="274" r:id="rId23"/>
    <p:sldId id="275" r:id="rId24"/>
    <p:sldId id="276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611B76-307E-41F9-8E6A-DAC1997296BD}" type="doc">
      <dgm:prSet loTypeId="urn:microsoft.com/office/officeart/2005/8/layout/h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56128E-D109-497E-A9F3-CC795D34949F}">
      <dgm:prSet phldrT="[besedilo]" custT="1"/>
      <dgm:spPr/>
      <dgm:t>
        <a:bodyPr/>
        <a:lstStyle/>
        <a:p>
          <a:r>
            <a:rPr lang="sl-SI" sz="3200" dirty="0" smtClean="0">
              <a:latin typeface="+mn-lt"/>
              <a:cs typeface="Arial" panose="020B0604020202020204" pitchFamily="34" charset="0"/>
            </a:rPr>
            <a:t>Pozitivna</a:t>
          </a:r>
          <a:endParaRPr lang="en-US" sz="3200" dirty="0">
            <a:latin typeface="+mn-lt"/>
            <a:cs typeface="Arial" panose="020B0604020202020204" pitchFamily="34" charset="0"/>
          </a:endParaRPr>
        </a:p>
      </dgm:t>
    </dgm:pt>
    <dgm:pt modelId="{2EC6260D-2D71-463B-AAD0-9001B919F419}" type="parTrans" cxnId="{B4CF19DE-7740-44B4-A1F5-44FFAA90E2C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3547F58-0C15-43B0-B846-943989BDC0D0}" type="sibTrans" cxnId="{B4CF19DE-7740-44B4-A1F5-44FFAA90E2C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70C6259-031A-487E-84BB-A95D58E4EA68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problem je izazov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i rješiv je;</a:t>
          </a:r>
          <a:endParaRPr lang="en-US" sz="2000" dirty="0">
            <a:latin typeface="+mn-lt"/>
            <a:cs typeface="Arial" panose="020B0604020202020204" pitchFamily="34" charset="0"/>
          </a:endParaRPr>
        </a:p>
      </dgm:t>
    </dgm:pt>
    <dgm:pt modelId="{A0CCEF27-D4B0-42EC-B153-963E4C3E1D2D}" type="parTrans" cxnId="{F217147F-5A73-4885-A1E1-930566210EA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DAEE068-7E45-4589-BF91-BACCAF1DA215}" type="sibTrans" cxnId="{F217147F-5A73-4885-A1E1-930566210EA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B2D696F-FD4C-406D-8A56-9333E928E0F7}">
      <dgm:prSet phldrT="[besedilo]" custT="1"/>
      <dgm:spPr/>
      <dgm:t>
        <a:bodyPr/>
        <a:lstStyle/>
        <a:p>
          <a:pPr algn="ctr"/>
          <a:r>
            <a:rPr lang="sl-SI" sz="3200" dirty="0" smtClean="0">
              <a:latin typeface="+mn-lt"/>
            </a:rPr>
            <a:t>Negativna</a:t>
          </a:r>
          <a:endParaRPr lang="en-US" sz="3200" dirty="0">
            <a:latin typeface="+mn-lt"/>
          </a:endParaRPr>
        </a:p>
      </dgm:t>
    </dgm:pt>
    <dgm:pt modelId="{A237723B-8C34-4666-BAA0-A1BC8CD488FE}" type="parTrans" cxnId="{BBF1E3F6-AE5B-4531-B108-EECE908568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7477D0A-B5AF-471E-8068-F422E5D42170}" type="sibTrans" cxnId="{BBF1E3F6-AE5B-4531-B108-EECE908568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7CDBB8A-59CE-41AA-A3E8-AEA13A6C150E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problem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je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prijetnja;</a:t>
          </a:r>
          <a:endParaRPr lang="en-US" sz="2000" dirty="0">
            <a:latin typeface="+mn-lt"/>
          </a:endParaRPr>
        </a:p>
      </dgm:t>
    </dgm:pt>
    <dgm:pt modelId="{60E02FE0-6C6C-4C32-AF8B-8C0098C71BE4}" type="parTrans" cxnId="{98C511F5-93E1-4D5B-B0C8-77DF026BBC9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F4DB15C-A922-4E82-AEF7-9991D38F2A0A}" type="sibTrans" cxnId="{98C511F5-93E1-4D5B-B0C8-77DF026BBC9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948BBD6-98AE-4E91-A880-C6B6183B031D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pojedinac ima dovoljno 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sposobnosti za rješavanje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problema;</a:t>
          </a:r>
          <a:endParaRPr lang="en-US" sz="2000" dirty="0">
            <a:latin typeface="+mn-lt"/>
            <a:cs typeface="Arial" panose="020B0604020202020204" pitchFamily="34" charset="0"/>
          </a:endParaRPr>
        </a:p>
      </dgm:t>
    </dgm:pt>
    <dgm:pt modelId="{BD941F2F-A744-4D39-8590-F5F1CCE5F26C}" type="parTrans" cxnId="{112922FB-415A-41A1-AF08-5DF3B126993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651E2E3-CC6A-4F76-B69E-C87144001053}" type="sibTrans" cxnId="{112922FB-415A-41A1-AF08-5DF3B1269932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188D426-3812-4B7A-8DC0-FCAB67A6618C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za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uspjeh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je potrebno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vrijeme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, trud i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predanost.</a:t>
          </a:r>
          <a:endParaRPr lang="en-US" sz="2000" dirty="0">
            <a:latin typeface="+mn-lt"/>
            <a:cs typeface="Arial" panose="020B0604020202020204" pitchFamily="34" charset="0"/>
          </a:endParaRPr>
        </a:p>
      </dgm:t>
    </dgm:pt>
    <dgm:pt modelId="{DA75DF70-F646-4149-9253-6897341E3E8E}" type="parTrans" cxnId="{D3594BA1-0B0C-4F7D-B2F0-C844E7B73B6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91F7FD0-C2BB-432F-9E24-267D3470D7DF}" type="sibTrans" cxnId="{D3594BA1-0B0C-4F7D-B2F0-C844E7B73B6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85E944D-5688-453E-8AAA-81E95A682A83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sumnja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u vlastite 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sposobnosti;</a:t>
          </a:r>
          <a:endParaRPr lang="en-US" sz="2000" dirty="0">
            <a:latin typeface="+mn-lt"/>
          </a:endParaRPr>
        </a:p>
      </dgm:t>
    </dgm:pt>
    <dgm:pt modelId="{35965866-3F18-4F52-84CC-E26B5EDFF157}" type="parTrans" cxnId="{566EE2CA-AEC3-4FD2-B107-679702AF55F7}">
      <dgm:prSet/>
      <dgm:spPr/>
      <dgm:t>
        <a:bodyPr/>
        <a:lstStyle/>
        <a:p>
          <a:endParaRPr lang="en-US"/>
        </a:p>
      </dgm:t>
    </dgm:pt>
    <dgm:pt modelId="{4A57D8C3-832E-4077-A5A7-375A00DA057D}" type="sibTrans" cxnId="{566EE2CA-AEC3-4FD2-B107-679702AF55F7}">
      <dgm:prSet/>
      <dgm:spPr/>
      <dgm:t>
        <a:bodyPr/>
        <a:lstStyle/>
        <a:p>
          <a:endParaRPr lang="en-US"/>
        </a:p>
      </dgm:t>
    </dgm:pt>
    <dgm:pt modelId="{E8DAA40D-C593-4A1B-A1B2-79518CB61D18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emocionalna uzrujanost.</a:t>
          </a:r>
          <a:endParaRPr lang="en-US" sz="2000" dirty="0">
            <a:latin typeface="+mn-lt"/>
          </a:endParaRPr>
        </a:p>
      </dgm:t>
    </dgm:pt>
    <dgm:pt modelId="{FDCDE235-A372-461B-BB3B-ACC7E6ABBF33}" type="parTrans" cxnId="{22D38956-A3AE-4915-8627-CC37FE87A90D}">
      <dgm:prSet/>
      <dgm:spPr/>
      <dgm:t>
        <a:bodyPr/>
        <a:lstStyle/>
        <a:p>
          <a:endParaRPr lang="en-US"/>
        </a:p>
      </dgm:t>
    </dgm:pt>
    <dgm:pt modelId="{FF7A3C4C-A4D7-43B1-9119-C7781E207A4B}" type="sibTrans" cxnId="{22D38956-A3AE-4915-8627-CC37FE87A90D}">
      <dgm:prSet/>
      <dgm:spPr/>
      <dgm:t>
        <a:bodyPr/>
        <a:lstStyle/>
        <a:p>
          <a:endParaRPr lang="en-US"/>
        </a:p>
      </dgm:t>
    </dgm:pt>
    <dgm:pt modelId="{1E278433-CD90-412F-9E93-30C7EE7EF464}" type="pres">
      <dgm:prSet presAssocID="{77611B76-307E-41F9-8E6A-DAC1997296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D44AA6-2955-416F-BFC8-E707DCBB851C}" type="pres">
      <dgm:prSet presAssocID="{BA56128E-D109-497E-A9F3-CC795D34949F}" presName="composite" presStyleCnt="0"/>
      <dgm:spPr/>
      <dgm:t>
        <a:bodyPr/>
        <a:lstStyle/>
        <a:p>
          <a:endParaRPr lang="en-US"/>
        </a:p>
      </dgm:t>
    </dgm:pt>
    <dgm:pt modelId="{C382FC95-091A-4002-BECC-C26851F6B0E1}" type="pres">
      <dgm:prSet presAssocID="{BA56128E-D109-497E-A9F3-CC795D34949F}" presName="parTx" presStyleLbl="alignNode1" presStyleIdx="0" presStyleCnt="2" custLinFactNeighborY="-30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D8BD6B-39CB-4D5A-A8CB-833742B6DAD2}" type="pres">
      <dgm:prSet presAssocID="{BA56128E-D109-497E-A9F3-CC795D34949F}" presName="desTx" presStyleLbl="alignAccFollowNode1" presStyleIdx="0" presStyleCnt="2" custLinFactNeighborY="-9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E1926D-16F6-44B5-AAB8-397924A84270}" type="pres">
      <dgm:prSet presAssocID="{93547F58-0C15-43B0-B846-943989BDC0D0}" presName="space" presStyleCnt="0"/>
      <dgm:spPr/>
      <dgm:t>
        <a:bodyPr/>
        <a:lstStyle/>
        <a:p>
          <a:endParaRPr lang="en-US"/>
        </a:p>
      </dgm:t>
    </dgm:pt>
    <dgm:pt modelId="{2A95B651-6465-41FB-83AA-CB12592DDF6C}" type="pres">
      <dgm:prSet presAssocID="{1B2D696F-FD4C-406D-8A56-9333E928E0F7}" presName="composite" presStyleCnt="0"/>
      <dgm:spPr/>
      <dgm:t>
        <a:bodyPr/>
        <a:lstStyle/>
        <a:p>
          <a:endParaRPr lang="en-US"/>
        </a:p>
      </dgm:t>
    </dgm:pt>
    <dgm:pt modelId="{99ED40DA-11E8-442E-BC4E-9FFD79B86608}" type="pres">
      <dgm:prSet presAssocID="{1B2D696F-FD4C-406D-8A56-9333E928E0F7}" presName="parTx" presStyleLbl="alignNode1" presStyleIdx="1" presStyleCnt="2" custLinFactNeighborY="-26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7ABEF-9B2F-406E-8172-58C5D152BFBB}" type="pres">
      <dgm:prSet presAssocID="{1B2D696F-FD4C-406D-8A56-9333E928E0F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2615C4-15EB-4FFB-9097-807609615BA6}" type="presOf" srcId="{370C6259-031A-487E-84BB-A95D58E4EA68}" destId="{C5D8BD6B-39CB-4D5A-A8CB-833742B6DAD2}" srcOrd="0" destOrd="0" presId="urn:microsoft.com/office/officeart/2005/8/layout/hList1"/>
    <dgm:cxn modelId="{7CA6BB66-DEA6-4108-A4B3-BB348CED1B78}" type="presOf" srcId="{B188D426-3812-4B7A-8DC0-FCAB67A6618C}" destId="{C5D8BD6B-39CB-4D5A-A8CB-833742B6DAD2}" srcOrd="0" destOrd="2" presId="urn:microsoft.com/office/officeart/2005/8/layout/hList1"/>
    <dgm:cxn modelId="{F217147F-5A73-4885-A1E1-930566210EA7}" srcId="{BA56128E-D109-497E-A9F3-CC795D34949F}" destId="{370C6259-031A-487E-84BB-A95D58E4EA68}" srcOrd="0" destOrd="0" parTransId="{A0CCEF27-D4B0-42EC-B153-963E4C3E1D2D}" sibTransId="{DDAEE068-7E45-4589-BF91-BACCAF1DA215}"/>
    <dgm:cxn modelId="{D3594BA1-0B0C-4F7D-B2F0-C844E7B73B6A}" srcId="{BA56128E-D109-497E-A9F3-CC795D34949F}" destId="{B188D426-3812-4B7A-8DC0-FCAB67A6618C}" srcOrd="2" destOrd="0" parTransId="{DA75DF70-F646-4149-9253-6897341E3E8E}" sibTransId="{D91F7FD0-C2BB-432F-9E24-267D3470D7DF}"/>
    <dgm:cxn modelId="{2425F906-C2BF-47E8-B6C1-92DC0085F37F}" type="presOf" srcId="{E8DAA40D-C593-4A1B-A1B2-79518CB61D18}" destId="{2277ABEF-9B2F-406E-8172-58C5D152BFBB}" srcOrd="0" destOrd="2" presId="urn:microsoft.com/office/officeart/2005/8/layout/hList1"/>
    <dgm:cxn modelId="{2E778079-9DF8-44A2-ADB7-F870767D60A2}" type="presOf" srcId="{185E944D-5688-453E-8AAA-81E95A682A83}" destId="{2277ABEF-9B2F-406E-8172-58C5D152BFBB}" srcOrd="0" destOrd="1" presId="urn:microsoft.com/office/officeart/2005/8/layout/hList1"/>
    <dgm:cxn modelId="{4BA4B617-AD7A-49C6-AF4F-5E75A8E6B154}" type="presOf" srcId="{E7CDBB8A-59CE-41AA-A3E8-AEA13A6C150E}" destId="{2277ABEF-9B2F-406E-8172-58C5D152BFBB}" srcOrd="0" destOrd="0" presId="urn:microsoft.com/office/officeart/2005/8/layout/hList1"/>
    <dgm:cxn modelId="{566EE2CA-AEC3-4FD2-B107-679702AF55F7}" srcId="{1B2D696F-FD4C-406D-8A56-9333E928E0F7}" destId="{185E944D-5688-453E-8AAA-81E95A682A83}" srcOrd="1" destOrd="0" parTransId="{35965866-3F18-4F52-84CC-E26B5EDFF157}" sibTransId="{4A57D8C3-832E-4077-A5A7-375A00DA057D}"/>
    <dgm:cxn modelId="{6EC9010E-D3D3-4C47-B18F-62757C2875AB}" type="presOf" srcId="{1B2D696F-FD4C-406D-8A56-9333E928E0F7}" destId="{99ED40DA-11E8-442E-BC4E-9FFD79B86608}" srcOrd="0" destOrd="0" presId="urn:microsoft.com/office/officeart/2005/8/layout/hList1"/>
    <dgm:cxn modelId="{24B75104-CA58-4436-8F2A-BB2F012CFD87}" type="presOf" srcId="{77611B76-307E-41F9-8E6A-DAC1997296BD}" destId="{1E278433-CD90-412F-9E93-30C7EE7EF464}" srcOrd="0" destOrd="0" presId="urn:microsoft.com/office/officeart/2005/8/layout/hList1"/>
    <dgm:cxn modelId="{B4CF19DE-7740-44B4-A1F5-44FFAA90E2C9}" srcId="{77611B76-307E-41F9-8E6A-DAC1997296BD}" destId="{BA56128E-D109-497E-A9F3-CC795D34949F}" srcOrd="0" destOrd="0" parTransId="{2EC6260D-2D71-463B-AAD0-9001B919F419}" sibTransId="{93547F58-0C15-43B0-B846-943989BDC0D0}"/>
    <dgm:cxn modelId="{BBF1E3F6-AE5B-4531-B108-EECE90856836}" srcId="{77611B76-307E-41F9-8E6A-DAC1997296BD}" destId="{1B2D696F-FD4C-406D-8A56-9333E928E0F7}" srcOrd="1" destOrd="0" parTransId="{A237723B-8C34-4666-BAA0-A1BC8CD488FE}" sibTransId="{67477D0A-B5AF-471E-8068-F422E5D42170}"/>
    <dgm:cxn modelId="{95FE9376-2973-46A5-A974-AE8F9F068497}" type="presOf" srcId="{E948BBD6-98AE-4E91-A880-C6B6183B031D}" destId="{C5D8BD6B-39CB-4D5A-A8CB-833742B6DAD2}" srcOrd="0" destOrd="1" presId="urn:microsoft.com/office/officeart/2005/8/layout/hList1"/>
    <dgm:cxn modelId="{112922FB-415A-41A1-AF08-5DF3B1269932}" srcId="{BA56128E-D109-497E-A9F3-CC795D34949F}" destId="{E948BBD6-98AE-4E91-A880-C6B6183B031D}" srcOrd="1" destOrd="0" parTransId="{BD941F2F-A744-4D39-8590-F5F1CCE5F26C}" sibTransId="{F651E2E3-CC6A-4F76-B69E-C87144001053}"/>
    <dgm:cxn modelId="{22D38956-A3AE-4915-8627-CC37FE87A90D}" srcId="{1B2D696F-FD4C-406D-8A56-9333E928E0F7}" destId="{E8DAA40D-C593-4A1B-A1B2-79518CB61D18}" srcOrd="2" destOrd="0" parTransId="{FDCDE235-A372-461B-BB3B-ACC7E6ABBF33}" sibTransId="{FF7A3C4C-A4D7-43B1-9119-C7781E207A4B}"/>
    <dgm:cxn modelId="{98C511F5-93E1-4D5B-B0C8-77DF026BBC9A}" srcId="{1B2D696F-FD4C-406D-8A56-9333E928E0F7}" destId="{E7CDBB8A-59CE-41AA-A3E8-AEA13A6C150E}" srcOrd="0" destOrd="0" parTransId="{60E02FE0-6C6C-4C32-AF8B-8C0098C71BE4}" sibTransId="{DF4DB15C-A922-4E82-AEF7-9991D38F2A0A}"/>
    <dgm:cxn modelId="{60226A1A-B4F9-47DB-9D12-69CBDF3608D3}" type="presOf" srcId="{BA56128E-D109-497E-A9F3-CC795D34949F}" destId="{C382FC95-091A-4002-BECC-C26851F6B0E1}" srcOrd="0" destOrd="0" presId="urn:microsoft.com/office/officeart/2005/8/layout/hList1"/>
    <dgm:cxn modelId="{225532DA-3229-49B9-A3A4-E3C613E51DE2}" type="presParOf" srcId="{1E278433-CD90-412F-9E93-30C7EE7EF464}" destId="{B5D44AA6-2955-416F-BFC8-E707DCBB851C}" srcOrd="0" destOrd="0" presId="urn:microsoft.com/office/officeart/2005/8/layout/hList1"/>
    <dgm:cxn modelId="{D252BCA0-135F-4041-B516-3D4712B22DED}" type="presParOf" srcId="{B5D44AA6-2955-416F-BFC8-E707DCBB851C}" destId="{C382FC95-091A-4002-BECC-C26851F6B0E1}" srcOrd="0" destOrd="0" presId="urn:microsoft.com/office/officeart/2005/8/layout/hList1"/>
    <dgm:cxn modelId="{EABFBCF1-1A32-4132-88C9-CF928BEC0CC7}" type="presParOf" srcId="{B5D44AA6-2955-416F-BFC8-E707DCBB851C}" destId="{C5D8BD6B-39CB-4D5A-A8CB-833742B6DAD2}" srcOrd="1" destOrd="0" presId="urn:microsoft.com/office/officeart/2005/8/layout/hList1"/>
    <dgm:cxn modelId="{86565001-2665-4847-AC96-723FFEF0461C}" type="presParOf" srcId="{1E278433-CD90-412F-9E93-30C7EE7EF464}" destId="{17E1926D-16F6-44B5-AAB8-397924A84270}" srcOrd="1" destOrd="0" presId="urn:microsoft.com/office/officeart/2005/8/layout/hList1"/>
    <dgm:cxn modelId="{3BF6501F-5713-450A-B86E-2D71D999F0CE}" type="presParOf" srcId="{1E278433-CD90-412F-9E93-30C7EE7EF464}" destId="{2A95B651-6465-41FB-83AA-CB12592DDF6C}" srcOrd="2" destOrd="0" presId="urn:microsoft.com/office/officeart/2005/8/layout/hList1"/>
    <dgm:cxn modelId="{7C8222D6-79B5-4814-888F-74DEDE0DBCE6}" type="presParOf" srcId="{2A95B651-6465-41FB-83AA-CB12592DDF6C}" destId="{99ED40DA-11E8-442E-BC4E-9FFD79B86608}" srcOrd="0" destOrd="0" presId="urn:microsoft.com/office/officeart/2005/8/layout/hList1"/>
    <dgm:cxn modelId="{A1A7041B-F25F-4CD5-B098-BC940FCB86EB}" type="presParOf" srcId="{2A95B651-6465-41FB-83AA-CB12592DDF6C}" destId="{2277ABEF-9B2F-406E-8172-58C5D152BFB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611B76-307E-41F9-8E6A-DAC1997296BD}" type="doc">
      <dgm:prSet loTypeId="urn:microsoft.com/office/officeart/2005/8/layout/hList1" loCatId="list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A56128E-D109-497E-A9F3-CC795D34949F}">
      <dgm:prSet phldrT="[besedilo]" custT="1"/>
      <dgm:spPr/>
      <dgm:t>
        <a:bodyPr/>
        <a:lstStyle/>
        <a:p>
          <a:r>
            <a:rPr lang="sl-SI" sz="2400" dirty="0" smtClean="0">
              <a:latin typeface="+mn-lt"/>
              <a:cs typeface="Arial" panose="020B0604020202020204" pitchFamily="34" charset="0"/>
            </a:rPr>
            <a:t>Racionalni</a:t>
          </a:r>
          <a:endParaRPr lang="en-US" sz="2400" dirty="0">
            <a:latin typeface="+mn-lt"/>
            <a:cs typeface="Arial" panose="020B0604020202020204" pitchFamily="34" charset="0"/>
          </a:endParaRPr>
        </a:p>
      </dgm:t>
    </dgm:pt>
    <dgm:pt modelId="{2EC6260D-2D71-463B-AAD0-9001B919F419}" type="parTrans" cxnId="{B4CF19DE-7740-44B4-A1F5-44FFAA90E2C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3547F58-0C15-43B0-B846-943989BDC0D0}" type="sibTrans" cxnId="{B4CF19DE-7740-44B4-A1F5-44FFAA90E2C9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70C6259-031A-487E-84BB-A95D58E4EA68}">
      <dgm:prSet phldrT="[besedilo]" custT="1"/>
      <dgm:spPr/>
      <dgm:t>
        <a:bodyPr/>
        <a:lstStyle/>
        <a:p>
          <a:r>
            <a:rPr lang="sl-SI" sz="2000" dirty="0" smtClean="0">
              <a:latin typeface="+mn-lt"/>
              <a:cs typeface="Arial" panose="020B0604020202020204" pitchFamily="34" charset="0"/>
            </a:rPr>
            <a:t>konstruktivna, racionalna,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namjerna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,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sustavna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primjena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 PS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vještina</a:t>
          </a:r>
          <a:endParaRPr lang="en-US" sz="2000" dirty="0">
            <a:latin typeface="+mn-lt"/>
            <a:cs typeface="Arial" panose="020B0604020202020204" pitchFamily="34" charset="0"/>
          </a:endParaRPr>
        </a:p>
      </dgm:t>
    </dgm:pt>
    <dgm:pt modelId="{A0CCEF27-D4B0-42EC-B153-963E4C3E1D2D}" type="parTrans" cxnId="{F217147F-5A73-4885-A1E1-930566210EA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DAEE068-7E45-4589-BF91-BACCAF1DA215}" type="sibTrans" cxnId="{F217147F-5A73-4885-A1E1-930566210EA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B2D696F-FD4C-406D-8A56-9333E928E0F7}">
      <dgm:prSet phldrT="[besedilo]" custT="1"/>
      <dgm:spPr/>
      <dgm:t>
        <a:bodyPr/>
        <a:lstStyle/>
        <a:p>
          <a:pPr algn="ctr"/>
          <a:r>
            <a:rPr lang="sl-SI" sz="2400" dirty="0" err="1" smtClean="0">
              <a:latin typeface="+mn-lt"/>
            </a:rPr>
            <a:t>Izbjegavajući</a:t>
          </a:r>
          <a:endParaRPr lang="en-US" sz="3200" dirty="0">
            <a:latin typeface="+mn-lt"/>
          </a:endParaRPr>
        </a:p>
      </dgm:t>
    </dgm:pt>
    <dgm:pt modelId="{A237723B-8C34-4666-BAA0-A1BC8CD488FE}" type="parTrans" cxnId="{BBF1E3F6-AE5B-4531-B108-EECE908568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7477D0A-B5AF-471E-8068-F422E5D42170}" type="sibTrans" cxnId="{BBF1E3F6-AE5B-4531-B108-EECE908568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7CDBB8A-59CE-41AA-A3E8-AEA13A6C150E}">
      <dgm:prSet phldrT="[besedilo]" custT="1"/>
      <dgm:spPr/>
      <dgm:t>
        <a:bodyPr/>
        <a:lstStyle/>
        <a:p>
          <a:r>
            <a:rPr lang="sl-SI" sz="2000" dirty="0" err="1" smtClean="0">
              <a:latin typeface="+mn-lt"/>
              <a:cs typeface="Arial" panose="020B0604020202020204" pitchFamily="34" charset="0"/>
            </a:rPr>
            <a:t>prokrastinacija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, pasivnost,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ovisnost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,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izbjegavanje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 problema ili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prebacivanje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 na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nekog</a:t>
          </a:r>
          <a:r>
            <a:rPr lang="sl-SI" sz="2000" dirty="0" smtClean="0">
              <a:latin typeface="+mn-lt"/>
              <a:cs typeface="Arial" panose="020B0604020202020204" pitchFamily="34" charset="0"/>
            </a:rPr>
            <a:t> </a:t>
          </a:r>
          <a:r>
            <a:rPr lang="sl-SI" sz="2000" dirty="0" err="1" smtClean="0">
              <a:latin typeface="+mn-lt"/>
              <a:cs typeface="Arial" panose="020B0604020202020204" pitchFamily="34" charset="0"/>
            </a:rPr>
            <a:t>drugog</a:t>
          </a:r>
          <a:endParaRPr lang="en-US" sz="2000" dirty="0">
            <a:latin typeface="+mn-lt"/>
          </a:endParaRPr>
        </a:p>
      </dgm:t>
    </dgm:pt>
    <dgm:pt modelId="{60E02FE0-6C6C-4C32-AF8B-8C0098C71BE4}" type="parTrans" cxnId="{98C511F5-93E1-4D5B-B0C8-77DF026BBC9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F4DB15C-A922-4E82-AEF7-9991D38F2A0A}" type="sibTrans" cxnId="{98C511F5-93E1-4D5B-B0C8-77DF026BBC9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21E109E-B354-4B9B-87EB-15E268174B36}">
      <dgm:prSet custT="1"/>
      <dgm:spPr/>
      <dgm:t>
        <a:bodyPr/>
        <a:lstStyle/>
        <a:p>
          <a:r>
            <a:rPr lang="sl-SI" sz="2400" dirty="0" smtClean="0"/>
            <a:t>Impulzivni</a:t>
          </a:r>
          <a:endParaRPr lang="en-US" sz="1900" dirty="0"/>
        </a:p>
      </dgm:t>
    </dgm:pt>
    <dgm:pt modelId="{E61A12F9-3CD4-4EEE-A6CA-36B8448FDA9B}" type="parTrans" cxnId="{900A2A53-02FC-4192-BDC4-8E725F71E2DC}">
      <dgm:prSet/>
      <dgm:spPr/>
      <dgm:t>
        <a:bodyPr/>
        <a:lstStyle/>
        <a:p>
          <a:endParaRPr lang="en-US"/>
        </a:p>
      </dgm:t>
    </dgm:pt>
    <dgm:pt modelId="{F04B87A7-3561-41C8-B327-497198AD76E7}" type="sibTrans" cxnId="{900A2A53-02FC-4192-BDC4-8E725F71E2DC}">
      <dgm:prSet/>
      <dgm:spPr/>
      <dgm:t>
        <a:bodyPr/>
        <a:lstStyle/>
        <a:p>
          <a:endParaRPr lang="en-US"/>
        </a:p>
      </dgm:t>
    </dgm:pt>
    <dgm:pt modelId="{5E7FDF2F-2AD5-49B5-97B5-34C1667EA648}">
      <dgm:prSet custT="1"/>
      <dgm:spPr/>
      <dgm:t>
        <a:bodyPr/>
        <a:lstStyle/>
        <a:p>
          <a:r>
            <a:rPr lang="sl-SI" sz="2000" dirty="0" err="1" smtClean="0"/>
            <a:t>ograničena</a:t>
          </a:r>
          <a:r>
            <a:rPr lang="sl-SI" sz="2000" dirty="0" smtClean="0"/>
            <a:t>, impulzivna, neoprezna i ne do kraja </a:t>
          </a:r>
          <a:r>
            <a:rPr lang="sl-SI" sz="2000" dirty="0" err="1" smtClean="0"/>
            <a:t>razrađena</a:t>
          </a:r>
          <a:r>
            <a:rPr lang="sl-SI" sz="2000" dirty="0" smtClean="0"/>
            <a:t> </a:t>
          </a:r>
          <a:r>
            <a:rPr lang="sl-SI" sz="2000" dirty="0" err="1" smtClean="0"/>
            <a:t>primjena</a:t>
          </a:r>
          <a:r>
            <a:rPr lang="sl-SI" sz="2000" dirty="0" smtClean="0"/>
            <a:t> PS strategija (prvo </a:t>
          </a:r>
          <a:r>
            <a:rPr lang="sl-SI" sz="2000" dirty="0" err="1" smtClean="0"/>
            <a:t>rješenje</a:t>
          </a:r>
          <a:r>
            <a:rPr lang="sl-SI" sz="2000" dirty="0" smtClean="0"/>
            <a:t>)</a:t>
          </a:r>
          <a:endParaRPr lang="en-US" sz="2000" dirty="0"/>
        </a:p>
      </dgm:t>
    </dgm:pt>
    <dgm:pt modelId="{07A2398A-13BC-4A3E-8228-EB016E5BF2E1}" type="parTrans" cxnId="{F3328E75-5C3E-4C08-9456-4993CCDABA64}">
      <dgm:prSet/>
      <dgm:spPr/>
      <dgm:t>
        <a:bodyPr/>
        <a:lstStyle/>
        <a:p>
          <a:endParaRPr lang="en-US"/>
        </a:p>
      </dgm:t>
    </dgm:pt>
    <dgm:pt modelId="{527764E5-1AB2-449A-A60F-8830DB3CDA92}" type="sibTrans" cxnId="{F3328E75-5C3E-4C08-9456-4993CCDABA64}">
      <dgm:prSet/>
      <dgm:spPr/>
      <dgm:t>
        <a:bodyPr/>
        <a:lstStyle/>
        <a:p>
          <a:endParaRPr lang="en-US"/>
        </a:p>
      </dgm:t>
    </dgm:pt>
    <dgm:pt modelId="{1E278433-CD90-412F-9E93-30C7EE7EF464}" type="pres">
      <dgm:prSet presAssocID="{77611B76-307E-41F9-8E6A-DAC1997296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D44AA6-2955-416F-BFC8-E707DCBB851C}" type="pres">
      <dgm:prSet presAssocID="{BA56128E-D109-497E-A9F3-CC795D34949F}" presName="composite" presStyleCnt="0"/>
      <dgm:spPr/>
      <dgm:t>
        <a:bodyPr/>
        <a:lstStyle/>
        <a:p>
          <a:endParaRPr lang="en-US"/>
        </a:p>
      </dgm:t>
    </dgm:pt>
    <dgm:pt modelId="{C382FC95-091A-4002-BECC-C26851F6B0E1}" type="pres">
      <dgm:prSet presAssocID="{BA56128E-D109-497E-A9F3-CC795D34949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D8BD6B-39CB-4D5A-A8CB-833742B6DAD2}" type="pres">
      <dgm:prSet presAssocID="{BA56128E-D109-497E-A9F3-CC795D34949F}" presName="desTx" presStyleLbl="alignAccFollowNode1" presStyleIdx="0" presStyleCnt="3" custLinFactNeighborY="-9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E1926D-16F6-44B5-AAB8-397924A84270}" type="pres">
      <dgm:prSet presAssocID="{93547F58-0C15-43B0-B846-943989BDC0D0}" presName="space" presStyleCnt="0"/>
      <dgm:spPr/>
      <dgm:t>
        <a:bodyPr/>
        <a:lstStyle/>
        <a:p>
          <a:endParaRPr lang="en-US"/>
        </a:p>
      </dgm:t>
    </dgm:pt>
    <dgm:pt modelId="{5A6928D5-F998-4B1B-8BC3-A9686C74FADF}" type="pres">
      <dgm:prSet presAssocID="{921E109E-B354-4B9B-87EB-15E268174B36}" presName="composite" presStyleCnt="0"/>
      <dgm:spPr/>
      <dgm:t>
        <a:bodyPr/>
        <a:lstStyle/>
        <a:p>
          <a:endParaRPr lang="en-US"/>
        </a:p>
      </dgm:t>
    </dgm:pt>
    <dgm:pt modelId="{721707B1-C3C5-48C0-81FC-BC975207D79D}" type="pres">
      <dgm:prSet presAssocID="{921E109E-B354-4B9B-87EB-15E268174B3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87A53-3C83-4008-8CF0-C3D2BC871125}" type="pres">
      <dgm:prSet presAssocID="{921E109E-B354-4B9B-87EB-15E268174B3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706B5-A682-44CB-B3C6-DF37A674C58B}" type="pres">
      <dgm:prSet presAssocID="{F04B87A7-3561-41C8-B327-497198AD76E7}" presName="space" presStyleCnt="0"/>
      <dgm:spPr/>
      <dgm:t>
        <a:bodyPr/>
        <a:lstStyle/>
        <a:p>
          <a:endParaRPr lang="en-US"/>
        </a:p>
      </dgm:t>
    </dgm:pt>
    <dgm:pt modelId="{2A95B651-6465-41FB-83AA-CB12592DDF6C}" type="pres">
      <dgm:prSet presAssocID="{1B2D696F-FD4C-406D-8A56-9333E928E0F7}" presName="composite" presStyleCnt="0"/>
      <dgm:spPr/>
      <dgm:t>
        <a:bodyPr/>
        <a:lstStyle/>
        <a:p>
          <a:endParaRPr lang="en-US"/>
        </a:p>
      </dgm:t>
    </dgm:pt>
    <dgm:pt modelId="{99ED40DA-11E8-442E-BC4E-9FFD79B86608}" type="pres">
      <dgm:prSet presAssocID="{1B2D696F-FD4C-406D-8A56-9333E928E0F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7ABEF-9B2F-406E-8172-58C5D152BFBB}" type="pres">
      <dgm:prSet presAssocID="{1B2D696F-FD4C-406D-8A56-9333E928E0F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0A2A53-02FC-4192-BDC4-8E725F71E2DC}" srcId="{77611B76-307E-41F9-8E6A-DAC1997296BD}" destId="{921E109E-B354-4B9B-87EB-15E268174B36}" srcOrd="1" destOrd="0" parTransId="{E61A12F9-3CD4-4EEE-A6CA-36B8448FDA9B}" sibTransId="{F04B87A7-3561-41C8-B327-497198AD76E7}"/>
    <dgm:cxn modelId="{F217147F-5A73-4885-A1E1-930566210EA7}" srcId="{BA56128E-D109-497E-A9F3-CC795D34949F}" destId="{370C6259-031A-487E-84BB-A95D58E4EA68}" srcOrd="0" destOrd="0" parTransId="{A0CCEF27-D4B0-42EC-B153-963E4C3E1D2D}" sibTransId="{DDAEE068-7E45-4589-BF91-BACCAF1DA215}"/>
    <dgm:cxn modelId="{842CEC72-DCB7-4E31-BE6C-91E5EAE946C2}" type="presOf" srcId="{77611B76-307E-41F9-8E6A-DAC1997296BD}" destId="{1E278433-CD90-412F-9E93-30C7EE7EF464}" srcOrd="0" destOrd="0" presId="urn:microsoft.com/office/officeart/2005/8/layout/hList1"/>
    <dgm:cxn modelId="{4CC22B14-93F0-4C28-B091-07DD4DDACDEB}" type="presOf" srcId="{1B2D696F-FD4C-406D-8A56-9333E928E0F7}" destId="{99ED40DA-11E8-442E-BC4E-9FFD79B86608}" srcOrd="0" destOrd="0" presId="urn:microsoft.com/office/officeart/2005/8/layout/hList1"/>
    <dgm:cxn modelId="{CD32EC2B-C9B0-4048-9C1F-88F7F263AE72}" type="presOf" srcId="{5E7FDF2F-2AD5-49B5-97B5-34C1667EA648}" destId="{39D87A53-3C83-4008-8CF0-C3D2BC871125}" srcOrd="0" destOrd="0" presId="urn:microsoft.com/office/officeart/2005/8/layout/hList1"/>
    <dgm:cxn modelId="{F3328E75-5C3E-4C08-9456-4993CCDABA64}" srcId="{921E109E-B354-4B9B-87EB-15E268174B36}" destId="{5E7FDF2F-2AD5-49B5-97B5-34C1667EA648}" srcOrd="0" destOrd="0" parTransId="{07A2398A-13BC-4A3E-8228-EB016E5BF2E1}" sibTransId="{527764E5-1AB2-449A-A60F-8830DB3CDA92}"/>
    <dgm:cxn modelId="{C2D6D6A4-7F8D-46F0-93B1-2F6AAC5211A6}" type="presOf" srcId="{E7CDBB8A-59CE-41AA-A3E8-AEA13A6C150E}" destId="{2277ABEF-9B2F-406E-8172-58C5D152BFBB}" srcOrd="0" destOrd="0" presId="urn:microsoft.com/office/officeart/2005/8/layout/hList1"/>
    <dgm:cxn modelId="{B4CF19DE-7740-44B4-A1F5-44FFAA90E2C9}" srcId="{77611B76-307E-41F9-8E6A-DAC1997296BD}" destId="{BA56128E-D109-497E-A9F3-CC795D34949F}" srcOrd="0" destOrd="0" parTransId="{2EC6260D-2D71-463B-AAD0-9001B919F419}" sibTransId="{93547F58-0C15-43B0-B846-943989BDC0D0}"/>
    <dgm:cxn modelId="{BBF1E3F6-AE5B-4531-B108-EECE90856836}" srcId="{77611B76-307E-41F9-8E6A-DAC1997296BD}" destId="{1B2D696F-FD4C-406D-8A56-9333E928E0F7}" srcOrd="2" destOrd="0" parTransId="{A237723B-8C34-4666-BAA0-A1BC8CD488FE}" sibTransId="{67477D0A-B5AF-471E-8068-F422E5D42170}"/>
    <dgm:cxn modelId="{CBCE2A14-652C-4A66-B2A0-535D5EEB902F}" type="presOf" srcId="{BA56128E-D109-497E-A9F3-CC795D34949F}" destId="{C382FC95-091A-4002-BECC-C26851F6B0E1}" srcOrd="0" destOrd="0" presId="urn:microsoft.com/office/officeart/2005/8/layout/hList1"/>
    <dgm:cxn modelId="{98C511F5-93E1-4D5B-B0C8-77DF026BBC9A}" srcId="{1B2D696F-FD4C-406D-8A56-9333E928E0F7}" destId="{E7CDBB8A-59CE-41AA-A3E8-AEA13A6C150E}" srcOrd="0" destOrd="0" parTransId="{60E02FE0-6C6C-4C32-AF8B-8C0098C71BE4}" sibTransId="{DF4DB15C-A922-4E82-AEF7-9991D38F2A0A}"/>
    <dgm:cxn modelId="{B3703CC7-F2D2-4B5A-8994-6295300A0E69}" type="presOf" srcId="{370C6259-031A-487E-84BB-A95D58E4EA68}" destId="{C5D8BD6B-39CB-4D5A-A8CB-833742B6DAD2}" srcOrd="0" destOrd="0" presId="urn:microsoft.com/office/officeart/2005/8/layout/hList1"/>
    <dgm:cxn modelId="{A8878881-993F-48E2-8530-74490AA487A7}" type="presOf" srcId="{921E109E-B354-4B9B-87EB-15E268174B36}" destId="{721707B1-C3C5-48C0-81FC-BC975207D79D}" srcOrd="0" destOrd="0" presId="urn:microsoft.com/office/officeart/2005/8/layout/hList1"/>
    <dgm:cxn modelId="{E843D451-4170-44F7-82A8-386316AA2E80}" type="presParOf" srcId="{1E278433-CD90-412F-9E93-30C7EE7EF464}" destId="{B5D44AA6-2955-416F-BFC8-E707DCBB851C}" srcOrd="0" destOrd="0" presId="urn:microsoft.com/office/officeart/2005/8/layout/hList1"/>
    <dgm:cxn modelId="{F234153F-4160-4B87-9800-48C6F853B02B}" type="presParOf" srcId="{B5D44AA6-2955-416F-BFC8-E707DCBB851C}" destId="{C382FC95-091A-4002-BECC-C26851F6B0E1}" srcOrd="0" destOrd="0" presId="urn:microsoft.com/office/officeart/2005/8/layout/hList1"/>
    <dgm:cxn modelId="{9FD4A24D-6718-4660-9C41-4B469CEBE21A}" type="presParOf" srcId="{B5D44AA6-2955-416F-BFC8-E707DCBB851C}" destId="{C5D8BD6B-39CB-4D5A-A8CB-833742B6DAD2}" srcOrd="1" destOrd="0" presId="urn:microsoft.com/office/officeart/2005/8/layout/hList1"/>
    <dgm:cxn modelId="{6DA6AD2B-B956-4954-B35A-23BE4CD1762C}" type="presParOf" srcId="{1E278433-CD90-412F-9E93-30C7EE7EF464}" destId="{17E1926D-16F6-44B5-AAB8-397924A84270}" srcOrd="1" destOrd="0" presId="urn:microsoft.com/office/officeart/2005/8/layout/hList1"/>
    <dgm:cxn modelId="{C59375BE-236D-4D35-85C9-511A3948C049}" type="presParOf" srcId="{1E278433-CD90-412F-9E93-30C7EE7EF464}" destId="{5A6928D5-F998-4B1B-8BC3-A9686C74FADF}" srcOrd="2" destOrd="0" presId="urn:microsoft.com/office/officeart/2005/8/layout/hList1"/>
    <dgm:cxn modelId="{0E6E3164-E361-4ECD-BC35-2E36D0C9936B}" type="presParOf" srcId="{5A6928D5-F998-4B1B-8BC3-A9686C74FADF}" destId="{721707B1-C3C5-48C0-81FC-BC975207D79D}" srcOrd="0" destOrd="0" presId="urn:microsoft.com/office/officeart/2005/8/layout/hList1"/>
    <dgm:cxn modelId="{12846F84-184E-46D4-9659-F4EB2CCE8753}" type="presParOf" srcId="{5A6928D5-F998-4B1B-8BC3-A9686C74FADF}" destId="{39D87A53-3C83-4008-8CF0-C3D2BC871125}" srcOrd="1" destOrd="0" presId="urn:microsoft.com/office/officeart/2005/8/layout/hList1"/>
    <dgm:cxn modelId="{C4BDADD8-6FEC-4886-8000-ECCC8B95D6A5}" type="presParOf" srcId="{1E278433-CD90-412F-9E93-30C7EE7EF464}" destId="{C2E706B5-A682-44CB-B3C6-DF37A674C58B}" srcOrd="3" destOrd="0" presId="urn:microsoft.com/office/officeart/2005/8/layout/hList1"/>
    <dgm:cxn modelId="{752BB67B-FD22-4B0F-84E7-65CBBB38D52D}" type="presParOf" srcId="{1E278433-CD90-412F-9E93-30C7EE7EF464}" destId="{2A95B651-6465-41FB-83AA-CB12592DDF6C}" srcOrd="4" destOrd="0" presId="urn:microsoft.com/office/officeart/2005/8/layout/hList1"/>
    <dgm:cxn modelId="{D43CDB50-9E12-4528-855A-830250905AC7}" type="presParOf" srcId="{2A95B651-6465-41FB-83AA-CB12592DDF6C}" destId="{99ED40DA-11E8-442E-BC4E-9FFD79B86608}" srcOrd="0" destOrd="0" presId="urn:microsoft.com/office/officeart/2005/8/layout/hList1"/>
    <dgm:cxn modelId="{E17224C8-38CD-4812-BF2C-F60731A34ED2}" type="presParOf" srcId="{2A95B651-6465-41FB-83AA-CB12592DDF6C}" destId="{2277ABEF-9B2F-406E-8172-58C5D152BFB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2FC95-091A-4002-BECC-C26851F6B0E1}">
      <dsp:nvSpPr>
        <dsp:cNvPr id="0" name=""/>
        <dsp:cNvSpPr/>
      </dsp:nvSpPr>
      <dsp:spPr>
        <a:xfrm>
          <a:off x="44" y="0"/>
          <a:ext cx="4249117" cy="14688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latin typeface="+mn-lt"/>
              <a:cs typeface="Arial" panose="020B0604020202020204" pitchFamily="34" charset="0"/>
            </a:rPr>
            <a:t>Pozitivna</a:t>
          </a:r>
          <a:endParaRPr lang="en-US" sz="3200" kern="1200" dirty="0">
            <a:latin typeface="+mn-lt"/>
            <a:cs typeface="Arial" panose="020B0604020202020204" pitchFamily="34" charset="0"/>
          </a:endParaRPr>
        </a:p>
      </dsp:txBody>
      <dsp:txXfrm>
        <a:off x="44" y="0"/>
        <a:ext cx="4249117" cy="1468800"/>
      </dsp:txXfrm>
    </dsp:sp>
    <dsp:sp modelId="{C5D8BD6B-39CB-4D5A-A8CB-833742B6DAD2}">
      <dsp:nvSpPr>
        <dsp:cNvPr id="0" name=""/>
        <dsp:cNvSpPr/>
      </dsp:nvSpPr>
      <dsp:spPr>
        <a:xfrm>
          <a:off x="44" y="1478505"/>
          <a:ext cx="4249117" cy="223992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problem je izazov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i rješiv je;</a:t>
          </a:r>
          <a:endParaRPr lang="en-US" sz="2000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pojedinac ima dovoljno 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sposobnosti za rješavanje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problema;</a:t>
          </a:r>
          <a:endParaRPr lang="en-US" sz="2000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za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uspjeh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je potrebno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vrijeme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, trud i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predanost.</a:t>
          </a:r>
          <a:endParaRPr lang="en-US" sz="2000" kern="1200" dirty="0">
            <a:latin typeface="+mn-lt"/>
            <a:cs typeface="Arial" panose="020B0604020202020204" pitchFamily="34" charset="0"/>
          </a:endParaRPr>
        </a:p>
      </dsp:txBody>
      <dsp:txXfrm>
        <a:off x="44" y="1478505"/>
        <a:ext cx="4249117" cy="2239920"/>
      </dsp:txXfrm>
    </dsp:sp>
    <dsp:sp modelId="{99ED40DA-11E8-442E-BC4E-9FFD79B86608}">
      <dsp:nvSpPr>
        <dsp:cNvPr id="0" name=""/>
        <dsp:cNvSpPr/>
      </dsp:nvSpPr>
      <dsp:spPr>
        <a:xfrm>
          <a:off x="4844038" y="0"/>
          <a:ext cx="4249117" cy="14688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latin typeface="+mn-lt"/>
            </a:rPr>
            <a:t>Negativna</a:t>
          </a:r>
          <a:endParaRPr lang="en-US" sz="3200" kern="1200" dirty="0">
            <a:latin typeface="+mn-lt"/>
          </a:endParaRPr>
        </a:p>
      </dsp:txBody>
      <dsp:txXfrm>
        <a:off x="4844038" y="0"/>
        <a:ext cx="4249117" cy="1468800"/>
      </dsp:txXfrm>
    </dsp:sp>
    <dsp:sp modelId="{2277ABEF-9B2F-406E-8172-58C5D152BFBB}">
      <dsp:nvSpPr>
        <dsp:cNvPr id="0" name=""/>
        <dsp:cNvSpPr/>
      </dsp:nvSpPr>
      <dsp:spPr>
        <a:xfrm>
          <a:off x="4844038" y="1500389"/>
          <a:ext cx="4249117" cy="223992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problem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je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prijetnja;</a:t>
          </a:r>
          <a:endParaRPr lang="en-US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sumnja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u vlastite 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sposobnosti;</a:t>
          </a:r>
          <a:endParaRPr lang="en-US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emocionalna uzrujanost.</a:t>
          </a:r>
          <a:endParaRPr lang="en-US" sz="2000" kern="1200" dirty="0">
            <a:latin typeface="+mn-lt"/>
          </a:endParaRPr>
        </a:p>
      </dsp:txBody>
      <dsp:txXfrm>
        <a:off x="4844038" y="1500389"/>
        <a:ext cx="4249117" cy="2239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2FC95-091A-4002-BECC-C26851F6B0E1}">
      <dsp:nvSpPr>
        <dsp:cNvPr id="0" name=""/>
        <dsp:cNvSpPr/>
      </dsp:nvSpPr>
      <dsp:spPr>
        <a:xfrm>
          <a:off x="2841" y="14232"/>
          <a:ext cx="2770584" cy="110823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>
              <a:latin typeface="+mn-lt"/>
              <a:cs typeface="Arial" panose="020B0604020202020204" pitchFamily="34" charset="0"/>
            </a:rPr>
            <a:t>Racionalni</a:t>
          </a:r>
          <a:endParaRPr lang="en-US" sz="2400" kern="1200" dirty="0">
            <a:latin typeface="+mn-lt"/>
            <a:cs typeface="Arial" panose="020B0604020202020204" pitchFamily="34" charset="0"/>
          </a:endParaRPr>
        </a:p>
      </dsp:txBody>
      <dsp:txXfrm>
        <a:off x="2841" y="14232"/>
        <a:ext cx="2770584" cy="1108233"/>
      </dsp:txXfrm>
    </dsp:sp>
    <dsp:sp modelId="{C5D8BD6B-39CB-4D5A-A8CB-833742B6DAD2}">
      <dsp:nvSpPr>
        <dsp:cNvPr id="0" name=""/>
        <dsp:cNvSpPr/>
      </dsp:nvSpPr>
      <dsp:spPr>
        <a:xfrm>
          <a:off x="2841" y="1096720"/>
          <a:ext cx="2770584" cy="26352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>
              <a:latin typeface="+mn-lt"/>
              <a:cs typeface="Arial" panose="020B0604020202020204" pitchFamily="34" charset="0"/>
            </a:rPr>
            <a:t>konstruktivna, racionalna,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namjerna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,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sustavna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primjena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 PS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vještina</a:t>
          </a:r>
          <a:endParaRPr lang="en-US" sz="2000" kern="1200" dirty="0">
            <a:latin typeface="+mn-lt"/>
            <a:cs typeface="Arial" panose="020B0604020202020204" pitchFamily="34" charset="0"/>
          </a:endParaRPr>
        </a:p>
      </dsp:txBody>
      <dsp:txXfrm>
        <a:off x="2841" y="1096720"/>
        <a:ext cx="2770584" cy="2635200"/>
      </dsp:txXfrm>
    </dsp:sp>
    <dsp:sp modelId="{721707B1-C3C5-48C0-81FC-BC975207D79D}">
      <dsp:nvSpPr>
        <dsp:cNvPr id="0" name=""/>
        <dsp:cNvSpPr/>
      </dsp:nvSpPr>
      <dsp:spPr>
        <a:xfrm>
          <a:off x="3161307" y="14232"/>
          <a:ext cx="2770584" cy="110823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Impulzivni</a:t>
          </a:r>
          <a:endParaRPr lang="en-US" sz="1900" kern="1200" dirty="0"/>
        </a:p>
      </dsp:txBody>
      <dsp:txXfrm>
        <a:off x="3161307" y="14232"/>
        <a:ext cx="2770584" cy="1108233"/>
      </dsp:txXfrm>
    </dsp:sp>
    <dsp:sp modelId="{39D87A53-3C83-4008-8CF0-C3D2BC871125}">
      <dsp:nvSpPr>
        <dsp:cNvPr id="0" name=""/>
        <dsp:cNvSpPr/>
      </dsp:nvSpPr>
      <dsp:spPr>
        <a:xfrm>
          <a:off x="3161307" y="1122466"/>
          <a:ext cx="2770584" cy="26352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err="1" smtClean="0"/>
            <a:t>ograničena</a:t>
          </a:r>
          <a:r>
            <a:rPr lang="sl-SI" sz="2000" kern="1200" dirty="0" smtClean="0"/>
            <a:t>, impulzivna, neoprezna i ne do kraja </a:t>
          </a:r>
          <a:r>
            <a:rPr lang="sl-SI" sz="2000" kern="1200" dirty="0" err="1" smtClean="0"/>
            <a:t>razrađena</a:t>
          </a:r>
          <a:r>
            <a:rPr lang="sl-SI" sz="2000" kern="1200" dirty="0" smtClean="0"/>
            <a:t> </a:t>
          </a:r>
          <a:r>
            <a:rPr lang="sl-SI" sz="2000" kern="1200" dirty="0" err="1" smtClean="0"/>
            <a:t>primjena</a:t>
          </a:r>
          <a:r>
            <a:rPr lang="sl-SI" sz="2000" kern="1200" dirty="0" smtClean="0"/>
            <a:t> PS strategija (prvo </a:t>
          </a:r>
          <a:r>
            <a:rPr lang="sl-SI" sz="2000" kern="1200" dirty="0" err="1" smtClean="0"/>
            <a:t>rješenje</a:t>
          </a:r>
          <a:r>
            <a:rPr lang="sl-SI" sz="2000" kern="1200" dirty="0" smtClean="0"/>
            <a:t>)</a:t>
          </a:r>
          <a:endParaRPr lang="en-US" sz="2000" kern="1200" dirty="0"/>
        </a:p>
      </dsp:txBody>
      <dsp:txXfrm>
        <a:off x="3161307" y="1122466"/>
        <a:ext cx="2770584" cy="2635200"/>
      </dsp:txXfrm>
    </dsp:sp>
    <dsp:sp modelId="{99ED40DA-11E8-442E-BC4E-9FFD79B86608}">
      <dsp:nvSpPr>
        <dsp:cNvPr id="0" name=""/>
        <dsp:cNvSpPr/>
      </dsp:nvSpPr>
      <dsp:spPr>
        <a:xfrm>
          <a:off x="6319774" y="14232"/>
          <a:ext cx="2770584" cy="110823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err="1" smtClean="0">
              <a:latin typeface="+mn-lt"/>
            </a:rPr>
            <a:t>Izbjegavajući</a:t>
          </a:r>
          <a:endParaRPr lang="en-US" sz="3200" kern="1200" dirty="0">
            <a:latin typeface="+mn-lt"/>
          </a:endParaRPr>
        </a:p>
      </dsp:txBody>
      <dsp:txXfrm>
        <a:off x="6319774" y="14232"/>
        <a:ext cx="2770584" cy="1108233"/>
      </dsp:txXfrm>
    </dsp:sp>
    <dsp:sp modelId="{2277ABEF-9B2F-406E-8172-58C5D152BFBB}">
      <dsp:nvSpPr>
        <dsp:cNvPr id="0" name=""/>
        <dsp:cNvSpPr/>
      </dsp:nvSpPr>
      <dsp:spPr>
        <a:xfrm>
          <a:off x="6319774" y="1122466"/>
          <a:ext cx="2770584" cy="263520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prokrastinacija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, pasivnost,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ovisnost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,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izbjegavanje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 problema ili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prebacivanje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 na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nekog</a:t>
          </a:r>
          <a:r>
            <a:rPr lang="sl-SI" sz="2000" kern="1200" dirty="0" smtClean="0">
              <a:latin typeface="+mn-lt"/>
              <a:cs typeface="Arial" panose="020B0604020202020204" pitchFamily="34" charset="0"/>
            </a:rPr>
            <a:t> </a:t>
          </a:r>
          <a:r>
            <a:rPr lang="sl-SI" sz="2000" kern="1200" dirty="0" err="1" smtClean="0">
              <a:latin typeface="+mn-lt"/>
              <a:cs typeface="Arial" panose="020B0604020202020204" pitchFamily="34" charset="0"/>
            </a:rPr>
            <a:t>drugog</a:t>
          </a:r>
          <a:endParaRPr lang="en-US" sz="2000" kern="1200" dirty="0">
            <a:latin typeface="+mn-lt"/>
          </a:endParaRPr>
        </a:p>
      </dsp:txBody>
      <dsp:txXfrm>
        <a:off x="6319774" y="1122466"/>
        <a:ext cx="2770584" cy="2635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8ADBA-AA50-4C7D-8487-237437268A83}" type="datetimeFigureOut">
              <a:rPr lang="en-US" smtClean="0"/>
              <a:t>2/16/2018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981E5-D245-4F97-8F27-AD0AB002D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81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5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2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7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40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9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81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38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1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35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Problem </a:t>
            </a:r>
            <a:r>
              <a:rPr lang="sl-SI" dirty="0" err="1" smtClean="0"/>
              <a:t>solving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910080"/>
          </a:xfrm>
        </p:spPr>
        <p:txBody>
          <a:bodyPr>
            <a:normAutofit/>
          </a:bodyPr>
          <a:lstStyle/>
          <a:p>
            <a:endParaRPr lang="sl-SI" dirty="0" smtClean="0"/>
          </a:p>
          <a:p>
            <a:r>
              <a:rPr lang="sl-SI" dirty="0" smtClean="0"/>
              <a:t>Petra Novak</a:t>
            </a:r>
          </a:p>
          <a:p>
            <a:r>
              <a:rPr lang="sl-SI" dirty="0" smtClean="0"/>
              <a:t>Praktikum II</a:t>
            </a:r>
          </a:p>
          <a:p>
            <a:r>
              <a:rPr lang="sl-SI" dirty="0" smtClean="0"/>
              <a:t>17.2.2018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02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2. RELACIJSKI PS MODEL STRESA I DOBROBITI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Osnovni koncepti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200" dirty="0" smtClean="0">
                <a:cs typeface="Arial" panose="020B0604020202020204" pitchFamily="34" charset="0"/>
              </a:rPr>
              <a:t>STRES = </a:t>
            </a:r>
            <a:r>
              <a:rPr lang="hr-HR" sz="2200" dirty="0" smtClean="0"/>
              <a:t>negativna afektivna </a:t>
            </a:r>
            <a:r>
              <a:rPr lang="hr-HR" sz="2200" dirty="0"/>
              <a:t>reakcija zasnovana na kognitivnoj procjeni situacije kao opasne i prijeteće; situacija nadilazi mogućnosti osobe da udovolji osobnim ili zahtjevima okoline</a:t>
            </a:r>
          </a:p>
          <a:p>
            <a:pPr marL="274320" lvl="1" indent="0">
              <a:buNone/>
            </a:pPr>
            <a:endParaRPr lang="sl-SI" sz="2200" dirty="0" smtClean="0">
              <a:cs typeface="Arial" panose="020B0604020202020204" pitchFamily="34" charset="0"/>
            </a:endParaRPr>
          </a:p>
          <a:p>
            <a:pPr lvl="1"/>
            <a:r>
              <a:rPr lang="hr-HR" sz="2200" dirty="0" smtClean="0">
                <a:cs typeface="Arial" panose="020B0604020202020204" pitchFamily="34" charset="0"/>
              </a:rPr>
              <a:t>STRESNI ŽIVOTNI DOGAĐAJI = </a:t>
            </a:r>
            <a:r>
              <a:rPr lang="hr-HR" sz="2200" dirty="0">
                <a:cs typeface="Gill Sans MT"/>
              </a:rPr>
              <a:t>životna iskustva koja </a:t>
            </a:r>
            <a:r>
              <a:rPr lang="ta-IN" sz="2200" dirty="0">
                <a:cs typeface="Gill Sans MT"/>
              </a:rPr>
              <a:t>zahtjevaju</a:t>
            </a:r>
            <a:r>
              <a:rPr lang="hr-HR" sz="2200" dirty="0">
                <a:cs typeface="Gill Sans MT"/>
              </a:rPr>
              <a:t> os</a:t>
            </a:r>
            <a:r>
              <a:rPr lang="ta-IN" sz="2200" dirty="0">
                <a:cs typeface="Gill Sans MT"/>
              </a:rPr>
              <a:t>obnu</a:t>
            </a:r>
            <a:r>
              <a:rPr lang="hr-HR" sz="2200" dirty="0">
                <a:cs typeface="Gill Sans MT"/>
              </a:rPr>
              <a:t>, </a:t>
            </a:r>
            <a:r>
              <a:rPr lang="hr-HR" sz="2200" dirty="0" err="1">
                <a:cs typeface="Gill Sans MT"/>
              </a:rPr>
              <a:t>socijaln</a:t>
            </a:r>
            <a:r>
              <a:rPr lang="ta-IN" sz="2200" dirty="0">
                <a:cs typeface="Gill Sans MT"/>
              </a:rPr>
              <a:t>u</a:t>
            </a:r>
            <a:r>
              <a:rPr lang="hr-HR" sz="2200" dirty="0">
                <a:cs typeface="Gill Sans MT"/>
              </a:rPr>
              <a:t>, ili </a:t>
            </a:r>
            <a:r>
              <a:rPr lang="hr-HR" sz="2200" dirty="0" err="1">
                <a:cs typeface="Gill Sans MT"/>
              </a:rPr>
              <a:t>biološk</a:t>
            </a:r>
            <a:r>
              <a:rPr lang="ta-IN" sz="2200" dirty="0">
                <a:cs typeface="Gill Sans MT"/>
              </a:rPr>
              <a:t>u</a:t>
            </a:r>
            <a:r>
              <a:rPr lang="hr-HR" sz="2200" dirty="0">
                <a:cs typeface="Gill Sans MT"/>
              </a:rPr>
              <a:t> </a:t>
            </a:r>
            <a:r>
              <a:rPr lang="hr-HR" sz="2200" dirty="0" err="1">
                <a:cs typeface="Gill Sans MT"/>
              </a:rPr>
              <a:t>prilagodb</a:t>
            </a:r>
            <a:r>
              <a:rPr lang="ta-IN" sz="2200" dirty="0">
                <a:cs typeface="Gill Sans MT"/>
              </a:rPr>
              <a:t>u</a:t>
            </a:r>
            <a:r>
              <a:rPr lang="hr-HR" sz="2200" dirty="0">
                <a:cs typeface="Gill Sans MT"/>
              </a:rPr>
              <a:t>; </a:t>
            </a:r>
            <a:r>
              <a:rPr lang="ta-IN" sz="2200" dirty="0">
                <a:cs typeface="Gill Sans MT"/>
              </a:rPr>
              <a:t>razlikujemo </a:t>
            </a:r>
            <a:r>
              <a:rPr lang="hr-HR" sz="2200" dirty="0">
                <a:cs typeface="Gill Sans MT"/>
              </a:rPr>
              <a:t>velik</a:t>
            </a:r>
            <a:r>
              <a:rPr lang="ta-IN" sz="2200" dirty="0">
                <a:cs typeface="Gill Sans MT"/>
              </a:rPr>
              <a:t>e</a:t>
            </a:r>
            <a:r>
              <a:rPr lang="hr-HR" sz="2200" dirty="0">
                <a:cs typeface="Gill Sans MT"/>
              </a:rPr>
              <a:t> </a:t>
            </a:r>
            <a:r>
              <a:rPr lang="hr-HR" sz="2200" dirty="0" err="1">
                <a:cs typeface="Gill Sans MT"/>
              </a:rPr>
              <a:t>negativn</a:t>
            </a:r>
            <a:r>
              <a:rPr lang="ta-IN" sz="2200" dirty="0">
                <a:cs typeface="Gill Sans MT"/>
              </a:rPr>
              <a:t>e</a:t>
            </a:r>
            <a:r>
              <a:rPr lang="hr-HR" sz="2200" dirty="0">
                <a:cs typeface="Gill Sans MT"/>
              </a:rPr>
              <a:t> događaj</a:t>
            </a:r>
            <a:r>
              <a:rPr lang="ta-IN" sz="2200" dirty="0">
                <a:cs typeface="Gill Sans MT"/>
              </a:rPr>
              <a:t>e (razvod, smrt bližnjeg, gubitak posla</a:t>
            </a:r>
            <a:r>
              <a:rPr lang="ta-IN" sz="2200" dirty="0" smtClean="0">
                <a:cs typeface="Gill Sans MT"/>
              </a:rPr>
              <a:t>...)</a:t>
            </a:r>
            <a:r>
              <a:rPr lang="hr-HR" sz="2200" dirty="0" smtClean="0">
                <a:cs typeface="Gill Sans MT"/>
              </a:rPr>
              <a:t> i male svakodnevne stresove</a:t>
            </a:r>
            <a:endParaRPr lang="sl-SI" sz="2200" dirty="0" smtClean="0">
              <a:cs typeface="Gill Sans MT"/>
            </a:endParaRPr>
          </a:p>
          <a:p>
            <a:pPr marL="274320" lvl="1" indent="0">
              <a:buNone/>
            </a:pPr>
            <a:endParaRPr lang="sl-SI" sz="2200" dirty="0">
              <a:solidFill>
                <a:schemeClr val="bg1"/>
              </a:solidFill>
              <a:cs typeface="Gill Sans MT"/>
            </a:endParaRPr>
          </a:p>
          <a:p>
            <a:pPr lvl="1"/>
            <a:r>
              <a:rPr lang="hr-HR" sz="2200" dirty="0"/>
              <a:t>EMOCIONALNI STRES – </a:t>
            </a:r>
            <a:r>
              <a:rPr lang="hr-HR" sz="2200" dirty="0" smtClean="0"/>
              <a:t>emocionalni odgovori </a:t>
            </a:r>
            <a:r>
              <a:rPr lang="hr-HR" sz="2200" dirty="0"/>
              <a:t>na stresne životne </a:t>
            </a:r>
            <a:r>
              <a:rPr lang="hr-HR" sz="2200" dirty="0" smtClean="0"/>
              <a:t>događaje: </a:t>
            </a:r>
            <a:endParaRPr lang="hr-HR" sz="2200" dirty="0"/>
          </a:p>
          <a:p>
            <a:pPr lvl="1">
              <a:buNone/>
            </a:pPr>
            <a:r>
              <a:rPr lang="hr-HR" sz="2200" dirty="0"/>
              <a:t>  - </a:t>
            </a:r>
            <a:r>
              <a:rPr lang="hr-HR" sz="2200" u="sng" dirty="0"/>
              <a:t>negativni </a:t>
            </a:r>
            <a:r>
              <a:rPr lang="hr-HR" sz="2200" dirty="0"/>
              <a:t>(anksioznost, depresija, ljutnja...)</a:t>
            </a:r>
          </a:p>
          <a:p>
            <a:pPr lvl="1">
              <a:buNone/>
            </a:pPr>
            <a:r>
              <a:rPr lang="hr-HR" sz="2200" dirty="0"/>
              <a:t>  - </a:t>
            </a:r>
            <a:r>
              <a:rPr lang="hr-HR" sz="2200" u="sng" dirty="0"/>
              <a:t>pozitivni</a:t>
            </a:r>
            <a:r>
              <a:rPr lang="hr-HR" sz="2200" dirty="0"/>
              <a:t> (nada, olakšanje, radost...)</a:t>
            </a:r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409057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RELACIJSKI PS MODEL STRESA I DOBROBITI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Osnovni koncepti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sl-SI" sz="2000" dirty="0" smtClean="0">
                <a:cs typeface="Arial" panose="020B0604020202020204" pitchFamily="34" charset="0"/>
              </a:rPr>
              <a:t>PS SUOČAVANJE - </a:t>
            </a:r>
            <a:r>
              <a:rPr lang="ta-IN" sz="2000" dirty="0" smtClean="0">
                <a:cs typeface="Gill Sans MT"/>
              </a:rPr>
              <a:t>integrira </a:t>
            </a:r>
            <a:r>
              <a:rPr lang="ta-IN" sz="2000" dirty="0" smtClean="0">
                <a:cs typeface="Gill Sans MT"/>
              </a:rPr>
              <a:t>sve</a:t>
            </a:r>
            <a:r>
              <a:rPr lang="hr-HR" sz="2000" dirty="0" smtClean="0">
                <a:cs typeface="Gill Sans MT"/>
              </a:rPr>
              <a:t> aspekte</a:t>
            </a:r>
            <a:r>
              <a:rPr lang="ta-IN" sz="2000" dirty="0" smtClean="0">
                <a:cs typeface="Gill Sans MT"/>
              </a:rPr>
              <a:t> </a:t>
            </a:r>
            <a:r>
              <a:rPr lang="ta-IN" sz="2000" b="1" dirty="0">
                <a:cs typeface="Gill Sans MT"/>
              </a:rPr>
              <a:t>kognitivne procjene i </a:t>
            </a:r>
            <a:r>
              <a:rPr lang="hr-HR" sz="2000" b="1" dirty="0" smtClean="0">
                <a:cs typeface="Gill Sans MT"/>
              </a:rPr>
              <a:t>vještine</a:t>
            </a:r>
            <a:r>
              <a:rPr lang="ta-IN" sz="2000" b="1" dirty="0" smtClean="0">
                <a:cs typeface="Gill Sans MT"/>
              </a:rPr>
              <a:t> </a:t>
            </a:r>
            <a:r>
              <a:rPr lang="ta-IN" sz="2000" b="1" dirty="0">
                <a:cs typeface="Gill Sans MT"/>
              </a:rPr>
              <a:t>nošenja sa stresnom situacijom</a:t>
            </a:r>
            <a:r>
              <a:rPr lang="ta-IN" sz="2000" dirty="0">
                <a:cs typeface="Gill Sans MT"/>
              </a:rPr>
              <a:t> </a:t>
            </a:r>
            <a:r>
              <a:rPr lang="hr-HR" sz="2000" dirty="0" smtClean="0">
                <a:cs typeface="Gill Sans MT"/>
              </a:rPr>
              <a:t>koji uključuju:</a:t>
            </a:r>
            <a:endParaRPr lang="ta-IN" sz="2000" dirty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percepcij</a:t>
            </a:r>
            <a:r>
              <a:rPr lang="hr-HR" sz="2000" dirty="0" smtClean="0">
                <a:cs typeface="Gill Sans MT"/>
              </a:rPr>
              <a:t>u</a:t>
            </a:r>
            <a:r>
              <a:rPr lang="ta-IN" sz="2000" dirty="0" smtClean="0">
                <a:cs typeface="Gill Sans MT"/>
              </a:rPr>
              <a:t> </a:t>
            </a:r>
            <a:r>
              <a:rPr lang="ta-IN" sz="2000" dirty="0">
                <a:cs typeface="Gill Sans MT"/>
              </a:rPr>
              <a:t>stresnog događaja kao problema kojeg treba riješiti</a:t>
            </a:r>
            <a:r>
              <a:rPr lang="ta-IN" sz="2000" dirty="0" smtClean="0">
                <a:cs typeface="Gill Sans MT"/>
              </a:rPr>
              <a:t>,</a:t>
            </a:r>
            <a:endParaRPr lang="hr-HR" sz="2000" dirty="0" smtClean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vjerovanje </a:t>
            </a:r>
            <a:r>
              <a:rPr lang="ta-IN" sz="2000" dirty="0">
                <a:cs typeface="Gill Sans MT"/>
              </a:rPr>
              <a:t>u vlastite sposobnosti rješavanja problema, </a:t>
            </a:r>
            <a:endParaRPr lang="hr-HR" sz="2000" dirty="0" smtClean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definiranje </a:t>
            </a:r>
            <a:r>
              <a:rPr lang="ta-IN" sz="2000" dirty="0">
                <a:cs typeface="Gill Sans MT"/>
              </a:rPr>
              <a:t>problema i postavljanje ciljeva, </a:t>
            </a:r>
            <a:endParaRPr lang="hr-HR" sz="2000" dirty="0" smtClean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generiranje </a:t>
            </a:r>
            <a:r>
              <a:rPr lang="ta-IN" sz="2000" dirty="0">
                <a:cs typeface="Gill Sans MT"/>
              </a:rPr>
              <a:t>rješenja, </a:t>
            </a:r>
            <a:endParaRPr lang="hr-HR" sz="2000" dirty="0" smtClean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primjen</a:t>
            </a:r>
            <a:r>
              <a:rPr lang="hr-HR" sz="2000" dirty="0" smtClean="0">
                <a:cs typeface="Gill Sans MT"/>
              </a:rPr>
              <a:t>u</a:t>
            </a:r>
            <a:r>
              <a:rPr lang="ta-IN" sz="2000" dirty="0" smtClean="0">
                <a:cs typeface="Gill Sans MT"/>
              </a:rPr>
              <a:t> </a:t>
            </a:r>
            <a:r>
              <a:rPr lang="ta-IN" sz="2000" dirty="0">
                <a:cs typeface="Gill Sans MT"/>
              </a:rPr>
              <a:t>odabranog </a:t>
            </a:r>
            <a:r>
              <a:rPr lang="ta-IN" sz="2000" dirty="0" smtClean="0">
                <a:cs typeface="Gill Sans MT"/>
              </a:rPr>
              <a:t>rješenja</a:t>
            </a:r>
            <a:r>
              <a:rPr lang="hr-HR" sz="2000" dirty="0" smtClean="0">
                <a:cs typeface="Gill Sans MT"/>
              </a:rPr>
              <a:t> i</a:t>
            </a:r>
            <a:r>
              <a:rPr lang="ta-IN" sz="2000" dirty="0" smtClean="0">
                <a:cs typeface="Gill Sans MT"/>
              </a:rPr>
              <a:t> </a:t>
            </a:r>
            <a:endParaRPr lang="hr-HR" sz="2000" dirty="0" smtClean="0">
              <a:cs typeface="Gill Sans MT"/>
            </a:endParaRPr>
          </a:p>
          <a:p>
            <a:pPr lvl="2">
              <a:buFontTx/>
              <a:buChar char="-"/>
            </a:pPr>
            <a:r>
              <a:rPr lang="ta-IN" sz="2000" dirty="0" smtClean="0">
                <a:cs typeface="Gill Sans MT"/>
              </a:rPr>
              <a:t>evaluacij</a:t>
            </a:r>
            <a:r>
              <a:rPr lang="hr-HR" sz="2000" dirty="0" smtClean="0">
                <a:cs typeface="Gill Sans MT"/>
              </a:rPr>
              <a:t>u</a:t>
            </a:r>
            <a:r>
              <a:rPr lang="ta-IN" sz="2000" dirty="0" smtClean="0">
                <a:cs typeface="Gill Sans MT"/>
              </a:rPr>
              <a:t> ishoda</a:t>
            </a:r>
            <a:r>
              <a:rPr lang="hr-HR" sz="2000" dirty="0" smtClean="0">
                <a:cs typeface="Gill Sans MT"/>
              </a:rPr>
              <a:t>.</a:t>
            </a:r>
            <a:endParaRPr lang="en-US" sz="2000" dirty="0">
              <a:cs typeface="Gill Sans MT"/>
            </a:endParaRPr>
          </a:p>
          <a:p>
            <a:pPr lvl="1"/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28788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PS MODEL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 lnSpcReduction="10000"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1. Orijentacija na problem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hr-HR" dirty="0"/>
              <a:t>PERCEPCIJA PROBLEMA – </a:t>
            </a:r>
            <a:r>
              <a:rPr lang="hr-HR" sz="2200" dirty="0"/>
              <a:t>točno prepoznavanje i jasno iznošenje </a:t>
            </a:r>
            <a:r>
              <a:rPr lang="hr-HR" sz="2200" dirty="0" smtClean="0"/>
              <a:t>problema (</a:t>
            </a:r>
            <a:r>
              <a:rPr lang="hr-HR" sz="2200" i="1" dirty="0" smtClean="0"/>
              <a:t>npr. vođenje EU projekta</a:t>
            </a:r>
            <a:r>
              <a:rPr lang="hr-HR" sz="2200" dirty="0" smtClean="0"/>
              <a:t>)</a:t>
            </a:r>
            <a:endParaRPr lang="hr-HR" sz="2200" dirty="0"/>
          </a:p>
          <a:p>
            <a:pPr marL="514350" indent="-514350">
              <a:buFont typeface="+mj-lt"/>
              <a:buAutoNum type="romanUcPeriod"/>
            </a:pPr>
            <a:r>
              <a:rPr lang="hr-HR" dirty="0"/>
              <a:t>ATRIBUCIJA PROBLEMA – </a:t>
            </a:r>
            <a:r>
              <a:rPr lang="hr-HR" sz="2200" dirty="0"/>
              <a:t>pozitivna (shvaćanje uzroka </a:t>
            </a:r>
            <a:r>
              <a:rPr lang="hr-HR" sz="2200" dirty="0" smtClean="0"/>
              <a:t>kao nečega što je promjenjivo)</a:t>
            </a:r>
            <a:endParaRPr lang="hr-HR" sz="2200" dirty="0"/>
          </a:p>
          <a:p>
            <a:pPr marL="514350" indent="-514350">
              <a:buFont typeface="+mj-lt"/>
              <a:buAutoNum type="romanUcPeriod"/>
            </a:pPr>
            <a:r>
              <a:rPr lang="hr-HR" dirty="0"/>
              <a:t>VREDNOVANJE PROBLEMA – </a:t>
            </a:r>
            <a:r>
              <a:rPr lang="hr-HR" dirty="0" smtClean="0"/>
              <a:t>pozitivno vrednovanje </a:t>
            </a:r>
            <a:r>
              <a:rPr lang="hr-HR" dirty="0"/>
              <a:t>važnosti problema za svoju dobrobit</a:t>
            </a:r>
          </a:p>
          <a:p>
            <a:pPr marL="514350" indent="-514350">
              <a:buFont typeface="+mj-lt"/>
              <a:buAutoNum type="romanUcPeriod"/>
            </a:pPr>
            <a:r>
              <a:rPr lang="hr-HR" dirty="0"/>
              <a:t>OSOBNA KONTROLA – problem je </a:t>
            </a:r>
            <a:r>
              <a:rPr lang="hr-HR" dirty="0" err="1"/>
              <a:t>kontrolabilan</a:t>
            </a:r>
            <a:r>
              <a:rPr lang="hr-HR" dirty="0"/>
              <a:t> i rješiv</a:t>
            </a:r>
          </a:p>
          <a:p>
            <a:pPr marL="514350" indent="-514350">
              <a:buFont typeface="+mj-lt"/>
              <a:buAutoNum type="romanUcPeriod"/>
            </a:pPr>
            <a:r>
              <a:rPr lang="hr-HR" dirty="0"/>
              <a:t>VRIJEME I TRUD – procjena angažmana i predanost rješavanju problema </a:t>
            </a:r>
          </a:p>
          <a:p>
            <a:pPr lvl="1"/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76518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PS MODEL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2. Definicija i formulacija problema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ta-IN" sz="2000" dirty="0">
                <a:cs typeface="Gill Sans MT"/>
              </a:rPr>
              <a:t>Prikupljanje relevantnih </a:t>
            </a:r>
            <a:r>
              <a:rPr lang="ta-IN" sz="2000" dirty="0" smtClean="0">
                <a:cs typeface="Gill Sans MT"/>
              </a:rPr>
              <a:t>podataka</a:t>
            </a:r>
            <a:r>
              <a:rPr lang="hr-HR" sz="2000" dirty="0" smtClean="0">
                <a:cs typeface="Gill Sans MT"/>
              </a:rPr>
              <a:t> od klijenta i iz drugih izvora</a:t>
            </a:r>
            <a:endParaRPr lang="ta-IN" sz="2000" dirty="0">
              <a:cs typeface="Gill Sans MT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ta-IN" sz="2000" dirty="0" smtClean="0">
                <a:cs typeface="Gill Sans MT"/>
              </a:rPr>
              <a:t>Razumijevanje problema</a:t>
            </a:r>
            <a:endParaRPr lang="sl-SI" sz="2000" dirty="0" smtClean="0">
              <a:cs typeface="Gill Sans MT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ta-IN" sz="2000" dirty="0" smtClean="0">
                <a:cs typeface="Gill Sans MT"/>
              </a:rPr>
              <a:t>Postavljanje </a:t>
            </a:r>
            <a:r>
              <a:rPr lang="ta-IN" sz="2000" dirty="0">
                <a:cs typeface="Gill Sans MT"/>
              </a:rPr>
              <a:t>realističnih PS </a:t>
            </a:r>
            <a:r>
              <a:rPr lang="ta-IN" sz="2000" dirty="0" smtClean="0">
                <a:cs typeface="Gill Sans MT"/>
              </a:rPr>
              <a:t>ciljeva</a:t>
            </a:r>
            <a:r>
              <a:rPr lang="hr-HR" sz="2000" dirty="0" smtClean="0">
                <a:cs typeface="Gill Sans MT"/>
              </a:rPr>
              <a:t>, problem podijeliti u manje probleme, usaglasiti ciljeve terapeuta i klijenta</a:t>
            </a:r>
            <a:endParaRPr lang="ta-IN" sz="2000" dirty="0">
              <a:cs typeface="Gill Sans MT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en-US" sz="2000" dirty="0">
                <a:cs typeface="Gill Sans MT"/>
              </a:rPr>
              <a:t>E</a:t>
            </a:r>
            <a:r>
              <a:rPr lang="ta-IN" sz="2000" dirty="0">
                <a:cs typeface="Gill Sans MT"/>
              </a:rPr>
              <a:t>valuacija problema</a:t>
            </a:r>
            <a:endParaRPr lang="en-US" sz="2000" dirty="0">
              <a:cs typeface="Gill Sans MT"/>
            </a:endParaRPr>
          </a:p>
          <a:p>
            <a:pPr lvl="1"/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00189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PS MODEL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3. Generiranje alternativnih rješenja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ta-IN" sz="2000" b="1" dirty="0" smtClean="0">
                <a:cs typeface="Gill Sans MT"/>
              </a:rPr>
              <a:t>Princip </a:t>
            </a:r>
            <a:r>
              <a:rPr lang="ta-IN" sz="2000" b="1" dirty="0">
                <a:cs typeface="Gill Sans MT"/>
              </a:rPr>
              <a:t>kvanititete </a:t>
            </a:r>
            <a:r>
              <a:rPr lang="sl-SI" sz="2000" b="1" dirty="0" smtClean="0">
                <a:cs typeface="Gill Sans MT"/>
              </a:rPr>
              <a:t>- </a:t>
            </a:r>
            <a:r>
              <a:rPr lang="ta-IN" sz="2000" dirty="0" smtClean="0">
                <a:cs typeface="Gill Sans MT"/>
              </a:rPr>
              <a:t>što </a:t>
            </a:r>
            <a:r>
              <a:rPr lang="ta-IN" sz="2000" dirty="0">
                <a:cs typeface="Gill Sans MT"/>
              </a:rPr>
              <a:t>je više alternativnih rješenja, veća je vjerojatnost da će uključivati dobre ideje</a:t>
            </a:r>
          </a:p>
          <a:p>
            <a:endParaRPr lang="ta-IN" dirty="0">
              <a:cs typeface="Gill Sans M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 smtClean="0">
                <a:cs typeface="Gill Sans MT"/>
              </a:rPr>
              <a:t>P</a:t>
            </a:r>
            <a:r>
              <a:rPr lang="ta-IN" sz="2000" b="1" dirty="0">
                <a:cs typeface="Gill Sans MT"/>
              </a:rPr>
              <a:t>rincip odgode odluke </a:t>
            </a:r>
            <a:r>
              <a:rPr lang="sl-SI" sz="2000" b="1" dirty="0" smtClean="0">
                <a:cs typeface="Gill Sans MT"/>
              </a:rPr>
              <a:t>- </a:t>
            </a:r>
            <a:r>
              <a:rPr lang="hr-HR" sz="2000" dirty="0"/>
              <a:t>predložena rješenja se ne procjenjuju odmah (da bi se generiralo što više rješenja)</a:t>
            </a:r>
          </a:p>
          <a:p>
            <a:endParaRPr lang="ta-IN" b="1" dirty="0">
              <a:cs typeface="Gill Sans MT"/>
            </a:endParaRPr>
          </a:p>
          <a:p>
            <a:pPr lvl="1"/>
            <a:r>
              <a:rPr lang="en-US" sz="2000" b="1" dirty="0" smtClean="0">
                <a:cs typeface="Gill Sans MT"/>
              </a:rPr>
              <a:t>P</a:t>
            </a:r>
            <a:r>
              <a:rPr lang="ta-IN" sz="2000" b="1" dirty="0">
                <a:cs typeface="Gill Sans MT"/>
              </a:rPr>
              <a:t>rincip raznovrsnosti </a:t>
            </a:r>
            <a:r>
              <a:rPr lang="sl-SI" sz="2000" b="1" dirty="0" smtClean="0">
                <a:cs typeface="Gill Sans MT"/>
              </a:rPr>
              <a:t>- </a:t>
            </a:r>
            <a:r>
              <a:rPr lang="ta-IN" sz="2000" dirty="0" smtClean="0">
                <a:cs typeface="Gill Sans MT"/>
              </a:rPr>
              <a:t>što </a:t>
            </a:r>
            <a:r>
              <a:rPr lang="ta-IN" sz="2000" dirty="0">
                <a:cs typeface="Gill Sans MT"/>
              </a:rPr>
              <a:t>je veća raznovrsnost ideja povećava se vjerojatno otkrivanja novih, korisnih rješenja</a:t>
            </a:r>
            <a:endParaRPr lang="en-US" sz="2000" dirty="0">
              <a:cs typeface="Gill Sans MT"/>
            </a:endParaRPr>
          </a:p>
          <a:p>
            <a:pPr lvl="1"/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5519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PS MODEL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4. Donošenje odluke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dirty="0"/>
              <a:t>anticipiranje ishoda/posljedica rješenja</a:t>
            </a:r>
          </a:p>
          <a:p>
            <a:pPr lvl="1"/>
            <a:endParaRPr lang="hr-HR" sz="2000" dirty="0"/>
          </a:p>
          <a:p>
            <a:pPr lvl="1"/>
            <a:r>
              <a:rPr lang="hr-HR" sz="2000" dirty="0"/>
              <a:t>evaluacija (procjena i usporedba ishoda rješenja)</a:t>
            </a:r>
          </a:p>
          <a:p>
            <a:pPr lvl="1"/>
            <a:endParaRPr lang="hr-HR" sz="2000" dirty="0"/>
          </a:p>
          <a:p>
            <a:pPr lvl="1"/>
            <a:r>
              <a:rPr lang="hr-HR" sz="2000" dirty="0"/>
              <a:t>priprema plana provedbe rješenja</a:t>
            </a:r>
          </a:p>
          <a:p>
            <a:pPr marL="274320" lvl="1" indent="0">
              <a:buNone/>
            </a:pPr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52027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PS MODEL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5. Implementacija i verifikacija rješenja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dirty="0"/>
              <a:t>implementacija plana provedbe</a:t>
            </a:r>
          </a:p>
          <a:p>
            <a:pPr lvl="1"/>
            <a:r>
              <a:rPr lang="hr-HR" sz="2000" dirty="0" err="1"/>
              <a:t>samomotrenje</a:t>
            </a:r>
            <a:endParaRPr lang="hr-HR" sz="2000" dirty="0"/>
          </a:p>
          <a:p>
            <a:pPr lvl="1"/>
            <a:r>
              <a:rPr lang="hr-HR" sz="2000" dirty="0" err="1"/>
              <a:t>samoprocjena</a:t>
            </a:r>
            <a:endParaRPr lang="hr-HR" sz="2000" dirty="0"/>
          </a:p>
          <a:p>
            <a:pPr lvl="1"/>
            <a:r>
              <a:rPr lang="hr-HR" sz="2000" dirty="0" err="1"/>
              <a:t>samoosnaživanje</a:t>
            </a:r>
            <a:endParaRPr lang="hr-HR" sz="2000" dirty="0"/>
          </a:p>
          <a:p>
            <a:pPr lvl="1"/>
            <a:r>
              <a:rPr lang="hr-HR" sz="2000" dirty="0"/>
              <a:t>rješavanje problema i recikliranje</a:t>
            </a:r>
          </a:p>
          <a:p>
            <a:pPr lvl="1">
              <a:buNone/>
            </a:pPr>
            <a:r>
              <a:rPr lang="hr-HR" sz="2000" dirty="0"/>
              <a:t>   (ako rješenje nije adekvatno vraćamo se na  korak 1.)</a:t>
            </a:r>
          </a:p>
          <a:p>
            <a:pPr marL="274320" lvl="1" indent="0">
              <a:buNone/>
            </a:pPr>
            <a:endParaRPr lang="hr-HR" sz="2200" dirty="0"/>
          </a:p>
          <a:p>
            <a:pPr marL="274320" lvl="1" indent="0">
              <a:buNone/>
            </a:pPr>
            <a:r>
              <a:rPr lang="ta-IN" sz="2000" dirty="0" smtClean="0">
                <a:solidFill>
                  <a:schemeClr val="bg1"/>
                </a:solidFill>
                <a:latin typeface="Gill Sans MT"/>
                <a:cs typeface="Gill Sans MT"/>
              </a:rPr>
              <a:t>me </a:t>
            </a:r>
            <a:r>
              <a:rPr lang="ta-IN" sz="2000" dirty="0">
                <a:solidFill>
                  <a:schemeClr val="bg1"/>
                </a:solidFill>
                <a:latin typeface="Gill Sans MT"/>
                <a:cs typeface="Gill Sans MT"/>
              </a:rPr>
              <a:t>(ograničeni i specifični)</a:t>
            </a: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988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PROBLEM SOLVING TRENING (pst)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Ciljevi PST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dirty="0"/>
              <a:t>osnažiti pozitivnu orijentaciju na problem</a:t>
            </a:r>
          </a:p>
          <a:p>
            <a:pPr lvl="1"/>
            <a:r>
              <a:rPr lang="hr-HR" sz="2000" dirty="0"/>
              <a:t>smanjiti negativnu orijentaciju na problem</a:t>
            </a:r>
          </a:p>
          <a:p>
            <a:pPr lvl="1"/>
            <a:r>
              <a:rPr lang="hr-HR" sz="2000" dirty="0"/>
              <a:t>poticati primjenu racionalnih PS vještina</a:t>
            </a:r>
          </a:p>
          <a:p>
            <a:pPr lvl="1"/>
            <a:r>
              <a:rPr lang="hr-HR" sz="2000" dirty="0"/>
              <a:t>smanjiti tendenciju izbjegavanja PS</a:t>
            </a:r>
          </a:p>
          <a:p>
            <a:pPr lvl="1"/>
            <a:r>
              <a:rPr lang="hr-HR" sz="2000" dirty="0"/>
              <a:t>smanjiti impulzivnost i neopreznost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92463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PROBLEM SOLVING TRENING (pst)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Ciljevi PST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  <p:sp>
        <p:nvSpPr>
          <p:cNvPr id="4" name="Freeform 14"/>
          <p:cNvSpPr/>
          <p:nvPr/>
        </p:nvSpPr>
        <p:spPr>
          <a:xfrm>
            <a:off x="376135" y="2976664"/>
            <a:ext cx="5285363" cy="3585417"/>
          </a:xfrm>
          <a:custGeom>
            <a:avLst/>
            <a:gdLst>
              <a:gd name="connsiteX0" fmla="*/ 0 w 2614020"/>
              <a:gd name="connsiteY0" fmla="*/ 0 h 4348303"/>
              <a:gd name="connsiteX1" fmla="*/ 1307011 w 2614020"/>
              <a:gd name="connsiteY1" fmla="*/ 290881 h 4348303"/>
              <a:gd name="connsiteX2" fmla="*/ 2614020 w 2614020"/>
              <a:gd name="connsiteY2" fmla="*/ 0 h 4348303"/>
              <a:gd name="connsiteX3" fmla="*/ 2614020 w 2614020"/>
              <a:gd name="connsiteY3" fmla="*/ 4348303 h 4348303"/>
              <a:gd name="connsiteX4" fmla="*/ 0 w 2614020"/>
              <a:gd name="connsiteY4" fmla="*/ 4348303 h 4348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4020" h="4348303">
                <a:moveTo>
                  <a:pt x="0" y="0"/>
                </a:moveTo>
                <a:lnTo>
                  <a:pt x="1307011" y="290881"/>
                </a:lnTo>
                <a:lnTo>
                  <a:pt x="2614020" y="0"/>
                </a:lnTo>
                <a:lnTo>
                  <a:pt x="2614020" y="4348303"/>
                </a:lnTo>
                <a:lnTo>
                  <a:pt x="0" y="434830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8900" tIns="360000" rIns="88900" bIns="38100" rtlCol="0" anchor="t">
            <a:noAutofit/>
          </a:bodyPr>
          <a:lstStyle/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pozitivan odnos sa klijentom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aktivno sudjelovanje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učiniti PST relevantnim za klijenta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uključiti i provjeravati DZ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fokus na implementaciju rješenja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ciljevi usmjereni na </a:t>
            </a:r>
            <a:r>
              <a:rPr lang="hr-HR" sz="2000" b="1" dirty="0">
                <a:solidFill>
                  <a:schemeClr val="tx2">
                    <a:lumMod val="50000"/>
                  </a:schemeClr>
                </a:solidFill>
              </a:rPr>
              <a:t>problem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 i na </a:t>
            </a: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</a:rPr>
              <a:t>emocije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oristiti brošure kao </a:t>
            </a: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pomoć</a:t>
            </a:r>
            <a:endParaRPr lang="hr-HR" sz="2000" dirty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procjena </a:t>
            </a: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individualnih snaga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i slabosti</a:t>
            </a:r>
          </a:p>
        </p:txBody>
      </p:sp>
      <p:sp>
        <p:nvSpPr>
          <p:cNvPr id="5" name="Nom4"/>
          <p:cNvSpPr/>
          <p:nvPr/>
        </p:nvSpPr>
        <p:spPr>
          <a:xfrm rot="5400000">
            <a:off x="2804808" y="171421"/>
            <a:ext cx="428018" cy="5285364"/>
          </a:xfrm>
          <a:prstGeom prst="homePlate">
            <a:avLst>
              <a:gd name="adj" fmla="val 6011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kern="0" dirty="0" err="1" smtClean="0">
                <a:solidFill>
                  <a:schemeClr val="bg1"/>
                </a:solidFill>
              </a:rPr>
              <a:t>Poticati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7" name="Freeform 14"/>
          <p:cNvSpPr/>
          <p:nvPr/>
        </p:nvSpPr>
        <p:spPr>
          <a:xfrm>
            <a:off x="5842885" y="2976664"/>
            <a:ext cx="5285363" cy="3585417"/>
          </a:xfrm>
          <a:custGeom>
            <a:avLst/>
            <a:gdLst>
              <a:gd name="connsiteX0" fmla="*/ 0 w 2614020"/>
              <a:gd name="connsiteY0" fmla="*/ 0 h 4348303"/>
              <a:gd name="connsiteX1" fmla="*/ 1307011 w 2614020"/>
              <a:gd name="connsiteY1" fmla="*/ 290881 h 4348303"/>
              <a:gd name="connsiteX2" fmla="*/ 2614020 w 2614020"/>
              <a:gd name="connsiteY2" fmla="*/ 0 h 4348303"/>
              <a:gd name="connsiteX3" fmla="*/ 2614020 w 2614020"/>
              <a:gd name="connsiteY3" fmla="*/ 4348303 h 4348303"/>
              <a:gd name="connsiteX4" fmla="*/ 0 w 2614020"/>
              <a:gd name="connsiteY4" fmla="*/ 4348303 h 4348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4020" h="4348303">
                <a:moveTo>
                  <a:pt x="0" y="0"/>
                </a:moveTo>
                <a:lnTo>
                  <a:pt x="1307011" y="290881"/>
                </a:lnTo>
                <a:lnTo>
                  <a:pt x="2614020" y="0"/>
                </a:lnTo>
                <a:lnTo>
                  <a:pt x="2614020" y="4348303"/>
                </a:lnTo>
                <a:lnTo>
                  <a:pt x="0" y="434830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8900" tIns="360000" rIns="88900" bIns="38100" rtlCol="0" anchor="t">
            <a:noAutofit/>
          </a:bodyPr>
          <a:lstStyle/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prezentirati PS kao mehaničko rješenje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fokusiranost samo na površne probleme</a:t>
            </a:r>
          </a:p>
        </p:txBody>
      </p:sp>
      <p:sp>
        <p:nvSpPr>
          <p:cNvPr id="8" name="Nom4"/>
          <p:cNvSpPr/>
          <p:nvPr/>
        </p:nvSpPr>
        <p:spPr>
          <a:xfrm rot="5400000">
            <a:off x="8271557" y="175798"/>
            <a:ext cx="428018" cy="5285364"/>
          </a:xfrm>
          <a:prstGeom prst="homePlate">
            <a:avLst>
              <a:gd name="adj" fmla="val 6011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Izbjegavati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4303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PROBLEM SOLVING TRENING (pst)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PST MODULI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Inicijalno strukturiranje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Procjena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Prepreke uspješnom rješavanju </a:t>
            </a:r>
            <a:r>
              <a:rPr lang="hr-HR" dirty="0" smtClean="0"/>
              <a:t>problema (prikladnost tehnike, klijentovi resursi)</a:t>
            </a:r>
            <a:endParaRPr lang="hr-HR" dirty="0"/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Orijentacija na problem: poticanje </a:t>
            </a:r>
            <a:r>
              <a:rPr lang="hr-HR" dirty="0" err="1"/>
              <a:t>samoefikasnosti</a:t>
            </a:r>
            <a:r>
              <a:rPr lang="hr-HR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Orijentacija na problem: prepoznavanje problema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Orijentacija na problem: promatranje problema kao izazova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Orijentacija na problem: upotreba i kontrola emocija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75918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Problem </a:t>
            </a:r>
            <a:r>
              <a:rPr lang="sl-SI" sz="4000" dirty="0" err="1" smtClean="0"/>
              <a:t>solving</a:t>
            </a:r>
            <a:r>
              <a:rPr lang="sl-SI" sz="4000" dirty="0" smtClean="0"/>
              <a:t> tehnike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ta-IN" b="1" dirty="0">
                <a:solidFill>
                  <a:srgbClr val="C00000"/>
                </a:solidFill>
                <a:cs typeface="Gill Sans MT"/>
              </a:rPr>
              <a:t>Problem Solving Tehnika (PST) </a:t>
            </a:r>
            <a:r>
              <a:rPr lang="sl-SI" b="1" dirty="0" smtClean="0">
                <a:solidFill>
                  <a:srgbClr val="C00000"/>
                </a:solidFill>
                <a:cs typeface="Arial" panose="020B0604020202020204" pitchFamily="34" charset="0"/>
              </a:rPr>
              <a:t>= </a:t>
            </a:r>
            <a:r>
              <a:rPr lang="ta-IN" dirty="0" smtClean="0">
                <a:cs typeface="Gill Sans MT"/>
              </a:rPr>
              <a:t>intervencija </a:t>
            </a:r>
            <a:r>
              <a:rPr lang="ta-IN" dirty="0">
                <a:cs typeface="Gill Sans MT"/>
              </a:rPr>
              <a:t>fokusirana na trening adaptivnih PS stavova i </a:t>
            </a:r>
            <a:r>
              <a:rPr lang="ta-IN" dirty="0" smtClean="0">
                <a:cs typeface="Gill Sans MT"/>
              </a:rPr>
              <a:t>vješt</a:t>
            </a:r>
            <a:r>
              <a:rPr lang="sl-SI" dirty="0" smtClean="0">
                <a:cs typeface="Arial" panose="020B0604020202020204" pitchFamily="34" charset="0"/>
              </a:rPr>
              <a:t>ina</a:t>
            </a:r>
            <a:endParaRPr lang="sl-SI" dirty="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r-HR" dirty="0" smtClean="0">
                <a:cs typeface="Arial" panose="020B0604020202020204" pitchFamily="34" charset="0"/>
              </a:rPr>
              <a:t>Autori: D`Zurilla </a:t>
            </a:r>
            <a:r>
              <a:rPr lang="hr-HR" dirty="0">
                <a:cs typeface="Arial" panose="020B0604020202020204" pitchFamily="34" charset="0"/>
              </a:rPr>
              <a:t>i Goldfield </a:t>
            </a:r>
            <a:r>
              <a:rPr lang="hr-HR" dirty="0" smtClean="0">
                <a:cs typeface="Arial" panose="020B0604020202020204" pitchFamily="34" charset="0"/>
              </a:rPr>
              <a:t>(1970</a:t>
            </a:r>
            <a:r>
              <a:rPr lang="hr-HR" dirty="0" smtClean="0">
                <a:cs typeface="Arial" panose="020B0604020202020204" pitchFamily="34" charset="0"/>
              </a:rPr>
              <a:t>); D`Zurilla i </a:t>
            </a:r>
            <a:r>
              <a:rPr lang="hr-HR" dirty="0" smtClean="0">
                <a:cs typeface="Arial" panose="020B0604020202020204" pitchFamily="34" charset="0"/>
              </a:rPr>
              <a:t>Nezu</a:t>
            </a:r>
            <a:endParaRPr lang="sl-SI" dirty="0" smtClean="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ta-IN" dirty="0">
                <a:cs typeface="Gill Sans MT"/>
              </a:rPr>
              <a:t>PST reducira i prevenira psihopatologiju </a:t>
            </a:r>
            <a:r>
              <a:rPr lang="hr-HR" dirty="0">
                <a:ea typeface="ＭＳ 明朝"/>
                <a:cs typeface="Arial" panose="020B0604020202020204" pitchFamily="34" charset="0"/>
              </a:rPr>
              <a:t>povećavajući sposobnost osobe da se </a:t>
            </a:r>
            <a:r>
              <a:rPr lang="hr-HR" dirty="0" smtClean="0">
                <a:ea typeface="ＭＳ 明朝"/>
                <a:cs typeface="Arial" panose="020B0604020202020204" pitchFamily="34" charset="0"/>
              </a:rPr>
              <a:t>učinkovito </a:t>
            </a:r>
            <a:r>
              <a:rPr lang="hr-HR" dirty="0">
                <a:ea typeface="ＭＳ 明朝"/>
                <a:cs typeface="Arial" panose="020B0604020202020204" pitchFamily="34" charset="0"/>
              </a:rPr>
              <a:t>nosi sa stresni</a:t>
            </a:r>
            <a:r>
              <a:rPr lang="ta-IN" dirty="0">
                <a:ea typeface="ＭＳ 明朝"/>
                <a:cs typeface="Gill Sans MT"/>
              </a:rPr>
              <a:t>m</a:t>
            </a:r>
            <a:r>
              <a:rPr lang="hr-HR" dirty="0">
                <a:ea typeface="ＭＳ 明朝"/>
                <a:cs typeface="Arial" panose="020B0604020202020204" pitchFamily="34" charset="0"/>
              </a:rPr>
              <a:t> </a:t>
            </a:r>
            <a:r>
              <a:rPr lang="ta-IN" dirty="0">
                <a:ea typeface="ＭＳ 明朝"/>
                <a:cs typeface="Gill Sans MT"/>
              </a:rPr>
              <a:t>životnim </a:t>
            </a:r>
            <a:r>
              <a:rPr lang="hr-HR" dirty="0">
                <a:ea typeface="ＭＳ 明朝"/>
                <a:cs typeface="Arial" panose="020B0604020202020204" pitchFamily="34" charset="0"/>
              </a:rPr>
              <a:t>problem</a:t>
            </a:r>
            <a:r>
              <a:rPr lang="ta-IN" dirty="0" smtClean="0">
                <a:ea typeface="ＭＳ 明朝"/>
                <a:cs typeface="Gill Sans MT"/>
              </a:rPr>
              <a:t>ima</a:t>
            </a:r>
            <a:r>
              <a:rPr lang="sl-SI" dirty="0" smtClean="0">
                <a:ea typeface="ＭＳ 明朝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sl-SI" u="sng" dirty="0" smtClean="0">
                <a:ea typeface="ＭＳ 明朝"/>
                <a:cs typeface="Arial" panose="020B0604020202020204" pitchFamily="34" charset="0"/>
              </a:rPr>
              <a:t>Ciljevi PST:</a:t>
            </a:r>
            <a:endParaRPr lang="sl-SI" u="sng" dirty="0" smtClean="0">
              <a:ea typeface="ＭＳ 明朝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sl-SI" sz="2000" dirty="0" smtClean="0">
                <a:cs typeface="Arial" panose="020B0604020202020204" pitchFamily="34" charset="0"/>
              </a:rPr>
              <a:t>Identificiranje i </a:t>
            </a:r>
            <a:r>
              <a:rPr lang="sl-SI" sz="2000" dirty="0" err="1" smtClean="0">
                <a:cs typeface="Arial" panose="020B0604020202020204" pitchFamily="34" charset="0"/>
              </a:rPr>
              <a:t>rješavanje</a:t>
            </a:r>
            <a:r>
              <a:rPr lang="sl-SI" sz="2000" dirty="0" smtClean="0">
                <a:cs typeface="Arial" panose="020B0604020202020204" pitchFamily="34" charset="0"/>
              </a:rPr>
              <a:t> trenutnih životnih problema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sl-SI" sz="2000" dirty="0" smtClean="0">
                <a:cs typeface="Arial" panose="020B0604020202020204" pitchFamily="34" charset="0"/>
              </a:rPr>
              <a:t>Učenje </a:t>
            </a:r>
            <a:r>
              <a:rPr lang="sl-SI" sz="2000" dirty="0" smtClean="0">
                <a:cs typeface="Arial" panose="020B0604020202020204" pitchFamily="34" charset="0"/>
              </a:rPr>
              <a:t>vještina i tehnika rješavanja problema, 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sl-SI" sz="2000" dirty="0" smtClean="0">
                <a:cs typeface="Arial" panose="020B0604020202020204" pitchFamily="34" charset="0"/>
              </a:rPr>
              <a:t>pomoći klijentu iznaći alternativna rješenja, 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sl-SI" sz="2000" dirty="0" smtClean="0">
                <a:cs typeface="Arial" panose="020B0604020202020204" pitchFamily="34" charset="0"/>
              </a:rPr>
              <a:t>povećati osjećaj kontrole, 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sl-SI" sz="2000" dirty="0" smtClean="0">
                <a:cs typeface="Arial" panose="020B0604020202020204" pitchFamily="34" charset="0"/>
              </a:rPr>
              <a:t>omogućiti da </a:t>
            </a:r>
            <a:r>
              <a:rPr lang="sl-SI" sz="2000" dirty="0" smtClean="0">
                <a:cs typeface="Arial" panose="020B0604020202020204" pitchFamily="34" charset="0"/>
              </a:rPr>
              <a:t>se </a:t>
            </a:r>
            <a:r>
              <a:rPr lang="sl-SI" sz="2000" dirty="0" smtClean="0">
                <a:cs typeface="Arial" panose="020B0604020202020204" pitchFamily="34" charset="0"/>
              </a:rPr>
              <a:t>klijent </a:t>
            </a:r>
            <a:r>
              <a:rPr lang="sl-SI" sz="2000" dirty="0" smtClean="0">
                <a:cs typeface="Arial" panose="020B0604020202020204" pitchFamily="34" charset="0"/>
              </a:rPr>
              <a:t>bolje nosi s </a:t>
            </a:r>
            <a:r>
              <a:rPr lang="sl-SI" sz="2000" dirty="0" smtClean="0">
                <a:cs typeface="Arial" panose="020B0604020202020204" pitchFamily="34" charset="0"/>
              </a:rPr>
              <a:t>budućim </a:t>
            </a:r>
            <a:r>
              <a:rPr lang="sl-SI" sz="2000" dirty="0" smtClean="0">
                <a:cs typeface="Arial" panose="020B0604020202020204" pitchFamily="34" charset="0"/>
              </a:rPr>
              <a:t>problemima</a:t>
            </a:r>
          </a:p>
          <a:p>
            <a:pPr marL="274320" lvl="1" indent="0">
              <a:lnSpc>
                <a:spcPct val="120000"/>
              </a:lnSpc>
              <a:buNone/>
            </a:pPr>
            <a:r>
              <a:rPr lang="sl-SI" sz="2000" dirty="0" smtClean="0">
                <a:cs typeface="Arial" panose="020B0604020202020204" pitchFamily="34" charset="0"/>
              </a:rPr>
              <a:t>U terapiji - fokusiranost </a:t>
            </a:r>
            <a:r>
              <a:rPr lang="sl-SI" sz="2000" dirty="0" smtClean="0">
                <a:cs typeface="Arial" panose="020B0604020202020204" pitchFamily="34" charset="0"/>
              </a:rPr>
              <a:t>na maladaptivne odgovore</a:t>
            </a:r>
            <a:endParaRPr lang="ta-IN" sz="2000" dirty="0"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38171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PROBLEM SOLVING TRENING (pst)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r>
              <a:rPr lang="hr-HR" sz="2000" b="1" dirty="0">
                <a:solidFill>
                  <a:srgbClr val="C00000"/>
                </a:solidFill>
                <a:cs typeface="Arial" panose="020B0604020202020204" pitchFamily="34" charset="0"/>
              </a:rPr>
              <a:t>PST MODULI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Orijentacija na problem: STOP </a:t>
            </a:r>
            <a:r>
              <a:rPr lang="hr-HR" dirty="0" err="1" smtClean="0"/>
              <a:t>and</a:t>
            </a:r>
            <a:r>
              <a:rPr lang="hr-HR" dirty="0" smtClean="0"/>
              <a:t> THINK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Definicija i formulacija problema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Generiranje alternativa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Donošenje </a:t>
            </a:r>
            <a:r>
              <a:rPr lang="hr-HR" dirty="0" smtClean="0"/>
              <a:t>odluke i plan djelovanja (tko, kada, koliko dugo će trajati provedba rješenja)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Praćenje napretka – uspjeh, djelomičan uspjeh ili nema napretka</a:t>
            </a:r>
            <a:endParaRPr lang="hr-HR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Implementacija i verifikacija rješenja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Vođeno uvježbavanje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hr-HR" dirty="0" smtClean="0"/>
              <a:t>Brzi </a:t>
            </a:r>
            <a:r>
              <a:rPr lang="hr-HR" dirty="0" smtClean="0"/>
              <a:t>PS</a:t>
            </a:r>
          </a:p>
          <a:p>
            <a:pPr marL="0" indent="0">
              <a:buNone/>
            </a:pP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Terapijski ugovor o uzajamnoj odgovornosti klijenta i terapeuta!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2843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69818" y="143691"/>
            <a:ext cx="11495314" cy="671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967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POMOĆNE STRATEGIJE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b="1" dirty="0" err="1"/>
              <a:t>coaching</a:t>
            </a:r>
            <a:r>
              <a:rPr lang="hr-HR" sz="2000" dirty="0"/>
              <a:t> (poticanje alternativnih rješenja problema)</a:t>
            </a:r>
          </a:p>
          <a:p>
            <a:pPr lvl="1"/>
            <a:r>
              <a:rPr lang="hr-HR" sz="2000" b="1" dirty="0"/>
              <a:t>didaktičke instrukcije </a:t>
            </a:r>
            <a:r>
              <a:rPr lang="hr-HR" sz="2000" dirty="0"/>
              <a:t>(učenje specifičnih PS principa)</a:t>
            </a:r>
          </a:p>
          <a:p>
            <a:pPr lvl="1"/>
            <a:r>
              <a:rPr lang="hr-HR" sz="2000" b="1" dirty="0"/>
              <a:t>modeliranje</a:t>
            </a:r>
            <a:r>
              <a:rPr lang="hr-HR" sz="2000" dirty="0"/>
              <a:t> (demonstriranje načina za primjenu različitih PS principa)</a:t>
            </a:r>
          </a:p>
          <a:p>
            <a:pPr lvl="1"/>
            <a:r>
              <a:rPr lang="hr-HR" sz="2000" b="1" dirty="0"/>
              <a:t>oblikovanje </a:t>
            </a:r>
            <a:r>
              <a:rPr lang="hr-HR" sz="2000" dirty="0"/>
              <a:t>(progresivno uvježbavanje sve težih koraka)</a:t>
            </a:r>
          </a:p>
          <a:p>
            <a:pPr lvl="1"/>
            <a:r>
              <a:rPr lang="hr-HR" sz="2000" b="1" dirty="0" err="1"/>
              <a:t>feedback</a:t>
            </a:r>
            <a:r>
              <a:rPr lang="hr-HR" sz="2000" b="1" dirty="0"/>
              <a:t> </a:t>
            </a:r>
            <a:r>
              <a:rPr lang="hr-HR" sz="2000" dirty="0"/>
              <a:t>(pružanje korektivnih informacija)</a:t>
            </a:r>
          </a:p>
          <a:p>
            <a:pPr lvl="1"/>
            <a:r>
              <a:rPr lang="hr-HR" sz="2000" b="1" dirty="0"/>
              <a:t>pozitivno potkrepljenje </a:t>
            </a:r>
            <a:r>
              <a:rPr lang="hr-HR" sz="2000" dirty="0"/>
              <a:t>(pohvale </a:t>
            </a:r>
            <a:r>
              <a:rPr lang="hr-HR" sz="2000" dirty="0" err="1"/>
              <a:t>klijentovog</a:t>
            </a:r>
            <a:r>
              <a:rPr lang="hr-HR" sz="2000" dirty="0"/>
              <a:t> truda)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138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PRIRUČNIK ZA KLIJENTE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hr-HR" sz="2000" b="1" dirty="0">
                <a:solidFill>
                  <a:srgbClr val="C00000"/>
                </a:solidFill>
              </a:rPr>
              <a:t>A D A P T</a:t>
            </a:r>
          </a:p>
          <a:p>
            <a:pPr lvl="1">
              <a:buNone/>
            </a:pPr>
            <a:r>
              <a:rPr lang="hr-HR" sz="2000" dirty="0">
                <a:solidFill>
                  <a:srgbClr val="C00000"/>
                </a:solidFill>
              </a:rPr>
              <a:t>A – </a:t>
            </a:r>
            <a:r>
              <a:rPr lang="hr-HR" sz="2000" dirty="0" err="1">
                <a:solidFill>
                  <a:srgbClr val="C00000"/>
                </a:solidFill>
              </a:rPr>
              <a:t>Attitude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(stav) - razviti pozitivan i optimističan stav prema problemu</a:t>
            </a:r>
          </a:p>
          <a:p>
            <a:pPr lvl="1">
              <a:buNone/>
            </a:pPr>
            <a:r>
              <a:rPr lang="hr-HR" sz="2000" dirty="0">
                <a:solidFill>
                  <a:srgbClr val="C00000"/>
                </a:solidFill>
              </a:rPr>
              <a:t>D – </a:t>
            </a:r>
            <a:r>
              <a:rPr lang="hr-HR" sz="2000" dirty="0" err="1">
                <a:solidFill>
                  <a:srgbClr val="C00000"/>
                </a:solidFill>
              </a:rPr>
              <a:t>Define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(definiraj) – identificiraj problem i prepreke, specificiraj realistične ciljeve</a:t>
            </a:r>
          </a:p>
          <a:p>
            <a:pPr lvl="1">
              <a:buNone/>
            </a:pPr>
            <a:r>
              <a:rPr lang="hr-HR" sz="2000" dirty="0">
                <a:solidFill>
                  <a:srgbClr val="C00000"/>
                </a:solidFill>
              </a:rPr>
              <a:t>A – </a:t>
            </a:r>
            <a:r>
              <a:rPr lang="hr-HR" sz="2000" dirty="0" err="1">
                <a:solidFill>
                  <a:srgbClr val="C00000"/>
                </a:solidFill>
              </a:rPr>
              <a:t>Alternatives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(alternative) – generiraj što je moguće više</a:t>
            </a:r>
          </a:p>
          <a:p>
            <a:pPr lvl="1">
              <a:buNone/>
            </a:pPr>
            <a:r>
              <a:rPr lang="hr-HR" sz="2000" dirty="0">
                <a:solidFill>
                  <a:srgbClr val="C00000"/>
                </a:solidFill>
              </a:rPr>
              <a:t>P – </a:t>
            </a:r>
            <a:r>
              <a:rPr lang="hr-HR" sz="2000" dirty="0" err="1">
                <a:solidFill>
                  <a:srgbClr val="C00000"/>
                </a:solidFill>
              </a:rPr>
              <a:t>Predict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(predvidi) – </a:t>
            </a:r>
            <a:r>
              <a:rPr lang="hr-HR" sz="2000" dirty="0" err="1">
                <a:solidFill>
                  <a:schemeClr val="tx2">
                    <a:lumMod val="50000"/>
                  </a:schemeClr>
                </a:solidFill>
              </a:rPr>
              <a:t>pozit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. i </a:t>
            </a:r>
            <a:r>
              <a:rPr lang="hr-HR" sz="2000" dirty="0" err="1">
                <a:solidFill>
                  <a:schemeClr val="tx2">
                    <a:lumMod val="50000"/>
                  </a:schemeClr>
                </a:solidFill>
              </a:rPr>
              <a:t>negat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. posljedice generiranih alternativa, izabrati one koje će maksimizirati korist i minimizirati potencijalnu štetu</a:t>
            </a:r>
          </a:p>
          <a:p>
            <a:pPr lvl="1">
              <a:buNone/>
            </a:pPr>
            <a:r>
              <a:rPr lang="hr-HR" sz="2000" dirty="0">
                <a:solidFill>
                  <a:srgbClr val="C00000"/>
                </a:solidFill>
              </a:rPr>
              <a:t>T – </a:t>
            </a:r>
            <a:r>
              <a:rPr lang="hr-HR" sz="2000" dirty="0" err="1">
                <a:solidFill>
                  <a:srgbClr val="C00000"/>
                </a:solidFill>
              </a:rPr>
              <a:t>Try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 err="1">
                <a:solidFill>
                  <a:srgbClr val="C00000"/>
                </a:solidFill>
              </a:rPr>
              <a:t>out</a:t>
            </a:r>
            <a:r>
              <a:rPr lang="hr-HR" sz="2000" dirty="0">
                <a:solidFill>
                  <a:srgbClr val="C00000"/>
                </a:solidFill>
              </a:rPr>
              <a:t> </a:t>
            </a:r>
            <a:r>
              <a:rPr lang="hr-HR" sz="2000" dirty="0">
                <a:solidFill>
                  <a:schemeClr val="tx2">
                    <a:lumMod val="50000"/>
                  </a:schemeClr>
                </a:solidFill>
              </a:rPr>
              <a:t>(isprobaj) – odabrano rješenje u stvarnom životu; ako problem nije riješen – opet na korak A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56624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PRIMJENA PST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r>
              <a:rPr lang="hr-HR" dirty="0"/>
              <a:t>svi poremećaji kod kojih stres i nošenje sa istim igraju važnu ulogu </a:t>
            </a:r>
          </a:p>
          <a:p>
            <a:pPr>
              <a:buNone/>
            </a:pPr>
            <a:r>
              <a:rPr lang="hr-HR" dirty="0"/>
              <a:t>   (depresija, anksiozni poremećaji, poremećaji prilagodbe, suicidalnost, zlouporaba supstanci, problemi u odnosima, poteškoće u suočavanju sa teškim tjelesnim i psihičkim bolestima,...)</a:t>
            </a:r>
          </a:p>
          <a:p>
            <a:r>
              <a:rPr lang="hr-HR" dirty="0"/>
              <a:t>sve dobne skupine (potvrđeno studijama)</a:t>
            </a:r>
          </a:p>
          <a:p>
            <a:r>
              <a:rPr lang="hr-HR" dirty="0"/>
              <a:t>samostalna metoda ili dio terapijskog procesa</a:t>
            </a:r>
          </a:p>
          <a:p>
            <a:r>
              <a:rPr lang="hr-HR" dirty="0"/>
              <a:t>individualna, grupna, bračna i obiteljska terapija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43272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sl-SI" dirty="0" smtClean="0">
              <a:latin typeface="Gill Sans MT"/>
              <a:cs typeface="Gill Sans MT"/>
            </a:endParaRPr>
          </a:p>
          <a:p>
            <a:r>
              <a:rPr lang="ta-IN" dirty="0" smtClean="0">
                <a:latin typeface="Gill Sans MT"/>
                <a:cs typeface="Gill Sans MT"/>
              </a:rPr>
              <a:t>Literatura:</a:t>
            </a:r>
            <a:r>
              <a:rPr lang="sl-SI" dirty="0" smtClean="0">
                <a:latin typeface="Gill Sans MT"/>
                <a:cs typeface="Gill Sans MT"/>
              </a:rPr>
              <a:t> </a:t>
            </a:r>
            <a:r>
              <a:rPr lang="ta-IN" dirty="0" smtClean="0">
                <a:latin typeface="Gill Sans MT"/>
                <a:cs typeface="Gill Sans MT"/>
              </a:rPr>
              <a:t>Dobson</a:t>
            </a:r>
            <a:r>
              <a:rPr lang="ta-IN" dirty="0">
                <a:latin typeface="Gill Sans MT"/>
                <a:cs typeface="Gill Sans MT"/>
              </a:rPr>
              <a:t>, K.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S. (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2010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), Handbook of Cognitive-Behavioral Therapier, Guilford Press, N Poglavlje 7: Problem-Solving Therapy (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D’Zurilla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&amp;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Nezu</a:t>
            </a:r>
            <a:r>
              <a:rPr lang="de-DE" dirty="0">
                <a:latin typeface="Gill Sans MT"/>
                <a:cs typeface="Gill Sans MT"/>
              </a:rPr>
              <a:t> </a:t>
            </a:r>
            <a:r>
              <a:rPr lang="ta-IN" dirty="0">
                <a:latin typeface="Gill Sans MT"/>
                <a:cs typeface="Gill Sans MT"/>
              </a:rPr>
              <a:t>) </a:t>
            </a:r>
            <a:endParaRPr lang="en-US" dirty="0">
              <a:latin typeface="Gill Sans MT"/>
              <a:cs typeface="Gill Sans MT"/>
            </a:endParaRPr>
          </a:p>
          <a:p>
            <a:endParaRPr lang="en-US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721" y="174997"/>
            <a:ext cx="60769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ZAHTJEVI ZA PST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lvl="1"/>
            <a:r>
              <a:rPr lang="hr-HR" sz="2000" dirty="0"/>
              <a:t>problem koji se može specificirati (jasno definiran, usuglašeni stavovi terapeuta i klijenta</a:t>
            </a:r>
            <a:r>
              <a:rPr lang="hr-HR" sz="2000" dirty="0" smtClean="0"/>
              <a:t>);</a:t>
            </a:r>
          </a:p>
          <a:p>
            <a:pPr marL="274320" lvl="1" indent="0">
              <a:buNone/>
            </a:pPr>
            <a:endParaRPr lang="hr-HR" sz="2000" dirty="0"/>
          </a:p>
          <a:p>
            <a:pPr lvl="1"/>
            <a:r>
              <a:rPr lang="hr-HR" sz="2000" dirty="0"/>
              <a:t>realistični ciljevi </a:t>
            </a:r>
            <a:r>
              <a:rPr lang="hr-HR" sz="2000" dirty="0" smtClean="0"/>
              <a:t>klijenta</a:t>
            </a:r>
          </a:p>
          <a:p>
            <a:pPr lvl="1"/>
            <a:endParaRPr lang="hr-HR" sz="2000" dirty="0"/>
          </a:p>
          <a:p>
            <a:pPr lvl="1"/>
            <a:r>
              <a:rPr lang="hr-HR" sz="2000" dirty="0"/>
              <a:t>odsustvo ozbiljne akutne psihijatrijske </a:t>
            </a:r>
            <a:r>
              <a:rPr lang="hr-HR" sz="2000" dirty="0" smtClean="0"/>
              <a:t>bolesti</a:t>
            </a:r>
          </a:p>
          <a:p>
            <a:pPr lvl="1"/>
            <a:endParaRPr lang="hr-HR" sz="2000" dirty="0"/>
          </a:p>
          <a:p>
            <a:pPr lvl="1"/>
            <a:r>
              <a:rPr lang="hr-HR" sz="2000" dirty="0"/>
              <a:t>slaganje u vezi terapijskog ugovora (priroda i ciljevi PS</a:t>
            </a:r>
            <a:r>
              <a:rPr lang="hr-HR" sz="2000" dirty="0" smtClean="0"/>
              <a:t>).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6808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Indikacije i kontraindikacije za pst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Najkorisnija: krizna stanja;</a:t>
            </a:r>
          </a:p>
          <a:p>
            <a:r>
              <a:rPr lang="hr-HR" dirty="0" smtClean="0"/>
              <a:t>Nije indikacija: npr. depresivni poremećaj, dezorganizirane osobe u krizi, akutne psihoze.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4595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ORIJENTACIJA </a:t>
            </a:r>
            <a:r>
              <a:rPr lang="sl-SI" sz="4000" dirty="0" err="1" smtClean="0"/>
              <a:t>ovisi</a:t>
            </a:r>
            <a:r>
              <a:rPr lang="sl-SI" sz="4000" dirty="0" smtClean="0"/>
              <a:t> o vrsti problema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lvl="1"/>
            <a:endParaRPr lang="hr-HR" sz="2000" dirty="0" smtClean="0"/>
          </a:p>
          <a:p>
            <a:pPr marL="274320" lvl="1" indent="0">
              <a:buNone/>
            </a:pPr>
            <a:endParaRPr lang="hr-HR" sz="2000" dirty="0" smtClean="0"/>
          </a:p>
          <a:p>
            <a:pPr lvl="1"/>
            <a:r>
              <a:rPr lang="hr-HR" sz="2000" dirty="0" smtClean="0"/>
              <a:t>ORIJENTACIJA NA PROBLEM:</a:t>
            </a:r>
          </a:p>
          <a:p>
            <a:pPr marL="274320" lvl="1" indent="0">
              <a:buNone/>
            </a:pPr>
            <a:r>
              <a:rPr lang="hr-HR" sz="2000" u="sng" dirty="0" smtClean="0"/>
              <a:t>poboljšanje </a:t>
            </a:r>
            <a:r>
              <a:rPr lang="hr-HR" sz="2000" u="sng" dirty="0"/>
              <a:t>situacije </a:t>
            </a:r>
            <a:r>
              <a:rPr lang="hr-HR" sz="2000" dirty="0"/>
              <a:t>(uklanjanje nepoželjnog stanja, postizanje nekog cilja, razrješenje konflikta</a:t>
            </a:r>
            <a:r>
              <a:rPr lang="hr-HR" sz="2000" dirty="0" smtClean="0"/>
              <a:t>...)</a:t>
            </a:r>
          </a:p>
          <a:p>
            <a:pPr marL="274320" lvl="1" indent="0">
              <a:buNone/>
            </a:pPr>
            <a:endParaRPr lang="hr-HR" sz="2000" dirty="0"/>
          </a:p>
          <a:p>
            <a:pPr lvl="1"/>
            <a:r>
              <a:rPr lang="hr-HR" sz="2000" dirty="0" smtClean="0"/>
              <a:t>ORIJENTACIJA NA EMOCIJE:</a:t>
            </a:r>
          </a:p>
          <a:p>
            <a:pPr marL="274320" lvl="1" indent="0">
              <a:buNone/>
            </a:pPr>
            <a:r>
              <a:rPr lang="hr-HR" sz="2000" u="sng" dirty="0"/>
              <a:t>redukcija emocionalnog </a:t>
            </a:r>
            <a:r>
              <a:rPr lang="hr-HR" sz="2000" u="sng" dirty="0" err="1"/>
              <a:t>distresa</a:t>
            </a:r>
            <a:r>
              <a:rPr lang="hr-HR" sz="2000" u="sng" dirty="0"/>
              <a:t> </a:t>
            </a:r>
            <a:r>
              <a:rPr lang="hr-HR" sz="2000" dirty="0"/>
              <a:t>prouzročenog situacijom (prihvaćanje problema, tolerancija, pozitivno sagledavanje problema, redukcija fizičke tenzije)</a:t>
            </a:r>
          </a:p>
        </p:txBody>
      </p:sp>
    </p:spTree>
    <p:extLst>
      <p:ext uri="{BB962C8B-B14F-4D97-AF65-F5344CB8AC3E}">
        <p14:creationId xmlns:p14="http://schemas.microsoft.com/office/powerpoint/2010/main" val="13269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TEORIJSKA PODLOGA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lnSpc>
                <a:spcPct val="120000"/>
              </a:lnSpc>
              <a:buNone/>
            </a:pPr>
            <a:r>
              <a:rPr lang="sl-SI" b="1" dirty="0" smtClean="0">
                <a:solidFill>
                  <a:srgbClr val="C00000"/>
                </a:solidFill>
                <a:cs typeface="Arial" panose="020B0604020202020204" pitchFamily="34" charset="0"/>
              </a:rPr>
              <a:t>Dva </a:t>
            </a:r>
            <a:r>
              <a:rPr lang="ta-IN" b="1" dirty="0" smtClean="0">
                <a:solidFill>
                  <a:srgbClr val="C00000"/>
                </a:solidFill>
                <a:cs typeface="Gill Sans MT"/>
              </a:rPr>
              <a:t>modela</a:t>
            </a:r>
            <a:r>
              <a:rPr lang="hr-HR" b="1" dirty="0" smtClean="0">
                <a:solidFill>
                  <a:srgbClr val="C00000"/>
                </a:solidFill>
                <a:cs typeface="Gill Sans MT"/>
              </a:rPr>
              <a:t> (</a:t>
            </a:r>
            <a:r>
              <a:rPr lang="hr-HR" dirty="0">
                <a:cs typeface="Arial" panose="020B0604020202020204" pitchFamily="34" charset="0"/>
              </a:rPr>
              <a:t>D`Zurilla i </a:t>
            </a:r>
            <a:r>
              <a:rPr lang="hr-HR" dirty="0" smtClean="0">
                <a:cs typeface="Arial" panose="020B0604020202020204" pitchFamily="34" charset="0"/>
              </a:rPr>
              <a:t>Nezu)</a:t>
            </a:r>
            <a:endParaRPr lang="sl-SI" dirty="0">
              <a:cs typeface="Arial" panose="020B0604020202020204" pitchFamily="34" charset="0"/>
            </a:endParaRPr>
          </a:p>
          <a:p>
            <a:pPr marL="274320" lvl="1" indent="0">
              <a:lnSpc>
                <a:spcPct val="120000"/>
              </a:lnSpc>
              <a:buNone/>
            </a:pPr>
            <a:endParaRPr lang="sl-SI" b="1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ta-IN" b="1" dirty="0">
              <a:cs typeface="Gill Sans MT"/>
            </a:endParaRPr>
          </a:p>
          <a:p>
            <a:pPr marL="617220" lvl="1" indent="-342900">
              <a:lnSpc>
                <a:spcPct val="120000"/>
              </a:lnSpc>
              <a:buFont typeface="+mj-lt"/>
              <a:buAutoNum type="arabicPeriod"/>
            </a:pPr>
            <a:r>
              <a:rPr lang="ta-IN" sz="2000" dirty="0" smtClean="0">
                <a:cs typeface="Gill Sans MT"/>
              </a:rPr>
              <a:t>Model </a:t>
            </a:r>
            <a:r>
              <a:rPr lang="ta-IN" sz="2000" dirty="0">
                <a:cs typeface="Gill Sans MT"/>
              </a:rPr>
              <a:t>socijalnog </a:t>
            </a:r>
            <a:r>
              <a:rPr lang="ta-IN" sz="2000" dirty="0" smtClean="0">
                <a:cs typeface="Gill Sans MT"/>
              </a:rPr>
              <a:t>PS</a:t>
            </a:r>
            <a:r>
              <a:rPr lang="sl-SI" sz="2000" dirty="0" smtClean="0">
                <a:cs typeface="Arial" panose="020B0604020202020204" pitchFamily="34" charset="0"/>
              </a:rPr>
              <a:t> (</a:t>
            </a:r>
            <a:r>
              <a:rPr lang="sl-SI" sz="2000" dirty="0" err="1" smtClean="0">
                <a:cs typeface="Arial" panose="020B0604020202020204" pitchFamily="34" charset="0"/>
              </a:rPr>
              <a:t>The</a:t>
            </a:r>
            <a:r>
              <a:rPr lang="sl-SI" sz="2000" dirty="0" smtClean="0">
                <a:cs typeface="Arial" panose="020B0604020202020204" pitchFamily="34" charset="0"/>
              </a:rPr>
              <a:t> social problem-</a:t>
            </a:r>
            <a:r>
              <a:rPr lang="sl-SI" sz="2000" dirty="0" err="1" smtClean="0">
                <a:cs typeface="Arial" panose="020B0604020202020204" pitchFamily="34" charset="0"/>
              </a:rPr>
              <a:t>solving</a:t>
            </a:r>
            <a:r>
              <a:rPr lang="sl-SI" sz="2000" dirty="0" smtClean="0">
                <a:cs typeface="Arial" panose="020B0604020202020204" pitchFamily="34" charset="0"/>
              </a:rPr>
              <a:t> model)</a:t>
            </a:r>
            <a:endParaRPr lang="ta-IN" sz="2000" dirty="0">
              <a:cs typeface="Gill Sans MT"/>
            </a:endParaRPr>
          </a:p>
          <a:p>
            <a:pPr marL="61722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sz="2000" dirty="0" smtClean="0">
                <a:cs typeface="Arial" panose="020B0604020202020204" pitchFamily="34" charset="0"/>
              </a:rPr>
              <a:t>R</a:t>
            </a:r>
            <a:r>
              <a:rPr lang="ta-IN" sz="2000" dirty="0">
                <a:cs typeface="Gill Sans MT"/>
              </a:rPr>
              <a:t>elacijski </a:t>
            </a:r>
            <a:r>
              <a:rPr lang="ta-IN" sz="2000" dirty="0" smtClean="0">
                <a:cs typeface="Gill Sans MT"/>
              </a:rPr>
              <a:t>problem </a:t>
            </a:r>
            <a:r>
              <a:rPr lang="ta-IN" sz="2000" dirty="0">
                <a:cs typeface="Gill Sans MT"/>
              </a:rPr>
              <a:t>solving model stresa i </a:t>
            </a:r>
            <a:r>
              <a:rPr lang="ta-IN" sz="2000" dirty="0" smtClean="0">
                <a:cs typeface="Gill Sans MT"/>
              </a:rPr>
              <a:t>dobrobiti</a:t>
            </a:r>
            <a:r>
              <a:rPr lang="sl-SI" sz="2000" dirty="0" smtClean="0">
                <a:cs typeface="Arial" panose="020B0604020202020204" pitchFamily="34" charset="0"/>
              </a:rPr>
              <a:t> </a:t>
            </a:r>
            <a:r>
              <a:rPr lang="sl-SI" sz="2000" dirty="0" smtClean="0">
                <a:cs typeface="Arial" panose="020B0604020202020204" pitchFamily="34" charset="0"/>
              </a:rPr>
              <a:t>(Relational </a:t>
            </a:r>
            <a:r>
              <a:rPr lang="sl-SI" sz="2000" dirty="0" smtClean="0">
                <a:cs typeface="Arial" panose="020B0604020202020204" pitchFamily="34" charset="0"/>
              </a:rPr>
              <a:t>problem-solving </a:t>
            </a:r>
            <a:r>
              <a:rPr lang="sl-SI" sz="2000" dirty="0" smtClean="0">
                <a:cs typeface="Arial" panose="020B0604020202020204" pitchFamily="34" charset="0"/>
              </a:rPr>
              <a:t>model)</a:t>
            </a:r>
            <a:endParaRPr lang="ta-IN" sz="2000" dirty="0">
              <a:cs typeface="Gill Sans MT"/>
            </a:endParaRPr>
          </a:p>
          <a:p>
            <a:pPr>
              <a:lnSpc>
                <a:spcPct val="120000"/>
              </a:lnSpc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Gill Sans MT"/>
              <a:cs typeface="Gill Sans MT"/>
            </a:endParaRPr>
          </a:p>
          <a:p>
            <a:pPr>
              <a:lnSpc>
                <a:spcPct val="120000"/>
              </a:lnSpc>
            </a:pPr>
            <a:endParaRPr lang="sl-SI" dirty="0">
              <a:latin typeface="Gill Sans MT"/>
              <a:cs typeface="Gill Sans MT"/>
            </a:endParaRPr>
          </a:p>
          <a:p>
            <a:endParaRPr lang="ta-IN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0992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/>
          </a:bodyPr>
          <a:lstStyle/>
          <a:p>
            <a:r>
              <a:rPr lang="sl-SI" sz="4000" dirty="0" smtClean="0"/>
              <a:t>1.Model sociJalnog ps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272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hr-HR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Osnovni koncepti</a:t>
            </a:r>
          </a:p>
          <a:p>
            <a:pPr marL="274320" lvl="1" indent="0">
              <a:buNone/>
            </a:pPr>
            <a:endParaRPr lang="hr-HR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dirty="0" smtClean="0">
                <a:cs typeface="Arial" panose="020B0604020202020204" pitchFamily="34" charset="0"/>
              </a:rPr>
              <a:t>SOCIJALNI </a:t>
            </a:r>
            <a:r>
              <a:rPr lang="hr-HR" sz="2000" dirty="0" smtClean="0">
                <a:cs typeface="Arial" panose="020B0604020202020204" pitchFamily="34" charset="0"/>
              </a:rPr>
              <a:t>PS = samousmjeravajući </a:t>
            </a:r>
            <a:r>
              <a:rPr lang="hr-HR" sz="2000" dirty="0">
                <a:cs typeface="Arial" panose="020B0604020202020204" pitchFamily="34" charset="0"/>
              </a:rPr>
              <a:t>kognitivno-bihevioralni proces pomoću kojeg pojedinac, par ili grupa </a:t>
            </a:r>
            <a:r>
              <a:rPr lang="hr-HR" sz="2000" dirty="0" smtClean="0">
                <a:cs typeface="Arial" panose="020B0604020202020204" pitchFamily="34" charset="0"/>
              </a:rPr>
              <a:t>pokušavaju </a:t>
            </a:r>
            <a:r>
              <a:rPr lang="hr-HR" sz="2000" dirty="0">
                <a:cs typeface="Arial" panose="020B0604020202020204" pitchFamily="34" charset="0"/>
              </a:rPr>
              <a:t>identificirati ili otkriti učinkovita </a:t>
            </a:r>
            <a:r>
              <a:rPr lang="hr-HR" sz="2000" b="1" dirty="0">
                <a:cs typeface="Arial" panose="020B0604020202020204" pitchFamily="34" charset="0"/>
              </a:rPr>
              <a:t>rješenja</a:t>
            </a:r>
            <a:r>
              <a:rPr lang="hr-HR" sz="2000" dirty="0">
                <a:cs typeface="Arial" panose="020B0604020202020204" pitchFamily="34" charset="0"/>
              </a:rPr>
              <a:t> za specifične </a:t>
            </a:r>
            <a:r>
              <a:rPr lang="hr-HR" sz="2000" b="1" dirty="0">
                <a:cs typeface="Arial" panose="020B0604020202020204" pitchFamily="34" charset="0"/>
              </a:rPr>
              <a:t>probleme</a:t>
            </a:r>
            <a:r>
              <a:rPr lang="hr-HR" sz="2000" dirty="0">
                <a:cs typeface="Arial" panose="020B0604020202020204" pitchFamily="34" charset="0"/>
              </a:rPr>
              <a:t> </a:t>
            </a:r>
            <a:r>
              <a:rPr lang="hr-HR" sz="2000" dirty="0" smtClean="0">
                <a:cs typeface="Arial" panose="020B0604020202020204" pitchFamily="34" charset="0"/>
              </a:rPr>
              <a:t>na </a:t>
            </a:r>
            <a:r>
              <a:rPr lang="hr-HR" sz="2000" dirty="0">
                <a:cs typeface="Arial" panose="020B0604020202020204" pitchFamily="34" charset="0"/>
              </a:rPr>
              <a:t>koje nailaze u svakodnevnom životu </a:t>
            </a:r>
            <a:endParaRPr lang="hr-HR" sz="2000" dirty="0" smtClean="0">
              <a:cs typeface="Arial" panose="020B0604020202020204" pitchFamily="34" charset="0"/>
            </a:endParaRPr>
          </a:p>
          <a:p>
            <a:pPr marL="274320" lvl="1" indent="0">
              <a:buNone/>
            </a:pPr>
            <a:endParaRPr lang="sl-SI" sz="2000" dirty="0" smtClean="0">
              <a:cs typeface="Arial" panose="020B0604020202020204" pitchFamily="34" charset="0"/>
            </a:endParaRPr>
          </a:p>
          <a:p>
            <a:pPr lvl="1"/>
            <a:r>
              <a:rPr lang="hr-HR" sz="2000" dirty="0" smtClean="0">
                <a:cs typeface="Arial" panose="020B0604020202020204" pitchFamily="34" charset="0"/>
              </a:rPr>
              <a:t>PROBLEM = </a:t>
            </a:r>
            <a:r>
              <a:rPr lang="hr-HR" sz="2000" dirty="0">
                <a:cs typeface="Arial" panose="020B0604020202020204" pitchFamily="34" charset="0"/>
              </a:rPr>
              <a:t>disbalans između adaptivnih zahtjeva i dostupnosti učinkovitih strategija suočavanja (</a:t>
            </a:r>
            <a:r>
              <a:rPr lang="hr-HR" sz="2000" dirty="0" err="1">
                <a:cs typeface="Arial" panose="020B0604020202020204" pitchFamily="34" charset="0"/>
              </a:rPr>
              <a:t>nesrazmjer</a:t>
            </a:r>
            <a:r>
              <a:rPr lang="hr-HR" sz="2000" dirty="0">
                <a:cs typeface="Arial" panose="020B0604020202020204" pitchFamily="34" charset="0"/>
              </a:rPr>
              <a:t> između onog što jest i što bi trebalo biti</a:t>
            </a:r>
            <a:r>
              <a:rPr lang="hr-HR" sz="2000" dirty="0" smtClean="0">
                <a:cs typeface="Arial" panose="020B0604020202020204" pitchFamily="34" charset="0"/>
              </a:rPr>
              <a:t>)</a:t>
            </a:r>
          </a:p>
          <a:p>
            <a:pPr marL="274320" lvl="1" indent="0">
              <a:buNone/>
            </a:pPr>
            <a:endParaRPr lang="hr-HR" sz="2000" dirty="0">
              <a:cs typeface="Arial" panose="020B0604020202020204" pitchFamily="34" charset="0"/>
            </a:endParaRPr>
          </a:p>
          <a:p>
            <a:pPr lvl="1"/>
            <a:r>
              <a:rPr lang="hr-HR" sz="2000" dirty="0" smtClean="0">
                <a:cs typeface="Arial" panose="020B0604020202020204" pitchFamily="34" charset="0"/>
              </a:rPr>
              <a:t>RJEŠENJE = </a:t>
            </a:r>
            <a:r>
              <a:rPr lang="hr-HR" sz="2000" dirty="0">
                <a:cs typeface="Arial" panose="020B0604020202020204" pitchFamily="34" charset="0"/>
              </a:rPr>
              <a:t>strategija suočavanja (odgovor) ili obrazac strategija (odgovora) za specifičnu situaciju</a:t>
            </a:r>
            <a:endParaRPr lang="sl-SI" sz="2000" dirty="0"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1016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Model sociJalnog ps</a:t>
            </a:r>
            <a:r>
              <a:rPr lang="sl-SI" sz="4000" dirty="0"/>
              <a:t/>
            </a:r>
            <a:br>
              <a:rPr lang="sl-SI" sz="4000" dirty="0"/>
            </a:br>
            <a:r>
              <a:rPr lang="sl-SI" sz="4000" dirty="0" smtClean="0"/>
              <a:t>glavne ps dimenzije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55140"/>
            <a:ext cx="10058400" cy="4445000"/>
          </a:xfrm>
        </p:spPr>
        <p:txBody>
          <a:bodyPr>
            <a:normAutofit/>
          </a:bodyPr>
          <a:lstStyle/>
          <a:p>
            <a:pPr marL="274320" lvl="1" indent="0" algn="ctr">
              <a:buNone/>
            </a:pPr>
            <a:r>
              <a:rPr lang="hr-H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ORIJENTACIJA </a:t>
            </a:r>
            <a:r>
              <a:rPr lang="hr-H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PROBLEM</a:t>
            </a:r>
          </a:p>
          <a:p>
            <a:pPr marL="274320" lvl="1" indent="0">
              <a:buNone/>
            </a:pPr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69219187"/>
              </p:ext>
            </p:extLst>
          </p:nvPr>
        </p:nvGraphicFramePr>
        <p:xfrm>
          <a:off x="1552448" y="2644648"/>
          <a:ext cx="9093200" cy="3771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691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0008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Model sociJalnog ps</a:t>
            </a:r>
            <a:r>
              <a:rPr lang="sl-SI" sz="4000" dirty="0"/>
              <a:t/>
            </a:r>
            <a:br>
              <a:rPr lang="sl-SI" sz="4000" dirty="0"/>
            </a:br>
            <a:r>
              <a:rPr lang="sl-SI" sz="4000" dirty="0" smtClean="0"/>
              <a:t>glavne ps dimenzije</a:t>
            </a:r>
            <a:endParaRPr lang="en-US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1755140"/>
            <a:ext cx="10058400" cy="4445000"/>
          </a:xfrm>
        </p:spPr>
        <p:txBody>
          <a:bodyPr>
            <a:normAutofit/>
          </a:bodyPr>
          <a:lstStyle/>
          <a:p>
            <a:pPr marL="274320" lvl="1" indent="0" algn="ctr">
              <a:buNone/>
            </a:pPr>
            <a:r>
              <a:rPr lang="hr-H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STIL </a:t>
            </a:r>
            <a:r>
              <a:rPr lang="hr-H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RJEŠAVANJA PROBLEMA</a:t>
            </a:r>
          </a:p>
          <a:p>
            <a:pPr marL="274320" lvl="1" indent="0">
              <a:buNone/>
            </a:pPr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00362230"/>
              </p:ext>
            </p:extLst>
          </p:nvPr>
        </p:nvGraphicFramePr>
        <p:xfrm>
          <a:off x="1552448" y="2644648"/>
          <a:ext cx="9093200" cy="3771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44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lesa">
  <a:themeElements>
    <a:clrScheme name="Vrsta les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rsta les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sta les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TM03090434[[fn=Vrsta lesa]]</Template>
  <TotalTime>238</TotalTime>
  <Words>1271</Words>
  <Application>Microsoft Office PowerPoint</Application>
  <PresentationFormat>Widescreen</PresentationFormat>
  <Paragraphs>225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Courier New</vt:lpstr>
      <vt:lpstr>Gill Sans MT</vt:lpstr>
      <vt:lpstr>ＭＳ 明朝</vt:lpstr>
      <vt:lpstr>Rockwell</vt:lpstr>
      <vt:lpstr>Rockwell Condensed</vt:lpstr>
      <vt:lpstr>Wingdings</vt:lpstr>
      <vt:lpstr>Vrsta lesa</vt:lpstr>
      <vt:lpstr>Problem solving</vt:lpstr>
      <vt:lpstr>Problem solving tehnike</vt:lpstr>
      <vt:lpstr>ZAHTJEVI ZA PST</vt:lpstr>
      <vt:lpstr>Indikacije i kontraindikacije za pst</vt:lpstr>
      <vt:lpstr>ORIJENTACIJA ovisi o vrsti problema</vt:lpstr>
      <vt:lpstr>TEORIJSKA PODLOGA</vt:lpstr>
      <vt:lpstr>1.Model sociJalnog ps</vt:lpstr>
      <vt:lpstr>Model sociJalnog ps glavne ps dimenzije</vt:lpstr>
      <vt:lpstr>Model sociJalnog ps glavne ps dimenzije</vt:lpstr>
      <vt:lpstr>2. RELACIJSKI PS MODEL STRESA I DOBROBITI</vt:lpstr>
      <vt:lpstr>RELACIJSKI PS MODEL STRESA I DOBROBITI</vt:lpstr>
      <vt:lpstr>PS MODEL</vt:lpstr>
      <vt:lpstr>PS MODEL</vt:lpstr>
      <vt:lpstr>PS MODEL</vt:lpstr>
      <vt:lpstr>PS MODEL</vt:lpstr>
      <vt:lpstr>PS MODEL</vt:lpstr>
      <vt:lpstr>PROBLEM SOLVING TRENING (pst)</vt:lpstr>
      <vt:lpstr>PROBLEM SOLVING TRENING (pst)</vt:lpstr>
      <vt:lpstr>PROBLEM SOLVING TRENING (pst)</vt:lpstr>
      <vt:lpstr>PROBLEM SOLVING TRENING (pst)</vt:lpstr>
      <vt:lpstr>PowerPoint Presentation</vt:lpstr>
      <vt:lpstr>POMOĆNE STRATEGIJE</vt:lpstr>
      <vt:lpstr>PRIRUČNIK ZA KLIJENTE</vt:lpstr>
      <vt:lpstr>PRIMJENA PST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</dc:title>
  <dc:creator>Petra Novak</dc:creator>
  <cp:lastModifiedBy>Nastava</cp:lastModifiedBy>
  <cp:revision>26</cp:revision>
  <dcterms:created xsi:type="dcterms:W3CDTF">2018-02-09T14:47:46Z</dcterms:created>
  <dcterms:modified xsi:type="dcterms:W3CDTF">2018-02-17T00:05:38Z</dcterms:modified>
</cp:coreProperties>
</file>