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5" r:id="rId11"/>
    <p:sldId id="268" r:id="rId12"/>
    <p:sldId id="269" r:id="rId13"/>
    <p:sldId id="270" r:id="rId14"/>
    <p:sldId id="264" r:id="rId15"/>
    <p:sldId id="271" r:id="rId16"/>
    <p:sldId id="263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25.11.2017.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764A8-242F-4D9B-B2EA-DE24DE1E67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006144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25.11.2017.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653EC-A2E9-4BB0-9072-59DDDA70B0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225005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653EC-A2E9-4BB0-9072-59DDDA70B057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25.11.2017.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573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24.11.2017.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Uloga domaće zadaće u BKT-u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57892"/>
            <a:ext cx="3500430" cy="571504"/>
          </a:xfrm>
        </p:spPr>
        <p:txBody>
          <a:bodyPr>
            <a:normAutofit/>
          </a:bodyPr>
          <a:lstStyle/>
          <a:p>
            <a:r>
              <a:rPr lang="hr-HR" dirty="0" smtClean="0"/>
              <a:t>	  Boris </a:t>
            </a:r>
            <a:r>
              <a:rPr lang="hr-HR" dirty="0" err="1" smtClean="0"/>
              <a:t>Deković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Određivanje DZ u suradnji s klijentom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Uvjeriti se da se klijent slaže sa domaćom zadaćom</a:t>
            </a:r>
          </a:p>
          <a:p>
            <a:endParaRPr lang="hr-HR" dirty="0" smtClean="0"/>
          </a:p>
          <a:p>
            <a:r>
              <a:rPr lang="hr-HR" dirty="0" smtClean="0"/>
              <a:t>Popustljivi klijenti se mogu složiti sa zadaćom ali je ne uspjeti ispuniti</a:t>
            </a:r>
          </a:p>
          <a:p>
            <a:endParaRPr lang="hr-HR" dirty="0" smtClean="0"/>
          </a:p>
          <a:p>
            <a:r>
              <a:rPr lang="hr-HR" dirty="0" smtClean="0"/>
              <a:t>Ohrabrivanje klijenta da sam sebi zadaje zadaće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Zadavanje zadaće “bez gubitka”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Istaknuti kako se korisni podaci mogu dobiti i ako klijent ne uspije dovršiti zadaću</a:t>
            </a:r>
          </a:p>
          <a:p>
            <a:endParaRPr lang="hr-HR" dirty="0" smtClean="0"/>
          </a:p>
          <a:p>
            <a:r>
              <a:rPr lang="hr-HR" dirty="0" smtClean="0"/>
              <a:t>Ako klijent dulje vrijeme ne radi DZ – otkriti prepreke koje ih ometaju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Započinjanje zadaće na seansi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ranoj fazi terapije</a:t>
            </a:r>
          </a:p>
          <a:p>
            <a:endParaRPr lang="hr-HR" dirty="0" smtClean="0"/>
          </a:p>
          <a:p>
            <a:r>
              <a:rPr lang="hr-HR" dirty="0" smtClean="0"/>
              <a:t>Terapeut može procijeniti je li zadatak primjeren za klijenta</a:t>
            </a:r>
          </a:p>
          <a:p>
            <a:endParaRPr lang="hr-HR" dirty="0" smtClean="0"/>
          </a:p>
          <a:p>
            <a:r>
              <a:rPr lang="hr-HR" dirty="0" smtClean="0"/>
              <a:t>Klijenti kao najteži dio DZ opisuju razdoblje prije započinjanja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Zapamćivanje izvršavanja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Učiti klijenta da zapisuje koje su mu zadaće</a:t>
            </a:r>
          </a:p>
          <a:p>
            <a:endParaRPr lang="hr-HR" dirty="0" smtClean="0"/>
          </a:p>
          <a:p>
            <a:r>
              <a:rPr lang="hr-HR" dirty="0" smtClean="0"/>
              <a:t>Uparivanje DZ sa dnevnim aktivnostima</a:t>
            </a:r>
          </a:p>
          <a:p>
            <a:endParaRPr lang="hr-HR" dirty="0" smtClean="0"/>
          </a:p>
          <a:p>
            <a:r>
              <a:rPr lang="hr-HR" dirty="0" smtClean="0"/>
              <a:t>Korištenje bilješki i podsjetnika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Predviđanje problema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Klijentova</a:t>
            </a:r>
            <a:r>
              <a:rPr lang="hr-HR" dirty="0" smtClean="0"/>
              <a:t> procjena vjerojatnosti izvršavanja zadaće (0 – 100%)</a:t>
            </a:r>
          </a:p>
          <a:p>
            <a:r>
              <a:rPr lang="hr-HR" dirty="0" smtClean="0"/>
              <a:t>Ako nismo sigurni (90 – 100%) da će klijent napraviti DZ:</a:t>
            </a:r>
          </a:p>
          <a:p>
            <a:pPr lvl="1"/>
            <a:r>
              <a:rPr lang="hr-HR" dirty="0" smtClean="0"/>
              <a:t>Proba ponašanja </a:t>
            </a:r>
            <a:r>
              <a:rPr lang="hr-HR" i="1" dirty="0" smtClean="0"/>
              <a:t>(zamišljanje situacije)</a:t>
            </a:r>
            <a:endParaRPr lang="hr-HR" dirty="0" smtClean="0"/>
          </a:p>
          <a:p>
            <a:pPr lvl="1"/>
            <a:r>
              <a:rPr lang="hr-HR" dirty="0" smtClean="0"/>
              <a:t>Predlaganje drugačije (lakše) zadaće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Priprema za moguće negativne ishode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Postaviti scenarij za koji je vjerojatno da će biti uspješan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Unaprijed odgovoriti na predviđene NAT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Konceptualizacija teškoća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Praktični problemi</a:t>
            </a:r>
          </a:p>
          <a:p>
            <a:r>
              <a:rPr lang="hr-HR" dirty="0" smtClean="0"/>
              <a:t>Psihološki problemi</a:t>
            </a:r>
          </a:p>
          <a:p>
            <a:r>
              <a:rPr lang="hr-HR" dirty="0" smtClean="0"/>
              <a:t>Psihološki problemi maskirani u praktične</a:t>
            </a:r>
          </a:p>
          <a:p>
            <a:r>
              <a:rPr lang="hr-HR" dirty="0" smtClean="0"/>
              <a:t>Problemi vezani uz </a:t>
            </a:r>
            <a:r>
              <a:rPr lang="hr-HR" dirty="0" err="1" smtClean="0"/>
              <a:t>terapeutove</a:t>
            </a:r>
            <a:r>
              <a:rPr lang="hr-HR" dirty="0" smtClean="0"/>
              <a:t> misli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Praktični problemi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Izvršavanje zadaće u posljednjem trenutku</a:t>
            </a:r>
          </a:p>
          <a:p>
            <a:pPr lvl="1"/>
            <a:r>
              <a:rPr lang="hr-HR" dirty="0" smtClean="0"/>
              <a:t>Podsjetiti klijenta da to ne radi</a:t>
            </a:r>
          </a:p>
          <a:p>
            <a:endParaRPr lang="hr-HR" sz="2000" dirty="0" smtClean="0"/>
          </a:p>
          <a:p>
            <a:r>
              <a:rPr lang="hr-HR" dirty="0" smtClean="0"/>
              <a:t>Zaboravljanje objašnjenja za zadaću</a:t>
            </a:r>
          </a:p>
          <a:p>
            <a:pPr lvl="1"/>
            <a:r>
              <a:rPr lang="hr-HR" dirty="0" smtClean="0"/>
              <a:t>Bilježenje uz zadatak zašto to treba raditi</a:t>
            </a:r>
          </a:p>
          <a:p>
            <a:endParaRPr lang="hr-HR" sz="1800" dirty="0" smtClean="0"/>
          </a:p>
          <a:p>
            <a:r>
              <a:rPr lang="hr-HR" dirty="0" smtClean="0"/>
              <a:t>Neorganiziranost</a:t>
            </a:r>
          </a:p>
          <a:p>
            <a:pPr lvl="1"/>
            <a:r>
              <a:rPr lang="hr-HR" dirty="0" smtClean="0"/>
              <a:t>Sastavljanje podsjetnika</a:t>
            </a:r>
          </a:p>
          <a:p>
            <a:pPr lvl="1"/>
            <a:r>
              <a:rPr lang="hr-HR" dirty="0" smtClean="0"/>
              <a:t>Planiranje kroz kalendar / rokovnik</a:t>
            </a:r>
          </a:p>
          <a:p>
            <a:endParaRPr lang="hr-HR" sz="1800" dirty="0" smtClean="0"/>
          </a:p>
          <a:p>
            <a:r>
              <a:rPr lang="hr-HR" dirty="0" smtClean="0"/>
              <a:t>Preteška / loše osmišljena zadaća</a:t>
            </a:r>
          </a:p>
          <a:p>
            <a:pPr lvl="1"/>
            <a:r>
              <a:rPr lang="hr-HR" dirty="0" smtClean="0"/>
              <a:t>Objasniti klijentu  (koji se možda nepotrebno kritizira)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Psihološki problemi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Negativna predviđanja </a:t>
            </a:r>
            <a:r>
              <a:rPr lang="hr-HR" i="1" dirty="0" smtClean="0"/>
              <a:t>(neću razumjeti)</a:t>
            </a:r>
            <a:endParaRPr lang="hr-HR" dirty="0" smtClean="0"/>
          </a:p>
          <a:p>
            <a:pPr lvl="1"/>
            <a:r>
              <a:rPr lang="hr-HR" sz="2000" dirty="0" smtClean="0"/>
              <a:t>Eksperiment – testiranje misli na seansi</a:t>
            </a:r>
          </a:p>
          <a:p>
            <a:pPr lvl="1"/>
            <a:r>
              <a:rPr lang="hr-HR" sz="2000" dirty="0" smtClean="0"/>
              <a:t>prednosti / nedostaci izvršavanja DZ</a:t>
            </a:r>
          </a:p>
          <a:p>
            <a:r>
              <a:rPr lang="hr-HR" dirty="0" smtClean="0"/>
              <a:t>Precjenjivanje zahtjeva DZ</a:t>
            </a:r>
          </a:p>
          <a:p>
            <a:pPr lvl="1"/>
            <a:r>
              <a:rPr lang="hr-HR" i="1" dirty="0" smtClean="0"/>
              <a:t>“</a:t>
            </a:r>
            <a:r>
              <a:rPr lang="hr-HR" sz="2000" dirty="0" smtClean="0"/>
              <a:t>Ne znam hoću li imati vremena</a:t>
            </a:r>
            <a:r>
              <a:rPr lang="hr-HR" sz="2000" i="1" dirty="0" smtClean="0"/>
              <a:t>” </a:t>
            </a:r>
            <a:r>
              <a:rPr lang="hr-HR" sz="2000" dirty="0" smtClean="0"/>
              <a:t>– naći najpogodniji trenutak</a:t>
            </a:r>
          </a:p>
          <a:p>
            <a:pPr lvl="1"/>
            <a:r>
              <a:rPr lang="hr-HR" sz="2000" dirty="0" smtClean="0"/>
              <a:t>“Ne znam hoću li imati snage”</a:t>
            </a:r>
          </a:p>
          <a:p>
            <a:pPr lvl="2"/>
            <a:r>
              <a:rPr lang="hr-HR" sz="2000" dirty="0" smtClean="0"/>
              <a:t>Pitati koliko je taj zadatak stvarno naporan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Perfekcionizam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Domaća zadaća ne mora biti savršena</a:t>
            </a:r>
          </a:p>
          <a:p>
            <a:endParaRPr lang="hr-HR" dirty="0" smtClean="0"/>
          </a:p>
          <a:p>
            <a:r>
              <a:rPr lang="hr-HR" dirty="0" smtClean="0"/>
              <a:t>Namjerno napraviti nesavršenu DZ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65403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    Uloga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Domaća zadaća – integralni, obvezni dio terapije</a:t>
            </a:r>
          </a:p>
          <a:p>
            <a:r>
              <a:rPr lang="hr-HR" sz="2800" dirty="0" smtClean="0"/>
              <a:t>Cilj domaće zadaće – proširiti kog. i bih. promjene tokom jednog tjedna</a:t>
            </a:r>
          </a:p>
          <a:p>
            <a:r>
              <a:rPr lang="hr-HR" sz="2800" dirty="0" smtClean="0"/>
              <a:t>Dobra domaća zadaća omogućava:</a:t>
            </a:r>
          </a:p>
          <a:p>
            <a:pPr lvl="1"/>
            <a:r>
              <a:rPr lang="hr-HR" sz="2400" dirty="0" smtClean="0"/>
              <a:t>Daljnje educiranje</a:t>
            </a:r>
          </a:p>
          <a:p>
            <a:pPr lvl="1"/>
            <a:r>
              <a:rPr lang="hr-HR" sz="2400" dirty="0" smtClean="0"/>
              <a:t>Prikupljanje podataka</a:t>
            </a:r>
          </a:p>
          <a:p>
            <a:pPr lvl="1"/>
            <a:r>
              <a:rPr lang="hr-HR" sz="2400" dirty="0" smtClean="0"/>
              <a:t>Testiranje misli i vjerovanja</a:t>
            </a:r>
          </a:p>
          <a:p>
            <a:pPr lvl="1"/>
            <a:r>
              <a:rPr lang="hr-HR" sz="2400" dirty="0" smtClean="0"/>
              <a:t>Mijenjanje mišljenja</a:t>
            </a:r>
          </a:p>
          <a:p>
            <a:pPr lvl="1"/>
            <a:r>
              <a:rPr lang="hr-HR" sz="2400" dirty="0" smtClean="0"/>
              <a:t>Uvježbavanje kognitivnih i bihevioralnih tehnika</a:t>
            </a:r>
          </a:p>
          <a:p>
            <a:pPr lvl="1"/>
            <a:r>
              <a:rPr lang="hr-HR" sz="2400" dirty="0" smtClean="0"/>
              <a:t>Eksperimentiranje novim ponašanjima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Psihološki problemi maskirani u praktične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Nedostatak vremena, snage, mogućnosti</a:t>
            </a:r>
          </a:p>
          <a:p>
            <a:pPr>
              <a:buNone/>
            </a:pPr>
            <a:r>
              <a:rPr lang="hr-HR" dirty="0" smtClean="0"/>
              <a:t>	</a:t>
            </a:r>
            <a:r>
              <a:rPr lang="hr-HR" sz="2400" dirty="0" smtClean="0"/>
              <a:t>- da tih problema nema, koliko je vjerojatno da ćete napraviti zadaću?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Problemi vezani za </a:t>
            </a:r>
            <a:r>
              <a:rPr lang="hr-HR" dirty="0" err="1" smtClean="0"/>
              <a:t>terapeutove</a:t>
            </a:r>
            <a:r>
              <a:rPr lang="hr-HR" dirty="0" smtClean="0"/>
              <a:t>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“Povrijedit ću ga ako budem istraživao razloge neizvršavanja domaće zadaće”</a:t>
            </a:r>
          </a:p>
          <a:p>
            <a:r>
              <a:rPr lang="hr-HR" dirty="0" smtClean="0"/>
              <a:t>“Naljutit će se ako mu se suprotstavim”</a:t>
            </a:r>
          </a:p>
          <a:p>
            <a:r>
              <a:rPr lang="hr-HR" dirty="0" smtClean="0"/>
              <a:t>“Uvrijedit će se ako predložim da pokuša s praćenjem i bilježenjem zadaće”</a:t>
            </a:r>
          </a:p>
          <a:p>
            <a:r>
              <a:rPr lang="hr-HR" dirty="0" smtClean="0"/>
              <a:t>“Ustvari i ne treba raditi zadaću da bi se osjećao bolje”</a:t>
            </a:r>
          </a:p>
          <a:p>
            <a:r>
              <a:rPr lang="hr-HR" dirty="0" smtClean="0"/>
              <a:t>“Sada je preopterećen drugim stvarima”</a:t>
            </a:r>
          </a:p>
          <a:p>
            <a:r>
              <a:rPr lang="hr-HR" dirty="0" smtClean="0"/>
              <a:t>“Previše je nježan da bi se izložio anksioznoj situaciji”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Pregled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Uvijek pregledati domaću zadaću (makar par minuta ili ako nije moguće dogovoriti pregled za iduću seansu)</a:t>
            </a:r>
          </a:p>
          <a:p>
            <a:endParaRPr lang="hr-HR" dirty="0" smtClean="0"/>
          </a:p>
          <a:p>
            <a:r>
              <a:rPr lang="hr-HR" dirty="0" smtClean="0"/>
              <a:t>Pregled DZ 5-10 min</a:t>
            </a:r>
          </a:p>
          <a:p>
            <a:endParaRPr lang="hr-HR" dirty="0" smtClean="0"/>
          </a:p>
          <a:p>
            <a:r>
              <a:rPr lang="hr-HR" dirty="0" smtClean="0"/>
              <a:t>Tretirati DZ kao izuzetno bitan dio terapije</a:t>
            </a:r>
          </a:p>
          <a:p>
            <a:pPr lvl="1"/>
            <a:r>
              <a:rPr lang="hr-HR" dirty="0" smtClean="0"/>
              <a:t>Ubrzava napredak klijenta</a:t>
            </a:r>
          </a:p>
          <a:p>
            <a:pPr lvl="1"/>
            <a:r>
              <a:rPr lang="hr-HR" dirty="0" smtClean="0"/>
              <a:t>Omogućava klijentu uvježbavanje terapijskih tehnika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 smtClean="0"/>
              <a:t>Hvala Vam na pažnji!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Uloga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Klijenti koji redovito rade domaće zadaće bolje napreduju (</a:t>
            </a:r>
            <a:r>
              <a:rPr lang="hr-HR" dirty="0" err="1" smtClean="0"/>
              <a:t>Neimeyer</a:t>
            </a:r>
            <a:r>
              <a:rPr lang="hr-HR" dirty="0" smtClean="0"/>
              <a:t> i </a:t>
            </a:r>
            <a:r>
              <a:rPr lang="hr-HR" dirty="0" err="1" smtClean="0"/>
              <a:t>Feixas</a:t>
            </a:r>
            <a:r>
              <a:rPr lang="hr-HR" dirty="0" smtClean="0"/>
              <a:t>, 1990.; </a:t>
            </a:r>
            <a:r>
              <a:rPr lang="hr-HR" dirty="0" err="1" smtClean="0"/>
              <a:t>Persons</a:t>
            </a:r>
            <a:r>
              <a:rPr lang="hr-HR" dirty="0" smtClean="0"/>
              <a:t> i sur., 1988.) </a:t>
            </a:r>
          </a:p>
          <a:p>
            <a:endParaRPr lang="hr-HR" dirty="0" smtClean="0"/>
          </a:p>
          <a:p>
            <a:r>
              <a:rPr lang="hr-HR" dirty="0" smtClean="0"/>
              <a:t>Pojačavanje naučenog na seansi</a:t>
            </a:r>
          </a:p>
          <a:p>
            <a:endParaRPr lang="hr-HR" dirty="0" smtClean="0"/>
          </a:p>
          <a:p>
            <a:r>
              <a:rPr lang="hr-HR" dirty="0" smtClean="0"/>
              <a:t>Povećanje osjećaja </a:t>
            </a:r>
            <a:r>
              <a:rPr lang="hr-HR" dirty="0" err="1" smtClean="0"/>
              <a:t>samoefikasnosti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Zadavanje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Ne postoji općenita formula za zadavanje DZ – planira se individualno za klijenta</a:t>
            </a:r>
          </a:p>
          <a:p>
            <a:r>
              <a:rPr lang="hr-HR" dirty="0" smtClean="0"/>
              <a:t>Uzeti u obzir individualne karakteristike klijenta</a:t>
            </a:r>
          </a:p>
          <a:p>
            <a:pPr lvl="1"/>
            <a:r>
              <a:rPr lang="hr-HR" dirty="0" smtClean="0"/>
              <a:t>Pismenost</a:t>
            </a:r>
          </a:p>
          <a:p>
            <a:pPr lvl="1"/>
            <a:r>
              <a:rPr lang="hr-HR" dirty="0" smtClean="0"/>
              <a:t>Motivacija</a:t>
            </a:r>
          </a:p>
          <a:p>
            <a:pPr lvl="1"/>
            <a:r>
              <a:rPr lang="hr-HR" dirty="0" smtClean="0"/>
              <a:t>Nivo uznemirenosti</a:t>
            </a:r>
          </a:p>
          <a:p>
            <a:pPr lvl="1"/>
            <a:r>
              <a:rPr lang="hr-HR" dirty="0" smtClean="0"/>
              <a:t>Kognitivno funkcioniranje</a:t>
            </a:r>
          </a:p>
          <a:p>
            <a:pPr lvl="1"/>
            <a:r>
              <a:rPr lang="hr-HR" dirty="0" smtClean="0"/>
              <a:t>Praktična ograničenja – </a:t>
            </a:r>
            <a:r>
              <a:rPr lang="hr-HR" dirty="0" err="1" smtClean="0"/>
              <a:t>npr</a:t>
            </a:r>
            <a:r>
              <a:rPr lang="hr-HR" dirty="0" smtClean="0"/>
              <a:t>. vrijeme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Tipične redovite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bihevioralna aktivacija</a:t>
            </a:r>
          </a:p>
          <a:p>
            <a:r>
              <a:rPr lang="hr-HR" dirty="0" smtClean="0"/>
              <a:t>2. motrenje automatskih misli</a:t>
            </a:r>
          </a:p>
          <a:p>
            <a:r>
              <a:rPr lang="hr-HR" dirty="0" smtClean="0"/>
              <a:t>3. </a:t>
            </a:r>
            <a:r>
              <a:rPr lang="hr-HR" dirty="0" err="1" smtClean="0"/>
              <a:t>biblioterapija</a:t>
            </a:r>
            <a:endParaRPr lang="hr-HR" dirty="0" smtClean="0"/>
          </a:p>
          <a:p>
            <a:r>
              <a:rPr lang="hr-HR" dirty="0" smtClean="0"/>
              <a:t>4. pregled zadnje terapijske seanse</a:t>
            </a:r>
          </a:p>
          <a:p>
            <a:r>
              <a:rPr lang="hr-HR" dirty="0" smtClean="0"/>
              <a:t>5. priprema za sljedeću terapijsku seansu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hr-HR" sz="3600" dirty="0" smtClean="0"/>
              <a:t>Za vrijeme početne seanse: </a:t>
            </a:r>
            <a:r>
              <a:rPr lang="hr-HR" sz="2800" dirty="0" smtClean="0"/>
              <a:t>dorađivanje liste ciljeva, pozitivne izjave o sebi</a:t>
            </a:r>
          </a:p>
          <a:p>
            <a:pPr>
              <a:buFont typeface="+mj-lt"/>
              <a:buAutoNum type="arabicPeriod"/>
            </a:pPr>
            <a:r>
              <a:rPr lang="hr-HR" sz="3600" dirty="0" smtClean="0"/>
              <a:t>Na idućim seansama: </a:t>
            </a:r>
            <a:r>
              <a:rPr lang="hr-HR" sz="3000" dirty="0" smtClean="0"/>
              <a:t>identificiranje, vrednovanje i odgovaranje na AM, uvježbavanje naučenih vještina, bihevioralni eksperiment</a:t>
            </a:r>
            <a:endParaRPr lang="hr-HR" sz="3000" i="1" dirty="0" smtClean="0"/>
          </a:p>
          <a:p>
            <a:pPr>
              <a:buFont typeface="+mj-lt"/>
              <a:buAutoNum type="arabicPeriod"/>
            </a:pPr>
            <a:r>
              <a:rPr lang="hr-HR" sz="3600" dirty="0" smtClean="0"/>
              <a:t>Završna faza terapije: </a:t>
            </a:r>
            <a:r>
              <a:rPr lang="hr-HR" sz="2800" dirty="0" smtClean="0"/>
              <a:t>sređivanje terapijskih bilješki, odgovaranje na AM o završetku tretmana, osmišljavanje planova za predviđene teškoće u budućnosti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Povećanje vjerojatnosti uspješne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Zadaću prilagoditi osobi (bolje lakša nego preteška DZ)</a:t>
            </a:r>
          </a:p>
          <a:p>
            <a:r>
              <a:rPr lang="hr-HR" dirty="0" smtClean="0"/>
              <a:t>Osigurati objašnjenje za zadaću</a:t>
            </a:r>
          </a:p>
          <a:p>
            <a:r>
              <a:rPr lang="hr-HR" dirty="0" smtClean="0"/>
              <a:t>Odrediti zadaću u suradnji s klijentom</a:t>
            </a:r>
          </a:p>
          <a:p>
            <a:r>
              <a:rPr lang="hr-HR" dirty="0" smtClean="0"/>
              <a:t>Oblikovati zadaću da klijent ne može doživjeti neuspjeh</a:t>
            </a:r>
          </a:p>
          <a:p>
            <a:r>
              <a:rPr lang="hr-HR" dirty="0" smtClean="0"/>
              <a:t>Započeti zadaću na seansi</a:t>
            </a:r>
          </a:p>
          <a:p>
            <a:r>
              <a:rPr lang="hr-HR" dirty="0" smtClean="0"/>
              <a:t>Naći način da se zadaća ne zaboravi</a:t>
            </a:r>
          </a:p>
          <a:p>
            <a:r>
              <a:rPr lang="hr-HR" dirty="0" smtClean="0"/>
              <a:t>Predvidjeti probleme (proba ponašanja ako je potrebno)</a:t>
            </a:r>
          </a:p>
          <a:p>
            <a:r>
              <a:rPr lang="hr-HR" dirty="0" smtClean="0"/>
              <a:t>Pripremiti se za moguće negativne ishode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Prilagođavanje DZ osobi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Odrediti – </a:t>
            </a:r>
          </a:p>
          <a:p>
            <a:pPr lvl="1"/>
            <a:r>
              <a:rPr lang="hr-HR" dirty="0" smtClean="0"/>
              <a:t>Tip zadaće</a:t>
            </a:r>
          </a:p>
          <a:p>
            <a:pPr lvl="1"/>
            <a:r>
              <a:rPr lang="hr-HR" dirty="0" smtClean="0"/>
              <a:t>Količinu zadaće</a:t>
            </a:r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r>
              <a:rPr lang="hr-HR" dirty="0" smtClean="0"/>
              <a:t>Bolje zadati lakši nego preteški zadatak.</a:t>
            </a:r>
          </a:p>
          <a:p>
            <a:pPr lvl="1">
              <a:buNone/>
            </a:pPr>
            <a:r>
              <a:rPr lang="hr-HR" dirty="0" smtClean="0"/>
              <a:t>Doživljavanje neuspjeha u izvršavanju DZ uzrokuje osjećaj samokritičnosti i bespomoćnosti kod klijenta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Objašnjenje DZ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Objasniti razloge zbog kojih se radi DZ</a:t>
            </a:r>
          </a:p>
          <a:p>
            <a:endParaRPr lang="hr-HR" dirty="0" smtClean="0"/>
          </a:p>
          <a:p>
            <a:r>
              <a:rPr lang="hr-HR" dirty="0" smtClean="0"/>
              <a:t>Poticanje klijenta da razmisli o svrsi domaće zadaće</a:t>
            </a:r>
          </a:p>
          <a:p>
            <a:endParaRPr lang="hr-HR" dirty="0" smtClean="0"/>
          </a:p>
          <a:p>
            <a:r>
              <a:rPr lang="hr-HR" dirty="0" smtClean="0"/>
              <a:t>Objasniti zašto se zadaća treba raditi svakodnevno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118</TotalTime>
  <Words>737</Words>
  <Application>Microsoft Office PowerPoint</Application>
  <PresentationFormat>On-screen Show (4:3)</PresentationFormat>
  <Paragraphs>145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Solstice</vt:lpstr>
      <vt:lpstr>Uloga domaće zadaće u BKT-u</vt:lpstr>
      <vt:lpstr>    Uloga domaće zadaće</vt:lpstr>
      <vt:lpstr>Uloga domaće zadaće</vt:lpstr>
      <vt:lpstr>Zadavanje domaće zadaće</vt:lpstr>
      <vt:lpstr>Tipične redovite domaće zadaće</vt:lpstr>
      <vt:lpstr>Dodatne zadaće</vt:lpstr>
      <vt:lpstr>Povećanje vjerojatnosti uspješne domaće zadaće</vt:lpstr>
      <vt:lpstr>Prilagođavanje DZ osobi</vt:lpstr>
      <vt:lpstr>Objašnjenje DZ</vt:lpstr>
      <vt:lpstr>Određivanje DZ u suradnji s klijentom</vt:lpstr>
      <vt:lpstr>Zadavanje zadaće “bez gubitka”</vt:lpstr>
      <vt:lpstr>Započinjanje zadaće na seansi</vt:lpstr>
      <vt:lpstr>Zapamćivanje izvršavanja zadaće</vt:lpstr>
      <vt:lpstr>Predviđanje problema</vt:lpstr>
      <vt:lpstr>Priprema za moguće negativne ishode</vt:lpstr>
      <vt:lpstr>Konceptualizacija teškoća</vt:lpstr>
      <vt:lpstr>Praktični problemi</vt:lpstr>
      <vt:lpstr>Psihološki problemi</vt:lpstr>
      <vt:lpstr>Perfekcionizam</vt:lpstr>
      <vt:lpstr>Psihološki problemi maskirani u praktične</vt:lpstr>
      <vt:lpstr>Problemi vezani za terapeutove misli</vt:lpstr>
      <vt:lpstr>Pregled domaće zadaće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BKT-u</dc:title>
  <dc:creator>Tehnologic</dc:creator>
  <cp:lastModifiedBy>HUBIKOT</cp:lastModifiedBy>
  <cp:revision>18</cp:revision>
  <cp:lastPrinted>2017-11-24T08:54:36Z</cp:lastPrinted>
  <dcterms:created xsi:type="dcterms:W3CDTF">2017-11-17T11:30:30Z</dcterms:created>
  <dcterms:modified xsi:type="dcterms:W3CDTF">2017-11-24T08:56:28Z</dcterms:modified>
</cp:coreProperties>
</file>