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27.5.2017.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33010-0D59-4233-A210-4FA29447D7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01928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27.5.2017.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BD251-1F2E-4E7D-B913-51D0BEBF862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840844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6BD251-1F2E-4E7D-B913-51D0BEBF8623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27.5.2017.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7357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016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191683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0" y="5144818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hr-HR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EVALUACIJA AUTOMATSKIH MISLI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ODGOVARANJE NA AUTOMATSKE MISLI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-108520" y="4498487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hr-HR" altLang="ko-KR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REAGIRANJE NA AUTOMATSKE MISLI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r>
              <a:rPr lang="hr-HR" altLang="ko-KR" dirty="0"/>
              <a:t>IZBOR AUTOMATSKIH MISLI...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39506" y="788744"/>
            <a:ext cx="8229600" cy="460648"/>
          </a:xfrm>
        </p:spPr>
        <p:txBody>
          <a:bodyPr/>
          <a:lstStyle/>
          <a:p>
            <a:pPr lvl="0"/>
            <a:r>
              <a:rPr lang="hr-HR" altLang="ko-KR" b="1" dirty="0"/>
              <a:t>TERAPEUT MOŽE: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>
          <a:xfrm>
            <a:off x="52636" y="1180082"/>
            <a:ext cx="4752528" cy="5299992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USMJERITI SE NA AM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Koliko vjerujete/ste vjerovali u tu misao? </a:t>
            </a:r>
          </a:p>
          <a:p>
            <a:pPr marL="342900" indent="-342900">
              <a:buAutoNum type="alphaLcParenR"/>
            </a:pPr>
            <a:r>
              <a:rPr lang="hr-HR" altLang="ko-KR" i="1" dirty="0">
                <a:latin typeface="Arial" pitchFamily="34" charset="0"/>
                <a:cs typeface="Arial" pitchFamily="34" charset="0"/>
              </a:rPr>
              <a:t>Kako ste se zbog te misli osjećali?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Što ste učinili nakon što ste to pomislili?</a:t>
            </a:r>
          </a:p>
          <a:p>
            <a:endParaRPr lang="hr-HR" altLang="ko-KR" i="1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   ISTRAŽITI VIŠE O SITUACIJI POVEZANOJ S AM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Što Vam je osoba s kojom ste razgovarali rekla neposredno prije nego ste to pomislili?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Kad se to dogodilo?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Gdje ste Vi bili?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Recite mi nešto više o toj situaciji?</a:t>
            </a:r>
          </a:p>
          <a:p>
            <a:endParaRPr lang="hr-HR" altLang="ko-KR" i="1" dirty="0"/>
          </a:p>
          <a:p>
            <a:pPr marL="342900" indent="-342900">
              <a:buAutoNum type="arabicParenR" startAt="3"/>
            </a:pPr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ISTRAŽITI KOLIKO JE TIPIČNA AM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Koliko često imate takvu vrstu misli?</a:t>
            </a:r>
          </a:p>
          <a:p>
            <a:pPr marL="342900" indent="-342900">
              <a:buAutoNum type="alphaLcParenR"/>
            </a:pPr>
            <a:r>
              <a:rPr lang="hr-HR" altLang="ko-KR" i="1" dirty="0">
                <a:latin typeface="Arial" pitchFamily="34" charset="0"/>
                <a:cs typeface="Arial" pitchFamily="34" charset="0"/>
              </a:rPr>
              <a:t>U kojim situacijama?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Koliko Vas takve misli smetaju?</a:t>
            </a:r>
          </a:p>
          <a:p>
            <a:endParaRPr lang="hr-HR" altLang="ko-KR" i="1" dirty="0"/>
          </a:p>
          <a:p>
            <a:pPr marL="342900" lvl="0" indent="-342900">
              <a:spcBef>
                <a:spcPts val="0"/>
              </a:spcBef>
              <a:buFont typeface="Arial" pitchFamily="34" charset="0"/>
              <a:buAutoNum type="arabicParenR" startAt="4"/>
            </a:pPr>
            <a:r>
              <a:rPr lang="hr-HR" altLang="ko-KR" sz="1600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cs typeface="+mn-cs"/>
              </a:rPr>
              <a:t>IDENTIFICIRATI DRUGE AM I PREDODŽBE U TOJ ISTOJ SITUACIJI</a:t>
            </a:r>
          </a:p>
          <a:p>
            <a:pPr marL="342900" lvl="0" indent="-342900">
              <a:spcBef>
                <a:spcPts val="0"/>
              </a:spcBef>
              <a:buFont typeface="Arial" pitchFamily="34" charset="0"/>
              <a:buAutoNum type="alphaLcParenR"/>
            </a:pPr>
            <a:r>
              <a:rPr lang="hr-HR" altLang="ko-KR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Je li Vam još nešto prošlo kroz glavu (neka predodžba ili misao)?</a:t>
            </a:r>
          </a:p>
          <a:p>
            <a:endParaRPr lang="hr-HR" altLang="ko-KR" i="1" dirty="0">
              <a:latin typeface="Arial" pitchFamily="34" charset="0"/>
              <a:cs typeface="Arial" pitchFamily="34" charset="0"/>
            </a:endParaRPr>
          </a:p>
          <a:p>
            <a:endParaRPr lang="hr-HR" altLang="ko-KR" dirty="0"/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0" y="836712"/>
            <a:ext cx="4354306" cy="5299992"/>
          </a:xfrm>
          <a:prstGeom prst="rect">
            <a:avLst/>
          </a:prstGeom>
        </p:spPr>
        <p:txBody>
          <a:bodyPr lIns="396000" anchor="t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hr-HR" altLang="ko-K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arenR" startAt="5"/>
            </a:pPr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RJEŠAVATI PROBLEM O SITUACIJI ZDRUŽENOJ S AUTOMATSKOM MISLI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Što biste mogli napraviti u vezi s time?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Kako ste prije s tim izlazili na kraj?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Što biste željeli napraviti?</a:t>
            </a:r>
          </a:p>
          <a:p>
            <a:endParaRPr lang="hr-HR" altLang="ko-KR" i="1" dirty="0"/>
          </a:p>
          <a:p>
            <a:pPr marL="342900" indent="-342900">
              <a:buAutoNum type="arabicParenR" startAt="6"/>
            </a:pPr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ISTRAŽITI VJEROVANJA KOJA SU U PODLOZI AM</a:t>
            </a:r>
          </a:p>
          <a:p>
            <a:pPr marL="342900" indent="-342900">
              <a:buAutoNum type="alphaLcParenR"/>
            </a:pPr>
            <a:r>
              <a:rPr lang="hr-HR" altLang="ko-KR" i="1" dirty="0"/>
              <a:t>Ako je ta misao točna, što bi Vam to značilo?</a:t>
            </a:r>
          </a:p>
          <a:p>
            <a:endParaRPr lang="hr-HR" altLang="ko-KR" i="1" dirty="0"/>
          </a:p>
          <a:p>
            <a:pPr marL="342900" indent="-342900">
              <a:buAutoNum type="arabicParenR" startAt="7"/>
            </a:pPr>
            <a:r>
              <a:rPr lang="hr-HR" altLang="ko-K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KRENUTI NA DRUGU TEMU</a:t>
            </a:r>
          </a:p>
          <a:p>
            <a:r>
              <a:rPr lang="hr-HR" altLang="ko-KR" i="1" dirty="0"/>
              <a:t>a)   Možete li mi reći što se još dogodilo </a:t>
            </a:r>
          </a:p>
          <a:p>
            <a:r>
              <a:rPr lang="hr-HR" altLang="ko-KR" i="1" dirty="0"/>
              <a:t>ovog tjedna?</a:t>
            </a:r>
          </a:p>
          <a:p>
            <a:endParaRPr lang="ko-KR" alt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4805164" y="5798446"/>
            <a:ext cx="307920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/>
              <a:t>Odabir ovisi o: </a:t>
            </a:r>
          </a:p>
          <a:p>
            <a:pPr algn="ctr"/>
            <a:r>
              <a:rPr lang="hr-HR" sz="1400" dirty="0"/>
              <a:t>ciljevima terapeuta za seansu,</a:t>
            </a:r>
          </a:p>
          <a:p>
            <a:pPr algn="ctr"/>
            <a:r>
              <a:rPr lang="hr-HR" sz="1400" dirty="0"/>
              <a:t>željama klijenta, </a:t>
            </a:r>
          </a:p>
          <a:p>
            <a:pPr algn="ctr"/>
            <a:r>
              <a:rPr lang="hr-HR" sz="1400" dirty="0"/>
              <a:t>važnosti analize misli za daljnji rad</a:t>
            </a: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1619672" y="188640"/>
            <a:ext cx="6563072" cy="460648"/>
          </a:xfrm>
        </p:spPr>
        <p:txBody>
          <a:bodyPr/>
          <a:lstStyle/>
          <a:p>
            <a:pPr lvl="0"/>
            <a:r>
              <a:rPr lang="hr-HR" altLang="ko-K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USMJERAVANJE NA AUTOMATSKU MISAO</a:t>
            </a:r>
            <a:endParaRPr lang="en-US" altLang="ko-K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>
          <a:xfrm>
            <a:off x="1187624" y="674104"/>
            <a:ext cx="7632848" cy="5995256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hr-HR" altLang="ko-K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PROCJENITI DA LI JE ODABRANA MISAO VRIJEDNA ISTRAŽIVANJA</a:t>
            </a:r>
          </a:p>
          <a:p>
            <a:endParaRPr lang="hr-HR" altLang="ko-KR" sz="1600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1.1. Koliko sada vjerujete toj misli (0-100%)?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1.2. Kako se zbog te misli osjećate?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1.3. Koliko je jaka (0-100%) ta emocija?</a:t>
            </a:r>
          </a:p>
          <a:p>
            <a:endParaRPr lang="hr-HR" altLang="ko-KR" sz="1600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2) AKO KLIJENT SNAŽNO VJERUJE U MISAO I ZNAČAJNO JE UZMEIRUJUĆA ISTRAŽUJE SE SITUACIJA</a:t>
            </a:r>
          </a:p>
          <a:p>
            <a:endParaRPr lang="hr-HR" altLang="ko-KR" sz="1600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2.1. Kada ste to pomislili? U kojoj situaciji?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2.2. Koje ste druge uznemirujuće misli i predodžbe imali u toj situaciji?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2.3. Jeste li zapazili neku promjenu u vašem tijelu?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2.4. Što ste onda napravili?</a:t>
            </a:r>
          </a:p>
          <a:p>
            <a:endParaRPr lang="hr-HR" altLang="ko-K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3) NAKON TOGA POSTOJI NEKOLIKO MOGUĆNOSTI</a:t>
            </a:r>
          </a:p>
          <a:p>
            <a:endParaRPr lang="hr-HR" altLang="ko-KR" sz="1600" i="1" dirty="0">
              <a:latin typeface="Arial" pitchFamily="34" charset="0"/>
              <a:cs typeface="Arial" pitchFamily="34" charset="0"/>
            </a:endParaRP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3.1. Konceptualizirati kako se misao u toj situaciji uklapa u širu sliku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3.2.Koristiti AM za jačanje kognitivnog modela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3.3. Koristiti Sokratovski dijalog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3.4. Rješavati problem s klijentom</a:t>
            </a:r>
          </a:p>
          <a:p>
            <a:r>
              <a:rPr lang="hr-HR" altLang="ko-KR" sz="1600" i="1" dirty="0">
                <a:latin typeface="Arial" pitchFamily="34" charset="0"/>
                <a:cs typeface="Arial" pitchFamily="34" charset="0"/>
              </a:rPr>
              <a:t>3.5. Koristiti tehniku silazne strelice (vjerovanja)</a:t>
            </a: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VREDNOVANJE 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619672" y="908720"/>
            <a:ext cx="7394902" cy="5256584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hr-HR" sz="1600" b="1" dirty="0"/>
              <a:t>Što je dokaz? </a:t>
            </a:r>
          </a:p>
          <a:p>
            <a:r>
              <a:rPr lang="hr-HR" sz="1600" b="1" dirty="0"/>
              <a:t>Što je dokaz koji podržava tu ideju? </a:t>
            </a:r>
          </a:p>
          <a:p>
            <a:r>
              <a:rPr lang="hr-HR" sz="1600" b="1" dirty="0"/>
              <a:t>Što je dokaz protiv te ideje?</a:t>
            </a:r>
          </a:p>
          <a:p>
            <a:pPr marL="342900" indent="-342900">
              <a:buAutoNum type="arabicPeriod"/>
            </a:pPr>
            <a:endParaRPr lang="hr-HR" sz="1600" b="1" dirty="0"/>
          </a:p>
          <a:p>
            <a:r>
              <a:rPr lang="hr-HR" sz="1600" b="1" dirty="0"/>
              <a:t>2. Postoji li alternativno objašnjenje?</a:t>
            </a:r>
          </a:p>
          <a:p>
            <a:endParaRPr lang="hr-HR" sz="1600" b="1" dirty="0"/>
          </a:p>
          <a:p>
            <a:r>
              <a:rPr lang="hr-HR" sz="1600" b="1" dirty="0"/>
              <a:t>3. Što je najgore što se može dogoditi? </a:t>
            </a:r>
          </a:p>
          <a:p>
            <a:r>
              <a:rPr lang="hr-HR" sz="1600" b="1" dirty="0"/>
              <a:t>Mogu li to preživjeti? </a:t>
            </a:r>
          </a:p>
          <a:p>
            <a:r>
              <a:rPr lang="hr-HR" sz="1600" b="1" dirty="0"/>
              <a:t>Što je najbolje što se može dogoditi? </a:t>
            </a:r>
          </a:p>
          <a:p>
            <a:r>
              <a:rPr lang="hr-HR" sz="1600" b="1" dirty="0"/>
              <a:t>Što je najrealističnija posljedica?</a:t>
            </a:r>
          </a:p>
          <a:p>
            <a:pPr marL="342900" indent="-342900">
              <a:buAutoNum type="arabicPeriod"/>
            </a:pPr>
            <a:endParaRPr lang="hr-HR" sz="1600" b="1" dirty="0"/>
          </a:p>
          <a:p>
            <a:r>
              <a:rPr lang="hr-HR" sz="1600" b="1" dirty="0"/>
              <a:t>4. Koje su posljedice mog vjerovanja u automatsku misao? </a:t>
            </a:r>
          </a:p>
          <a:p>
            <a:r>
              <a:rPr lang="hr-HR" sz="1600" b="1" dirty="0"/>
              <a:t>Što bi mogle biti posljedice promjene u mom mišljenju?</a:t>
            </a:r>
          </a:p>
          <a:p>
            <a:pPr marL="342900" indent="-342900">
              <a:buAutoNum type="arabicPeriod"/>
            </a:pPr>
            <a:endParaRPr lang="hr-HR" sz="1600" b="1" dirty="0"/>
          </a:p>
          <a:p>
            <a:r>
              <a:rPr lang="hr-HR" sz="1600" b="1" dirty="0"/>
              <a:t>5. Što ću u vezi s tim poduzeti?</a:t>
            </a:r>
          </a:p>
          <a:p>
            <a:pPr marL="342900" indent="-342900">
              <a:buAutoNum type="arabicPeriod"/>
            </a:pPr>
            <a:endParaRPr lang="hr-HR" sz="1600" b="1" dirty="0"/>
          </a:p>
          <a:p>
            <a:r>
              <a:rPr lang="hr-HR" sz="1600" b="1" dirty="0"/>
              <a:t>6. Što bih ja rekao (prijatelju) kad bi on ili ona bili u istoj situaciji?</a:t>
            </a:r>
          </a:p>
        </p:txBody>
      </p:sp>
    </p:spTree>
    <p:extLst>
      <p:ext uri="{BB962C8B-B14F-4D97-AF65-F5344CB8AC3E}">
        <p14:creationId xmlns:p14="http://schemas.microsoft.com/office/powerpoint/2010/main" val="197554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/>
              <a:t>IDENTIFICIRANJE KOGNITIVNIH DISTORZIJA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323528" y="836712"/>
            <a:ext cx="8568952" cy="5832648"/>
          </a:xfrm>
        </p:spPr>
        <p:txBody>
          <a:bodyPr/>
          <a:lstStyle/>
          <a:p>
            <a:pPr marL="342900" indent="-342900">
              <a:buAutoNum type="arabicParenR"/>
            </a:pPr>
            <a:r>
              <a:rPr lang="hr-HR" sz="1600" dirty="0"/>
              <a:t>SVE ILI NIŠTA MIŠLJENJE </a:t>
            </a:r>
            <a:r>
              <a:rPr lang="hr-HR" dirty="0"/>
              <a:t>„Ako nisam savršen, nisam uspješan”</a:t>
            </a:r>
          </a:p>
          <a:p>
            <a:pPr marL="342900" indent="-342900">
              <a:buAutoNum type="arabicParenR"/>
            </a:pPr>
            <a:r>
              <a:rPr lang="hr-HR" sz="1600" dirty="0"/>
              <a:t>KATASTROFIZIRANJE </a:t>
            </a:r>
            <a:r>
              <a:rPr lang="hr-HR" dirty="0"/>
              <a:t>„Biti ću toliko uznemiren da uopće neću moći funkcionirati”</a:t>
            </a:r>
          </a:p>
          <a:p>
            <a:pPr marL="342900" indent="-342900">
              <a:buAutoNum type="arabicParenR"/>
            </a:pPr>
            <a:r>
              <a:rPr lang="hr-HR" sz="1600" dirty="0"/>
              <a:t>DISKVALIFICIRANJE ILI NEGIRAJE POZITIVNOG </a:t>
            </a:r>
          </a:p>
          <a:p>
            <a:r>
              <a:rPr lang="hr-HR" dirty="0"/>
              <a:t>„Taj sam zadatak obavio dobro, ali to ne znači da sam sposoban- samo sam imao sreće”</a:t>
            </a:r>
          </a:p>
          <a:p>
            <a:r>
              <a:rPr lang="hr-HR" sz="1600" dirty="0"/>
              <a:t>4)   EMOCIONALNO ZAKLJUČIVANJE</a:t>
            </a:r>
          </a:p>
          <a:p>
            <a:r>
              <a:rPr lang="hr-HR" dirty="0"/>
              <a:t> „Znam da sam napravio puno toga dobrog na poslu, ali još uvijek se osjećam neuspješno”</a:t>
            </a:r>
          </a:p>
          <a:p>
            <a:r>
              <a:rPr lang="hr-HR" sz="1600" dirty="0"/>
              <a:t>5)   ETIKETIRANJE </a:t>
            </a:r>
            <a:r>
              <a:rPr lang="hr-HR" dirty="0"/>
              <a:t>„Ja sam gubitnik”</a:t>
            </a:r>
          </a:p>
          <a:p>
            <a:r>
              <a:rPr lang="hr-HR" sz="1600" dirty="0"/>
              <a:t>6)   PRETJERANO UVELIČAVANJE/UMANJIVANJE </a:t>
            </a:r>
          </a:p>
          <a:p>
            <a:r>
              <a:rPr lang="hr-HR" dirty="0"/>
              <a:t>„Dobivanje visokih ocjena ne znači da sam pametan.”</a:t>
            </a:r>
          </a:p>
          <a:p>
            <a:r>
              <a:rPr lang="hr-HR" sz="1600" dirty="0"/>
              <a:t>7)   MENTALNI FILTER </a:t>
            </a:r>
            <a:r>
              <a:rPr lang="hr-HR" dirty="0"/>
              <a:t>„Zato što sam dobio jednu lošu ocjenu znači da sam napravio loš posao”</a:t>
            </a:r>
          </a:p>
          <a:p>
            <a:r>
              <a:rPr lang="hr-HR" sz="1600" dirty="0"/>
              <a:t>8)   ČITANJE MISLI </a:t>
            </a:r>
            <a:r>
              <a:rPr lang="hr-HR" dirty="0"/>
              <a:t>„On misli kako ja ne znam najvažniju stvar u ovom projektu”</a:t>
            </a:r>
          </a:p>
          <a:p>
            <a:r>
              <a:rPr lang="hr-HR" sz="1600" dirty="0"/>
              <a:t>9)   PRETJERANA GENERALIZACIJA </a:t>
            </a:r>
          </a:p>
          <a:p>
            <a:r>
              <a:rPr lang="hr-HR" dirty="0"/>
              <a:t>„Zato što sam se osjećao neugodno na druženju nemam ono što e potrebno za prijateljstvo”</a:t>
            </a:r>
          </a:p>
          <a:p>
            <a:r>
              <a:rPr lang="hr-HR" sz="1600" dirty="0"/>
              <a:t>10) PERSONALIZACIJA </a:t>
            </a:r>
            <a:r>
              <a:rPr lang="hr-HR" dirty="0"/>
              <a:t>”Majstor je bio oštar prema meni jer sam napravio nešto loše”</a:t>
            </a:r>
          </a:p>
          <a:p>
            <a:r>
              <a:rPr lang="hr-HR" sz="1600" dirty="0"/>
              <a:t>11) IZJAVE „TREBATI” ILI „MORATI” </a:t>
            </a:r>
            <a:r>
              <a:rPr lang="hr-HR" dirty="0"/>
              <a:t>„Trebam uvijek dati najviše od sebe”</a:t>
            </a:r>
            <a:endParaRPr lang="hr-HR" sz="1600" dirty="0"/>
          </a:p>
          <a:p>
            <a:r>
              <a:rPr lang="hr-HR" sz="1600" dirty="0"/>
              <a:t>12) TUNELSKO GLEDANJE </a:t>
            </a:r>
          </a:p>
          <a:p>
            <a:r>
              <a:rPr lang="hr-HR" dirty="0"/>
              <a:t>„Učitelj mog sina ne može ništa napraviti kako treba. On je kritičan i neosjetljiv i loš u podučavanju”</a:t>
            </a:r>
          </a:p>
        </p:txBody>
      </p:sp>
    </p:spTree>
    <p:extLst>
      <p:ext uri="{BB962C8B-B14F-4D97-AF65-F5344CB8AC3E}">
        <p14:creationId xmlns:p14="http://schemas.microsoft.com/office/powerpoint/2010/main" val="104440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PROCJENA DJELOTVORNOSTI VREDNOVANJA AM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r-HR" sz="1600" dirty="0"/>
              <a:t>Ako klijent više ne vjeruje jako u automatsku misao i ako je njegova emocionalna        reakcija značajno snižena. Terapeutu je to znak da može prijeći na nešto drugo.</a:t>
            </a:r>
          </a:p>
          <a:p>
            <a:endParaRPr lang="hr-HR" sz="1600" dirty="0"/>
          </a:p>
          <a:p>
            <a:r>
              <a:rPr lang="hr-HR" sz="1600" dirty="0"/>
              <a:t>AKO KLIJENT JOŠ UVIJEK ZNAČAJNO VJERUJE AUTOMSTKOJ MISLI...</a:t>
            </a:r>
          </a:p>
          <a:p>
            <a:endParaRPr lang="hr-HR" sz="1600" dirty="0"/>
          </a:p>
          <a:p>
            <a:pPr marL="342900" indent="-342900">
              <a:buAutoNum type="arabicParenR"/>
            </a:pPr>
            <a:r>
              <a:rPr lang="hr-HR" sz="1600" dirty="0"/>
              <a:t>Vjerojatno postoje druge, važnije, AM misli ili predodžbe</a:t>
            </a:r>
          </a:p>
          <a:p>
            <a:pPr marL="342900" indent="-342900">
              <a:buAutoNum type="arabicParenR"/>
            </a:pPr>
            <a:r>
              <a:rPr lang="hr-HR" sz="1600" dirty="0"/>
              <a:t>Vrednovanje je bilo površno ili neadekvatno</a:t>
            </a:r>
          </a:p>
          <a:p>
            <a:pPr marL="342900" indent="-342900">
              <a:buAutoNum type="arabicParenR"/>
            </a:pPr>
            <a:r>
              <a:rPr lang="hr-HR" sz="1600" dirty="0"/>
              <a:t>Klijent nije iznio dovoljno dokaza za koje vjeruje da podržavaju AM</a:t>
            </a:r>
          </a:p>
          <a:p>
            <a:pPr marL="342900" indent="-342900">
              <a:buAutoNum type="arabicParenR"/>
            </a:pPr>
            <a:r>
              <a:rPr lang="hr-HR" sz="1600" dirty="0"/>
              <a:t>AM je ujedno i bazično vjerovanje</a:t>
            </a:r>
          </a:p>
          <a:p>
            <a:pPr marL="342900" indent="-342900">
              <a:buAutoNum type="arabicParenR"/>
            </a:pPr>
            <a:r>
              <a:rPr lang="hr-HR" sz="1600" dirty="0"/>
              <a:t>Klijent je racionalno shvatio da je AM iskrivljena, ali u nju ne vjeruje na                   „emocionalnoj razini”</a:t>
            </a:r>
          </a:p>
          <a:p>
            <a:pPr marL="342900" indent="-342900">
              <a:buAutoNum type="arabicParenR"/>
            </a:pPr>
            <a:r>
              <a:rPr lang="hr-HR" sz="1600" dirty="0"/>
              <a:t>Klijent je vrednovanje primio s srezervom</a:t>
            </a:r>
          </a:p>
        </p:txBody>
      </p:sp>
    </p:spTree>
    <p:extLst>
      <p:ext uri="{BB962C8B-B14F-4D97-AF65-F5344CB8AC3E}">
        <p14:creationId xmlns:p14="http://schemas.microsoft.com/office/powerpoint/2010/main" val="1190231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787</Words>
  <Application>Microsoft Office PowerPoint</Application>
  <PresentationFormat>On-screen Show (4:3)</PresentationFormat>
  <Paragraphs>110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PowerPoint Presentation</vt:lpstr>
      <vt:lpstr> IZBOR AUTOMATSKIH MISLI...</vt:lpstr>
      <vt:lpstr> </vt:lpstr>
      <vt:lpstr>VREDNOVANJE AM</vt:lpstr>
      <vt:lpstr>IDENTIFICIRANJE KOGNITIVNIH DISTORZIJA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HUBIKOT</cp:lastModifiedBy>
  <cp:revision>45</cp:revision>
  <cp:lastPrinted>2017-05-26T08:08:44Z</cp:lastPrinted>
  <dcterms:created xsi:type="dcterms:W3CDTF">2014-04-01T16:35:38Z</dcterms:created>
  <dcterms:modified xsi:type="dcterms:W3CDTF">2017-05-26T08:09:04Z</dcterms:modified>
</cp:coreProperties>
</file>