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  <p:sldMasterId id="2147483804" r:id="rId2"/>
  </p:sldMasterIdLst>
  <p:sldIdLst>
    <p:sldId id="276" r:id="rId3"/>
    <p:sldId id="257" r:id="rId4"/>
    <p:sldId id="258" r:id="rId5"/>
    <p:sldId id="259" r:id="rId6"/>
    <p:sldId id="261" r:id="rId7"/>
    <p:sldId id="260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lena\Desktop\Knjiga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99862275839097"/>
          <c:y val="5.4144331185423909E-2"/>
          <c:w val="0.86117739920789582"/>
          <c:h val="0.84264038631520055"/>
        </c:manualLayout>
      </c:layout>
      <c:lineChart>
        <c:grouping val="standard"/>
        <c:varyColors val="0"/>
        <c:ser>
          <c:idx val="0"/>
          <c:order val="0"/>
          <c:tx>
            <c:strRef>
              <c:f>List1!$A$2</c:f>
              <c:strCache>
                <c:ptCount val="1"/>
                <c:pt idx="0">
                  <c:v>Napredak</c:v>
                </c:pt>
              </c:strCache>
            </c:strRef>
          </c:tx>
          <c:marker>
            <c:symbol val="none"/>
          </c:marker>
          <c:cat>
            <c:strRef>
              <c:f>List1!$B$1:$S$1</c:f>
              <c:strCache>
                <c:ptCount val="1"/>
                <c:pt idx="0">
                  <c:v>Vrijeme</c:v>
                </c:pt>
              </c:strCache>
            </c:strRef>
          </c:cat>
          <c:val>
            <c:numRef>
              <c:f>List1!$B$2:$S$2</c:f>
              <c:numCache>
                <c:formatCode>General</c:formatCode>
                <c:ptCount val="18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3</c:v>
                </c:pt>
                <c:pt idx="12">
                  <c:v>4</c:v>
                </c:pt>
                <c:pt idx="13">
                  <c:v>6</c:v>
                </c:pt>
                <c:pt idx="14">
                  <c:v>7</c:v>
                </c:pt>
                <c:pt idx="15">
                  <c:v>8</c:v>
                </c:pt>
                <c:pt idx="16">
                  <c:v>7</c:v>
                </c:pt>
                <c:pt idx="17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88-42DA-9658-941AE8299E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smooth val="0"/>
        <c:axId val="71657344"/>
        <c:axId val="71659520"/>
      </c:lineChart>
      <c:catAx>
        <c:axId val="71657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kumimoji="0" lang="en-US" sz="1600" kern="1200">
                    <a:solidFill>
                      <a:schemeClr val="tx2"/>
                    </a:solidFill>
                    <a:latin typeface="+mj-lt"/>
                    <a:ea typeface="+mj-ea"/>
                    <a:cs typeface="+mj-cs"/>
                  </a:defRPr>
                </a:pPr>
                <a:r>
                  <a:rPr kumimoji="0" lang="en-US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Vrijeme</a:t>
                </a:r>
              </a:p>
            </c:rich>
          </c:tx>
          <c:layout>
            <c:manualLayout>
              <c:xMode val="edge"/>
              <c:yMode val="edge"/>
              <c:x val="0.41702310854349517"/>
              <c:y val="0.88712876736143753"/>
            </c:manualLayout>
          </c:layout>
          <c:overlay val="0"/>
        </c:title>
        <c:numFmt formatCode="General" sourceLinked="0"/>
        <c:majorTickMark val="none"/>
        <c:minorTickMark val="none"/>
        <c:tickLblPos val="none"/>
        <c:crossAx val="71659520"/>
        <c:crosses val="autoZero"/>
        <c:auto val="1"/>
        <c:lblAlgn val="ctr"/>
        <c:lblOffset val="100"/>
        <c:noMultiLvlLbl val="0"/>
      </c:catAx>
      <c:valAx>
        <c:axId val="7165952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kumimoji="0"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kumimoji="0" lang="en-US"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Napredak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71657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Pravokutni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Pravokutni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ravokutni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utni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Jednakokračni trokut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9144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1"/>
            <a:ext cx="9144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Jednakokračni trokut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Ravni poveznik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Jednakokračni trokut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Jednakokračni trokut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hr-HR"/>
              <a:t>Pritisnite ikonu za dodavanje slike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Jednakokračni trokut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DC1A071-2A74-455A-A49A-8BB21E4AC2F6}" type="datetimeFigureOut">
              <a:rPr lang="sr-Latn-CS" smtClean="0"/>
              <a:pPr/>
              <a:t>15.2.2018.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8" name="Ravni poveznik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Ravni poveznik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Jednakokračni trokut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90298CD5-6C1E-4009-B41F-6DF62E31D3BE}" type="datetimeFigureOut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 defTabSz="457200"/>
              <a:t>2/15/2018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4FAB73BC-B049-4115-A692-8D63A059BFB8}" type="slidenum">
              <a:rPr lang="en-US">
                <a:solidFill>
                  <a:prstClr val="black">
                    <a:lumMod val="95000"/>
                    <a:lumOff val="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Završetak terapije i prevencija povrata simptoma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BA" sz="2000" dirty="0"/>
              <a:t>Jelena Radić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AKTIVNOSTI NEPOSREDNO PRED ZAVRŠETAK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hr-BA" b="1" dirty="0"/>
              <a:t>2. Odgovaranje na zabrinutost glede završetka terapije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Kada se pacijent dobro snalazi na dvotjednim terapijama – prijeći na jednomjesečne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hr-BA" sz="2400" dirty="0"/>
              <a:t>Utvrditi pacijentove misli i osjećaje vezano za završetak </a:t>
            </a:r>
            <a:r>
              <a:rPr lang="hr-BA" sz="2000" dirty="0"/>
              <a:t>(osjećaji su uglavnom pomiješani) </a:t>
            </a:r>
            <a:r>
              <a:rPr lang="hr-BA" sz="2400" dirty="0"/>
              <a:t>i odgovoriti na distorzije ako ih ima</a:t>
            </a:r>
          </a:p>
          <a:p>
            <a:pPr>
              <a:spcAft>
                <a:spcPts val="600"/>
              </a:spcAft>
            </a:pPr>
            <a:r>
              <a:rPr lang="hr-BA" sz="2400" dirty="0"/>
              <a:t>Poželjno je da terapeut izrazi svoje iskrene osjećaje </a:t>
            </a:r>
            <a:r>
              <a:rPr lang="hr-BA" sz="2000" dirty="0"/>
              <a:t>(žaljenje zbog skorog završetka ali i ponos zbog napretka)</a:t>
            </a:r>
            <a:endParaRPr lang="hr-BA" sz="1800" dirty="0"/>
          </a:p>
          <a:p>
            <a:pPr>
              <a:spcAft>
                <a:spcPts val="600"/>
              </a:spcAft>
            </a:pPr>
            <a:r>
              <a:rPr lang="hr-BA" sz="2400" dirty="0"/>
              <a:t>Popis prednosti, nedostataka i preoblikovanih nedostataka </a:t>
            </a:r>
            <a:r>
              <a:rPr lang="hr-BA" sz="2000" dirty="0"/>
              <a:t>(tablica)</a:t>
            </a:r>
            <a:endParaRPr lang="hr-BA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AKTIVNOSTI NEPOSREDNO PRED ZAVRŠETAK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>
              <a:buNone/>
            </a:pPr>
            <a:r>
              <a:rPr lang="hr-BA" b="1" dirty="0"/>
              <a:t>3. Pregled naučenog u tijeku seanse </a:t>
            </a:r>
          </a:p>
          <a:p>
            <a:pPr>
              <a:buNone/>
            </a:pPr>
            <a:endParaRPr lang="hr-BA" b="1" dirty="0"/>
          </a:p>
          <a:p>
            <a:pPr>
              <a:spcAft>
                <a:spcPts val="600"/>
              </a:spcAft>
            </a:pPr>
            <a:r>
              <a:rPr lang="hr-BA" dirty="0"/>
              <a:t>Poticati na čitanje i sređivanje svih terapijskih bilješki </a:t>
            </a:r>
          </a:p>
          <a:p>
            <a:pPr>
              <a:spcAft>
                <a:spcPts val="600"/>
              </a:spcAft>
            </a:pPr>
            <a:r>
              <a:rPr lang="hr-BA" dirty="0"/>
              <a:t>Domaća zadaća: pregled svih važnih činjenica i vještina naučenih u terapiji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AKTIVNOSTI NEPOSREDNO PRED ZAVRŠETAK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29600" cy="4960208"/>
          </a:xfrm>
        </p:spPr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hr-BA" b="1" dirty="0"/>
              <a:t>4. </a:t>
            </a:r>
            <a:r>
              <a:rPr lang="hr-BA" b="1" dirty="0" err="1"/>
              <a:t>Samoterapijska</a:t>
            </a:r>
            <a:r>
              <a:rPr lang="hr-BA" b="1" dirty="0"/>
              <a:t> seansa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Razgovarati o </a:t>
            </a:r>
            <a:r>
              <a:rPr lang="hr-BA" dirty="0" err="1"/>
              <a:t>samoterapijskom</a:t>
            </a:r>
            <a:r>
              <a:rPr lang="hr-BA" dirty="0"/>
              <a:t> planu i poticati na korištenje</a:t>
            </a:r>
          </a:p>
          <a:p>
            <a:pPr>
              <a:spcAft>
                <a:spcPts val="600"/>
              </a:spcAft>
            </a:pPr>
            <a:r>
              <a:rPr lang="hr-BA" dirty="0"/>
              <a:t>Podsjećanje na prednosti </a:t>
            </a:r>
            <a:r>
              <a:rPr lang="hr-BA" dirty="0" err="1"/>
              <a:t>samoterapije</a:t>
            </a:r>
            <a:r>
              <a:rPr lang="hr-BA" dirty="0"/>
              <a:t>: </a:t>
            </a:r>
            <a:r>
              <a:rPr lang="hr-BA" sz="2000" dirty="0"/>
              <a:t>pacijent nastavlja sa terapijom u vlastitoj režiji i besplatno, održava naučene vještine, rješava probleme prije nego što eskaliraju, smanjuje mogućnost povrata simptoma</a:t>
            </a:r>
          </a:p>
          <a:p>
            <a:pPr>
              <a:spcAft>
                <a:spcPts val="600"/>
              </a:spcAft>
            </a:pPr>
            <a:r>
              <a:rPr lang="hr-BA" dirty="0"/>
              <a:t>Pacijent može krenuti provoditi </a:t>
            </a:r>
            <a:r>
              <a:rPr lang="hr-BA" dirty="0" err="1"/>
              <a:t>samoterapijsku</a:t>
            </a:r>
            <a:r>
              <a:rPr lang="hr-BA" dirty="0"/>
              <a:t> seansu u razdoblju prorjeđivanja seansi – </a:t>
            </a:r>
            <a:r>
              <a:rPr lang="hr-BA" sz="2000" dirty="0"/>
              <a:t>mogućnost konzultacije sa terapeutom ako naiđe na teškoće</a:t>
            </a:r>
            <a:endParaRPr lang="hr-BA" sz="2400" dirty="0"/>
          </a:p>
          <a:p>
            <a:pPr>
              <a:spcAft>
                <a:spcPts val="600"/>
              </a:spcAft>
            </a:pPr>
            <a:r>
              <a:rPr lang="hr-BA" sz="2400" i="1" dirty="0"/>
              <a:t>Vodič za </a:t>
            </a:r>
            <a:r>
              <a:rPr lang="hr-BA" sz="2400" i="1" dirty="0" err="1"/>
              <a:t>samoterapijske</a:t>
            </a:r>
            <a:r>
              <a:rPr lang="hr-BA" sz="2400" i="1" dirty="0"/>
              <a:t> seanse </a:t>
            </a:r>
            <a:r>
              <a:rPr lang="hr-BA" sz="2400" dirty="0"/>
              <a:t>– terapeut prolazi s pacijentom i prilagođava ga njegovim potrebama</a:t>
            </a:r>
            <a:endParaRPr lang="hr-B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AKTIVNOSTI NEPOSREDNO PRED ZAVRŠETAK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  <a:buNone/>
            </a:pPr>
            <a:r>
              <a:rPr lang="hr-BA" b="1" dirty="0"/>
              <a:t>5. Priprema za moguća pogoršanja nakon završetka terapije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Počinje još u ranijoj fazi, a pred kraj terapije:</a:t>
            </a:r>
          </a:p>
          <a:p>
            <a:pPr>
              <a:spcAft>
                <a:spcPts val="600"/>
              </a:spcAft>
            </a:pPr>
            <a:r>
              <a:rPr lang="hr-BA" dirty="0"/>
              <a:t>Izrađivanje kartice za suočavanje: “Što raditi u slučaju pogoršanja” </a:t>
            </a:r>
            <a:r>
              <a:rPr lang="hr-BA" sz="2400" dirty="0"/>
              <a:t>– može se raditi na seansi ili za domaću zadaću </a:t>
            </a:r>
            <a:endParaRPr lang="hr-BA" dirty="0"/>
          </a:p>
          <a:p>
            <a:pPr>
              <a:spcAft>
                <a:spcPts val="600"/>
              </a:spcAft>
            </a:pPr>
            <a:r>
              <a:rPr lang="hr-BA" dirty="0"/>
              <a:t>Poželjno je da pacijent sam pokuša riješiti problem prije nego se obrati terapeutu</a:t>
            </a:r>
          </a:p>
          <a:p>
            <a:pPr>
              <a:spcAft>
                <a:spcPts val="600"/>
              </a:spcAft>
            </a:pPr>
            <a:r>
              <a:rPr lang="hr-BA" dirty="0"/>
              <a:t>Ukoliko ne uspije ostaje mogućnost još jedne seanse – </a:t>
            </a:r>
            <a:r>
              <a:rPr lang="hr-BA" sz="2300" dirty="0"/>
              <a:t>potrebno otkriti razlog neuspjeha samostalnog rješavanja i planirati što ubuduće treba drugačije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DODATNE SEANSE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hr-BA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Potiče se na planiranje dodatnih seansi nakon završetka (3, 6, 12 mjeseci nakon završetka)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hr-BA" dirty="0"/>
          </a:p>
          <a:p>
            <a:pPr>
              <a:spcAft>
                <a:spcPts val="600"/>
              </a:spcAft>
            </a:pPr>
            <a:r>
              <a:rPr lang="hr-BA" dirty="0"/>
              <a:t>Cilj terapeuta na dodatnoj seansi je provjera pacijentovog stanja i planiranje održavanja napretka</a:t>
            </a:r>
          </a:p>
          <a:p>
            <a:pPr>
              <a:spcAft>
                <a:spcPts val="600"/>
              </a:spcAft>
            </a:pPr>
            <a:r>
              <a:rPr lang="hr-BA" i="1" dirty="0"/>
              <a:t>Vodič za dodatnu seansu</a:t>
            </a:r>
            <a:r>
              <a:rPr lang="hr-BA" dirty="0"/>
              <a:t>: terapeut može pacijentu dati listu pitanja kako bi se pripremio za dodatnu seansu (</a:t>
            </a:r>
            <a:r>
              <a:rPr lang="hr-BA" sz="2000" dirty="0"/>
              <a:t>npr. Što je za tebe bilo dobro?, Koji su problemi nastali, Koja bi ti tehnika mogla pomoći?)</a:t>
            </a:r>
            <a:endParaRPr lang="hr-B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DODATNE SEANSE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hr-BA" dirty="0"/>
              <a:t>Prednosti dodatnih seansi: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U slučaju da se pojavi teškoća – procjena kako se pacijent nosio s time i je li to mogao napraviti na bolji način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Zajedno mogu predvidjeti teškoće i planirati strategije za nošenje s njima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Pacijent će biti više motiviran za uvježbavanje vještina i </a:t>
            </a:r>
            <a:r>
              <a:rPr lang="hr-BA" dirty="0" err="1"/>
              <a:t>samoterapiju</a:t>
            </a:r>
            <a:endParaRPr lang="hr-BA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Mogućnost provjere ponovnog javljanja disfunkcionalnih misli – raditi kognitivnu restrukturaciju i za zadaću rad na vjerovanjima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Mogućnost provjere ponovnog pojavljivanja </a:t>
            </a:r>
            <a:r>
              <a:rPr lang="hr-BA" dirty="0" err="1"/>
              <a:t>disfunkcionalnih</a:t>
            </a:r>
            <a:r>
              <a:rPr lang="hr-BA" dirty="0"/>
              <a:t> strategija (</a:t>
            </a:r>
            <a:r>
              <a:rPr lang="hr-BA" dirty="0" err="1"/>
              <a:t>npr</a:t>
            </a:r>
            <a:r>
              <a:rPr lang="hr-BA" dirty="0"/>
              <a:t>. izbjegavanje)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Pacijent može izraziti nove ili stare neispunjene ciljeve – planirati ostvarivanje tih ciljeva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Mogućnost </a:t>
            </a:r>
            <a:r>
              <a:rPr lang="hr-BA" dirty="0" err="1"/>
              <a:t>evaluiranja</a:t>
            </a:r>
            <a:r>
              <a:rPr lang="hr-BA" dirty="0"/>
              <a:t> </a:t>
            </a:r>
            <a:r>
              <a:rPr lang="hr-BA" dirty="0" err="1"/>
              <a:t>samoterapije</a:t>
            </a:r>
            <a:endParaRPr lang="hr-BA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dirty="0"/>
              <a:t>Planiranje dodatnih seansi umiruje anksioznost oko završetka terapije</a:t>
            </a:r>
          </a:p>
          <a:p>
            <a:endParaRPr lang="hr-B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BA" dirty="0"/>
          </a:p>
          <a:p>
            <a:endParaRPr lang="hr-BA" dirty="0"/>
          </a:p>
          <a:p>
            <a:endParaRPr lang="hr-BA" dirty="0"/>
          </a:p>
          <a:p>
            <a:pPr>
              <a:buNone/>
            </a:pPr>
            <a:endParaRPr lang="hr-BA" dirty="0"/>
          </a:p>
          <a:p>
            <a:pPr algn="ctr">
              <a:buNone/>
            </a:pPr>
            <a:r>
              <a:rPr lang="hr-BA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HVALA!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hr-BA" dirty="0"/>
          </a:p>
          <a:p>
            <a:pPr>
              <a:buNone/>
            </a:pPr>
            <a:r>
              <a:rPr lang="hr-BA" dirty="0"/>
              <a:t>Cilj terapije je ubrzati slabljenje pacijentovih simptoma i podučiti pacijenta da bude </a:t>
            </a:r>
            <a:r>
              <a:rPr lang="hr-BA" b="1" dirty="0"/>
              <a:t>svoj vlastiti terapeut</a:t>
            </a:r>
          </a:p>
          <a:p>
            <a:pPr>
              <a:buNone/>
            </a:pPr>
            <a:endParaRPr lang="hr-BA" dirty="0"/>
          </a:p>
          <a:p>
            <a:pPr>
              <a:buFont typeface="Arial" pitchFamily="34" charset="0"/>
              <a:buChar char="•"/>
            </a:pPr>
            <a:r>
              <a:rPr lang="hr-BA" sz="2000" dirty="0"/>
              <a:t>Ako terapeut sebe smatra odgovornim za pružanje pomoći u </a:t>
            </a:r>
            <a:r>
              <a:rPr lang="hr-BA" sz="2000" i="1" dirty="0"/>
              <a:t>svakom</a:t>
            </a:r>
            <a:r>
              <a:rPr lang="hr-BA" sz="2000" dirty="0"/>
              <a:t> problemu pacijenta ––› potiče stvaranje ovisnosti o terapeutu i onemogućava razvijanje vlastitih vještina pacijenta</a:t>
            </a:r>
          </a:p>
          <a:p>
            <a:pPr>
              <a:buNone/>
            </a:pPr>
            <a:endParaRPr lang="hr-BA" dirty="0"/>
          </a:p>
          <a:p>
            <a:pPr>
              <a:buNone/>
            </a:pPr>
            <a:r>
              <a:rPr lang="hr-BA" dirty="0"/>
              <a:t>Prevencija povrata simptoma provodi se tijekom cijele terapije!</a:t>
            </a:r>
          </a:p>
          <a:p>
            <a:pPr>
              <a:buNone/>
            </a:pPr>
            <a:endParaRPr lang="hr-BA" dirty="0"/>
          </a:p>
          <a:p>
            <a:pPr>
              <a:buNone/>
            </a:pPr>
            <a:endParaRPr lang="hr-BA" dirty="0"/>
          </a:p>
          <a:p>
            <a:pPr>
              <a:buNone/>
            </a:pPr>
            <a:endParaRPr lang="hr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/>
              <a:t>Postupno smanjenje susreta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441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  <a:buFont typeface="Arial" pitchFamily="34" charset="0"/>
              <a:buChar char="•"/>
            </a:pPr>
            <a:r>
              <a:rPr lang="hr-BA" dirty="0"/>
              <a:t>Jednom tjedno – u početku</a:t>
            </a:r>
          </a:p>
          <a:p>
            <a:pPr>
              <a:spcBef>
                <a:spcPts val="0"/>
              </a:spcBef>
              <a:spcAft>
                <a:spcPts val="2400"/>
              </a:spcAft>
              <a:buFont typeface="Arial" pitchFamily="34" charset="0"/>
              <a:buChar char="•"/>
            </a:pPr>
            <a:r>
              <a:rPr lang="hr-BA" dirty="0"/>
              <a:t>Tri puta mjesečno – kada pacijent osjeti smanjenje simptoma i kada je naučio osnovne tehnike</a:t>
            </a:r>
          </a:p>
          <a:p>
            <a:pPr>
              <a:spcBef>
                <a:spcPts val="0"/>
              </a:spcBef>
              <a:spcAft>
                <a:spcPts val="2400"/>
              </a:spcAft>
              <a:buFont typeface="Arial" pitchFamily="34" charset="0"/>
              <a:buChar char="•"/>
            </a:pPr>
            <a:r>
              <a:rPr lang="hr-BA" dirty="0"/>
              <a:t>Dva puta mjesečno</a:t>
            </a:r>
          </a:p>
          <a:p>
            <a:pPr>
              <a:spcBef>
                <a:spcPts val="0"/>
              </a:spcBef>
              <a:spcAft>
                <a:spcPts val="2400"/>
              </a:spcAft>
              <a:buFont typeface="Arial" pitchFamily="34" charset="0"/>
              <a:buChar char="•"/>
            </a:pPr>
            <a:r>
              <a:rPr lang="hr-BA" dirty="0"/>
              <a:t>Jednom u svaka tri do četiri mjeseca</a:t>
            </a:r>
          </a:p>
          <a:p>
            <a:pPr>
              <a:buFont typeface="Arial" pitchFamily="34" charset="0"/>
              <a:buChar char="•"/>
            </a:pPr>
            <a:r>
              <a:rPr lang="hr-BA" dirty="0"/>
              <a:t>+ Dodatne seanse ili seanse ojačavanja – tri, šest i dvanaest mjeseci nakon završetka</a:t>
            </a:r>
          </a:p>
        </p:txBody>
      </p:sp>
      <p:cxnSp>
        <p:nvCxnSpPr>
          <p:cNvPr id="7" name="Ravni poveznik sa strelicom 6"/>
          <p:cNvCxnSpPr/>
          <p:nvPr/>
        </p:nvCxnSpPr>
        <p:spPr>
          <a:xfrm>
            <a:off x="2195736" y="1844824"/>
            <a:ext cx="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/>
          <p:nvPr/>
        </p:nvCxnSpPr>
        <p:spPr>
          <a:xfrm>
            <a:off x="2195736" y="2996952"/>
            <a:ext cx="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>
            <a:off x="2195736" y="3717032"/>
            <a:ext cx="0" cy="2880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/>
              <a:t>AKTIVNOSTI U PRVOJ SEANSI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/>
          <a:lstStyle/>
          <a:p>
            <a:pPr lvl="1">
              <a:spcBef>
                <a:spcPts val="1200"/>
              </a:spcBef>
            </a:pPr>
            <a:r>
              <a:rPr lang="hr-BA" dirty="0"/>
              <a:t>Terapeut počinje pripremati pacijenta za završetak terapije i mogućnost povrata simptoma</a:t>
            </a:r>
          </a:p>
          <a:p>
            <a:pPr>
              <a:buNone/>
            </a:pPr>
            <a:endParaRPr lang="hr-BA" dirty="0"/>
          </a:p>
          <a:p>
            <a:r>
              <a:rPr lang="hr-BA" b="1" dirty="0"/>
              <a:t>Identifikacija pacijentovih očekivanja </a:t>
            </a:r>
            <a:r>
              <a:rPr lang="hr-BA" sz="2000" dirty="0"/>
              <a:t>(</a:t>
            </a:r>
            <a:r>
              <a:rPr lang="hr-BA" sz="2000" dirty="0" err="1"/>
              <a:t>npr</a:t>
            </a:r>
            <a:r>
              <a:rPr lang="hr-BA" sz="2000" dirty="0"/>
              <a:t>. koliko će trebati vremena za napredak, vjeruje li da bi konstantno trebao napredovati bez mogućih pogoršanja) </a:t>
            </a:r>
          </a:p>
          <a:p>
            <a:endParaRPr lang="hr-BA" dirty="0"/>
          </a:p>
          <a:p>
            <a:r>
              <a:rPr lang="hr-BA" dirty="0"/>
              <a:t>Korisno: </a:t>
            </a:r>
            <a:r>
              <a:rPr lang="hr-BA" b="1" dirty="0"/>
              <a:t>Vizualna demonstracija crte napretka u terapiji </a:t>
            </a:r>
            <a:r>
              <a:rPr lang="hr-BA" dirty="0"/>
              <a:t>s razdobljima napretka koji su isprekidani platoima, oscilacijama ili pogoršanjima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/>
              <a:t>Graf napretka u terapiji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8229600" cy="4744184"/>
          </a:xfrm>
        </p:spPr>
        <p:txBody>
          <a:bodyPr numCol="2">
            <a:normAutofit/>
          </a:bodyPr>
          <a:lstStyle/>
          <a:p>
            <a:endParaRPr lang="hr-BA" sz="2800" dirty="0"/>
          </a:p>
          <a:p>
            <a:endParaRPr lang="hr-BA" sz="2800" dirty="0"/>
          </a:p>
          <a:p>
            <a:endParaRPr lang="hr-BA" sz="2800" dirty="0"/>
          </a:p>
          <a:p>
            <a:endParaRPr lang="hr-BA" sz="2800" dirty="0"/>
          </a:p>
          <a:p>
            <a:endParaRPr lang="hr-BA" sz="2800" dirty="0"/>
          </a:p>
          <a:p>
            <a:endParaRPr lang="hr-BA" sz="2800" dirty="0"/>
          </a:p>
          <a:p>
            <a:pPr>
              <a:buNone/>
            </a:pPr>
            <a:endParaRPr lang="hr-BA" sz="2800" dirty="0"/>
          </a:p>
          <a:p>
            <a:endParaRPr lang="hr-BA" sz="2800" dirty="0"/>
          </a:p>
          <a:p>
            <a:pPr>
              <a:buNone/>
            </a:pPr>
            <a:endParaRPr lang="hr-BA" sz="2800" dirty="0"/>
          </a:p>
          <a:p>
            <a:pPr>
              <a:buNone/>
            </a:pPr>
            <a:endParaRPr lang="hr-BA" sz="2800" dirty="0"/>
          </a:p>
          <a:p>
            <a:pPr>
              <a:buFont typeface="Arial" pitchFamily="34" charset="0"/>
              <a:buChar char="•"/>
            </a:pPr>
            <a:r>
              <a:rPr lang="hr-BA" sz="2800" dirty="0"/>
              <a:t>Priprema pacijenta na oscilacije i pogoršanja – manje očajavanje kada se oni dogode</a:t>
            </a:r>
          </a:p>
          <a:p>
            <a:pPr>
              <a:buNone/>
            </a:pPr>
            <a:endParaRPr lang="hr-BA" dirty="0"/>
          </a:p>
          <a:p>
            <a:pPr>
              <a:buFont typeface="Arial" pitchFamily="34" charset="0"/>
              <a:buChar char="•"/>
            </a:pPr>
            <a:r>
              <a:rPr lang="hr-BA" sz="2400" dirty="0"/>
              <a:t>Naglasiti: iste oscilacije događaju se u životu i nakon završetka terapije, ali tada će pacijent biti bolje opremljen za suočavanje</a:t>
            </a:r>
          </a:p>
        </p:txBody>
      </p:sp>
      <p:graphicFrame>
        <p:nvGraphicFramePr>
          <p:cNvPr id="4" name="Rezervirano mjesto sadržaja 5"/>
          <p:cNvGraphicFramePr>
            <a:graphicFrameLocks/>
          </p:cNvGraphicFramePr>
          <p:nvPr/>
        </p:nvGraphicFramePr>
        <p:xfrm>
          <a:off x="323528" y="1484784"/>
          <a:ext cx="3960440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/>
              <a:t>AKTIVNOSTI U TIJEKU TERAPIJE</a:t>
            </a:r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18112"/>
          </a:xfrm>
        </p:spPr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hr-BA" b="1" dirty="0"/>
              <a:t>1. Pridavanje zasluga za napredak pacijentu</a:t>
            </a:r>
          </a:p>
          <a:p>
            <a:pPr>
              <a:spcAft>
                <a:spcPts val="600"/>
              </a:spcAft>
            </a:pPr>
            <a:r>
              <a:rPr lang="hr-BA" dirty="0"/>
              <a:t>Pohvaljivati pacijenta i naglašavati pacijentovu zaslugu i njegov trud koji je doveo do poboljšanja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400" dirty="0"/>
              <a:t>Kada pacijent poboljšanje pripisuje promjenama okolnosti –naglasiti promjene u razmišljanjima i ponašanjima koji doprinose poboljšanju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400" dirty="0"/>
              <a:t>Kada pacijent ističe zaslužnost terapeuta - poticati alternativni stav i jačati pacijentovu </a:t>
            </a:r>
            <a:r>
              <a:rPr lang="hr-BA" sz="2400" dirty="0" err="1"/>
              <a:t>samoefikasnost</a:t>
            </a:r>
            <a:r>
              <a:rPr lang="hr-BA" sz="2400" dirty="0"/>
              <a:t>  (važno za prevenciju povrata simptoma nakon terapije)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400" dirty="0"/>
              <a:t>U slučaju da pacijent ustraje u vjerovanju da ne zaslužuje nikakve zasluge – poraditi na bazičnim vjerovanjima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/>
              <a:t>AKTIVNOSTI U TIJEKU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23528" y="1219200"/>
            <a:ext cx="8363272" cy="4937760"/>
          </a:xfrm>
        </p:spPr>
        <p:txBody>
          <a:bodyPr/>
          <a:lstStyle/>
          <a:p>
            <a:pPr>
              <a:buNone/>
            </a:pPr>
            <a:r>
              <a:rPr lang="hr-BA" sz="2400" b="1" dirty="0"/>
              <a:t>2. Učenje i korištenje vještina/tehnika naučenih na terapiji</a:t>
            </a:r>
          </a:p>
          <a:p>
            <a:r>
              <a:rPr lang="hr-BA" dirty="0"/>
              <a:t>Podučiti pacijenta da naučene tehnike može koristiti u raznim situacijama </a:t>
            </a:r>
            <a:r>
              <a:rPr lang="hr-BA" i="1" dirty="0"/>
              <a:t>tijekom i nakon </a:t>
            </a:r>
            <a:r>
              <a:rPr lang="hr-BA" dirty="0"/>
              <a:t>završetka terapije</a:t>
            </a:r>
          </a:p>
          <a:p>
            <a:endParaRPr lang="hr-BA" dirty="0"/>
          </a:p>
        </p:txBody>
      </p:sp>
      <p:sp>
        <p:nvSpPr>
          <p:cNvPr id="4" name="TekstniOkvir 3"/>
          <p:cNvSpPr txBox="1"/>
          <p:nvPr/>
        </p:nvSpPr>
        <p:spPr>
          <a:xfrm>
            <a:off x="683568" y="2636912"/>
            <a:ext cx="7992888" cy="38241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spcBef>
                <a:spcPts val="300"/>
              </a:spcBef>
            </a:pPr>
            <a:r>
              <a:rPr lang="hr-HR" sz="2000" dirty="0">
                <a:solidFill>
                  <a:schemeClr val="tx2"/>
                </a:solidFill>
              </a:rPr>
              <a:t>Uobičajene tehnike i vještine: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Rastavljanje većeg broja problema na jednostavnije komponente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Stvaranje alternativnih odgovora na problem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Identificiranje, testiranje i odgovaranje na automatske misli i vjerovanja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Korištenje zapisa </a:t>
            </a:r>
            <a:r>
              <a:rPr lang="hr-HR" sz="2000" dirty="0" err="1">
                <a:solidFill>
                  <a:schemeClr val="tx2"/>
                </a:solidFill>
              </a:rPr>
              <a:t>disfunkcionalnih</a:t>
            </a:r>
            <a:r>
              <a:rPr lang="hr-HR" sz="2000" dirty="0">
                <a:solidFill>
                  <a:schemeClr val="tx2"/>
                </a:solidFill>
              </a:rPr>
              <a:t> misli (</a:t>
            </a:r>
            <a:r>
              <a:rPr lang="hr-HR" sz="2000" dirty="0" err="1">
                <a:solidFill>
                  <a:schemeClr val="tx2"/>
                </a:solidFill>
              </a:rPr>
              <a:t>ZDM</a:t>
            </a:r>
            <a:r>
              <a:rPr lang="hr-HR" sz="2000" dirty="0">
                <a:solidFill>
                  <a:schemeClr val="tx2"/>
                </a:solidFill>
              </a:rPr>
              <a:t>)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Praćenje, bilježenje i planiranje aktivnosti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Izvođenje vježbi relaksacije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Korištenje tehnika skretanja pažnje i </a:t>
            </a:r>
            <a:r>
              <a:rPr lang="hr-HR" sz="2000" dirty="0" err="1">
                <a:solidFill>
                  <a:schemeClr val="tx2"/>
                </a:solidFill>
              </a:rPr>
              <a:t>refokusiranja</a:t>
            </a:r>
            <a:endParaRPr lang="hr-HR" sz="2000" dirty="0">
              <a:solidFill>
                <a:schemeClr val="tx2"/>
              </a:solidFill>
            </a:endParaRP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Pisanje pozitivnih izjava o sebi</a:t>
            </a:r>
          </a:p>
          <a:p>
            <a:pPr marL="457200" indent="-457200">
              <a:spcBef>
                <a:spcPts val="300"/>
              </a:spcBef>
              <a:buAutoNum type="arabicParenR"/>
            </a:pPr>
            <a:r>
              <a:rPr lang="hr-HR" sz="2000" dirty="0">
                <a:solidFill>
                  <a:schemeClr val="tx2"/>
                </a:solidFill>
              </a:rPr>
              <a:t>Identificiranje prednosti i nedostataka (misli, vjerovanja, ponašanja ili izbora koje imamo u donošenju odluka)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/>
              <a:t>AKTIVNOSTI U TIJEKU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hr-BA" b="1" dirty="0"/>
              <a:t>3. Priprema za moguća pogoršanja tijekom terapije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hr-BA" sz="2400" dirty="0"/>
              <a:t>Čim se pacijent počne osjećati bolje, terapeut ga počinje pripremati na moguća pogoršanja, pri tome može: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endParaRPr lang="hr-BA" dirty="0"/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hr-BA" sz="2800" dirty="0">
                <a:solidFill>
                  <a:schemeClr val="tx1"/>
                </a:solidFill>
              </a:rPr>
              <a:t>Tražiti pacijenta da zamisli što će mu prolaziti kroz glavu ako se počne osjećati gore (</a:t>
            </a:r>
            <a:r>
              <a:rPr lang="hr-BA" sz="2600" dirty="0" err="1">
                <a:solidFill>
                  <a:schemeClr val="tx1"/>
                </a:solidFill>
              </a:rPr>
              <a:t>npr</a:t>
            </a:r>
            <a:r>
              <a:rPr lang="hr-BA" sz="2600" dirty="0">
                <a:solidFill>
                  <a:schemeClr val="tx1"/>
                </a:solidFill>
              </a:rPr>
              <a:t>.  misli “Nikad mi neće biti bolje, samo je slučajnost da sam se bolje osjećao” ili predodžbe u kojoj sjedi sam i uplašen)</a:t>
            </a:r>
            <a:endParaRPr lang="hr-BA" sz="2800" dirty="0">
              <a:solidFill>
                <a:schemeClr val="tx1"/>
              </a:solidFill>
            </a:endParaRPr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hr-BA" sz="2800" dirty="0">
                <a:solidFill>
                  <a:schemeClr val="tx1"/>
                </a:solidFill>
              </a:rPr>
              <a:t>Terapeut pomaže odgovoriti na te misli</a:t>
            </a:r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hr-BA" sz="2800" dirty="0">
                <a:solidFill>
                  <a:schemeClr val="tx1"/>
                </a:solidFill>
              </a:rPr>
              <a:t>Izraditi kartice za suočavanje</a:t>
            </a:r>
          </a:p>
          <a:p>
            <a:pPr marL="0" lvl="1">
              <a:spcBef>
                <a:spcPts val="600"/>
              </a:spcBef>
              <a:spcAft>
                <a:spcPts val="600"/>
              </a:spcAft>
            </a:pPr>
            <a:r>
              <a:rPr lang="hr-BA" sz="2800" dirty="0">
                <a:solidFill>
                  <a:schemeClr val="tx1"/>
                </a:solidFill>
              </a:rPr>
              <a:t>Prikazati grafički prikaz “napretka u terapiji” – podsjetiti da je pogoršanje normalno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AKTIVNOSTI NEPOSREDNO PRED ZAVRŠETAK TERAPIJE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5040560"/>
          </a:xfrm>
        </p:spPr>
        <p:txBody>
          <a:bodyPr/>
          <a:lstStyle/>
          <a:p>
            <a:pPr marL="514350" indent="-514350">
              <a:buNone/>
            </a:pPr>
            <a:r>
              <a:rPr lang="hr-BA" b="1" dirty="0"/>
              <a:t>1. Odgovaranje na zabrinutost glede smanjivanja seansi</a:t>
            </a:r>
          </a:p>
          <a:p>
            <a:pPr marL="788670" lvl="1" indent="-514350"/>
            <a:r>
              <a:rPr lang="hr-BA" dirty="0"/>
              <a:t>Nekoliko tjedana prije završetka razgovarati o prorjeđivanju seansi – neki pacijenti budu anksiozni</a:t>
            </a:r>
          </a:p>
          <a:p>
            <a:pPr marL="514350" indent="-514350"/>
            <a:r>
              <a:rPr lang="hr-BA" dirty="0"/>
              <a:t>Korisno je:</a:t>
            </a:r>
          </a:p>
          <a:p>
            <a:pPr marL="788670" lvl="1" indent="-514350">
              <a:spcBef>
                <a:spcPts val="600"/>
              </a:spcBef>
              <a:spcAft>
                <a:spcPts val="600"/>
              </a:spcAft>
            </a:pPr>
            <a:r>
              <a:rPr lang="hr-BA" sz="2400" dirty="0">
                <a:solidFill>
                  <a:schemeClr val="tx1"/>
                </a:solidFill>
              </a:rPr>
              <a:t>Zapisivanje prednosti smanjivanja učestalosti seansi</a:t>
            </a:r>
          </a:p>
          <a:p>
            <a:pPr marL="788670" lvl="1" indent="-514350">
              <a:spcBef>
                <a:spcPts val="600"/>
              </a:spcBef>
              <a:spcAft>
                <a:spcPts val="600"/>
              </a:spcAft>
            </a:pPr>
            <a:r>
              <a:rPr lang="hr-BA" sz="2400" dirty="0">
                <a:solidFill>
                  <a:schemeClr val="tx1"/>
                </a:solidFill>
              </a:rPr>
              <a:t>Zapisivanje nedostataka i preoblikovanje nedostataka</a:t>
            </a:r>
          </a:p>
          <a:p>
            <a:pPr marL="788670" lvl="1" indent="-514350">
              <a:spcBef>
                <a:spcPts val="600"/>
              </a:spcBef>
              <a:spcAft>
                <a:spcPts val="600"/>
              </a:spcAft>
            </a:pPr>
            <a:r>
              <a:rPr lang="hr-BA" sz="2400" dirty="0">
                <a:solidFill>
                  <a:schemeClr val="tx1"/>
                </a:solidFill>
              </a:rPr>
              <a:t>Predstavljanje prorjeđivanja kao eksperimenta </a:t>
            </a:r>
          </a:p>
          <a:p>
            <a:pPr marL="788670" lvl="1" indent="-514350">
              <a:spcBef>
                <a:spcPts val="600"/>
              </a:spcBef>
              <a:spcAft>
                <a:spcPts val="600"/>
              </a:spcAft>
            </a:pPr>
            <a:r>
              <a:rPr lang="hr-BA" sz="2400" dirty="0">
                <a:solidFill>
                  <a:schemeClr val="tx1"/>
                </a:solidFill>
              </a:rPr>
              <a:t>Na svakoj seansi dogovarati nastavlja li se s prorjeđivanjem ili se vraća učestalijim seansama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zvorni">
  <a:themeElements>
    <a:clrScheme name="Izvorni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Izvorni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zvorni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331</TotalTime>
  <Words>985</Words>
  <Application>Microsoft Office PowerPoint</Application>
  <PresentationFormat>On-screen Show (4:3)</PresentationFormat>
  <Paragraphs>116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Bookman Old Style</vt:lpstr>
      <vt:lpstr>Gill Sans MT</vt:lpstr>
      <vt:lpstr>Tw Cen MT</vt:lpstr>
      <vt:lpstr>Tw Cen MT Condensed</vt:lpstr>
      <vt:lpstr>Wingdings</vt:lpstr>
      <vt:lpstr>Wingdings 3</vt:lpstr>
      <vt:lpstr>Izvorni</vt:lpstr>
      <vt:lpstr>Integral</vt:lpstr>
      <vt:lpstr>Završetak terapije i prevencija povrata simptoma</vt:lpstr>
      <vt:lpstr>PowerPoint Presentation</vt:lpstr>
      <vt:lpstr>Postupno smanjenje susreta</vt:lpstr>
      <vt:lpstr>AKTIVNOSTI U PRVOJ SEANSI</vt:lpstr>
      <vt:lpstr>Graf napretka u terapiji</vt:lpstr>
      <vt:lpstr>AKTIVNOSTI U TIJEKU TERAPIJE</vt:lpstr>
      <vt:lpstr>AKTIVNOSTI U TIJEKU TERAPIJE</vt:lpstr>
      <vt:lpstr>AKTIVNOSTI U TIJEKU TERAPIJE</vt:lpstr>
      <vt:lpstr>AKTIVNOSTI NEPOSREDNO PRED ZAVRŠETAK TERAPIJE</vt:lpstr>
      <vt:lpstr>AKTIVNOSTI NEPOSREDNO PRED ZAVRŠETAK TERAPIJE</vt:lpstr>
      <vt:lpstr>AKTIVNOSTI NEPOSREDNO PRED ZAVRŠETAK TERAPIJE</vt:lpstr>
      <vt:lpstr>AKTIVNOSTI NEPOSREDNO PRED ZAVRŠETAK TERAPIJE</vt:lpstr>
      <vt:lpstr>AKTIVNOSTI NEPOSREDNO PRED ZAVRŠETAK TERAPIJE</vt:lpstr>
      <vt:lpstr>DODATNE SEANSE</vt:lpstr>
      <vt:lpstr>DODATNE SEANSE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Završetak terapije i prevencija povrata simptoma</dc:title>
  <dc:creator>Jelena</dc:creator>
  <dcterms:created xsi:type="dcterms:W3CDTF">2018-02-06T16:44:06Z</dcterms:created>
  <dcterms:modified xsi:type="dcterms:W3CDTF">2018-02-15T19:13:19Z</dcterms:modified>
</cp:coreProperties>
</file>