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60" r:id="rId5"/>
    <p:sldId id="259" r:id="rId6"/>
    <p:sldId id="261" r:id="rId7"/>
    <p:sldId id="262" r:id="rId8"/>
    <p:sldId id="268" r:id="rId9"/>
    <p:sldId id="264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2/24/2017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32448" y="3779101"/>
            <a:ext cx="478802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ko-KR" sz="12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032448" y="2626973"/>
            <a:ext cx="4788024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altLang="ko-KR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IDENTIFICIRANJE AUTOMATSKIH MISLI</a:t>
            </a:r>
            <a:endParaRPr lang="en-US" altLang="ko-KR" sz="36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/>
          <a:p>
            <a:r>
              <a:rPr lang="hr-HR" dirty="0"/>
              <a:t>Tražiti </a:t>
            </a:r>
            <a:r>
              <a:rPr lang="hr-HR" b="1" dirty="0"/>
              <a:t>aktualne riječi ili predodžbe </a:t>
            </a:r>
            <a:r>
              <a:rPr lang="hr-HR" dirty="0"/>
              <a:t>koje prolaze pacijentu kroz glavu  (ne interpretacije!!) </a:t>
            </a:r>
          </a:p>
          <a:p>
            <a:endParaRPr lang="hr-HR" dirty="0"/>
          </a:p>
          <a:p>
            <a:r>
              <a:rPr lang="hr-HR" dirty="0"/>
              <a:t>Relevantne AM obično su združene </a:t>
            </a:r>
            <a:r>
              <a:rPr lang="hr-HR" b="1" dirty="0"/>
              <a:t>s jačom nelagodom</a:t>
            </a:r>
            <a:r>
              <a:rPr lang="hr-HR" dirty="0"/>
              <a:t>. </a:t>
            </a:r>
          </a:p>
          <a:p>
            <a:endParaRPr lang="hr-HR" dirty="0"/>
          </a:p>
          <a:p>
            <a:pPr algn="ctr"/>
            <a:r>
              <a:rPr lang="hr-HR" b="1" dirty="0"/>
              <a:t>Ugrađeni izrazi </a:t>
            </a:r>
            <a:r>
              <a:rPr lang="hr-HR" sz="1800" i="1" dirty="0"/>
              <a:t>(„Mislim da sam se pitao sviđam li mu se.”)                   </a:t>
            </a:r>
            <a:r>
              <a:rPr lang="hr-HR" dirty="0"/>
              <a:t>vs. </a:t>
            </a:r>
            <a:r>
              <a:rPr lang="hr-HR" b="1" dirty="0"/>
              <a:t>Stvarne automatske misli </a:t>
            </a:r>
            <a:r>
              <a:rPr lang="hr-HR" sz="1800" i="1" dirty="0"/>
              <a:t>(„Sviđam li mu se?”)</a:t>
            </a:r>
          </a:p>
          <a:p>
            <a:endParaRPr lang="hr-HR" dirty="0"/>
          </a:p>
          <a:p>
            <a:r>
              <a:rPr lang="hr-HR" dirty="0"/>
              <a:t>Nekad pacijent iznosi misli koje nisu potpuno izrečene („</a:t>
            </a:r>
            <a:r>
              <a:rPr lang="hr-HR" sz="1800" i="1" dirty="0"/>
              <a:t>Uh, oh!</a:t>
            </a:r>
            <a:r>
              <a:rPr lang="hr-HR" dirty="0"/>
              <a:t>”) ili  su u obliku pitanja („</a:t>
            </a:r>
            <a:r>
              <a:rPr lang="hr-HR" sz="1800" i="1" dirty="0"/>
              <a:t>Hoću li proći test?”) &gt;&gt;</a:t>
            </a:r>
            <a:r>
              <a:rPr lang="hr-HR" dirty="0"/>
              <a:t> sugerirati značenje izraza  / preoblikovati pitanje u oblik izjave </a:t>
            </a:r>
          </a:p>
          <a:p>
            <a:r>
              <a:rPr lang="hr-HR" sz="1800" i="1" dirty="0"/>
              <a:t>(pitanja tipa: „Što ste mislili da će se tada dogoditi? „; „Jeste li se bojali       nečeg određenog što bi se moglo dogoditi? „; „Što je najgore što se moglo dogoditi u toj situaciji?”)</a:t>
            </a:r>
            <a:endParaRPr lang="hr-HR" i="1" dirty="0"/>
          </a:p>
          <a:p>
            <a:r>
              <a:rPr lang="hr-HR" i="1" dirty="0">
                <a:solidFill>
                  <a:schemeClr val="tx2"/>
                </a:solidFill>
              </a:rPr>
              <a:t>„Hoću li se moći suočiti?” -&gt; „Neću se moći suočiti.”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2669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200" dirty="0"/>
              <a:t>Podučavanje pacijenta identifikaciji 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7"/>
          </a:xfrm>
        </p:spPr>
        <p:txBody>
          <a:bodyPr/>
          <a:lstStyle/>
          <a:p>
            <a:r>
              <a:rPr lang="hr-HR" b="1" dirty="0"/>
              <a:t>KADA?</a:t>
            </a:r>
            <a:r>
              <a:rPr lang="hr-HR" dirty="0"/>
              <a:t> Već na prvoj seansi</a:t>
            </a:r>
          </a:p>
          <a:p>
            <a:r>
              <a:rPr lang="hr-HR" b="1" dirty="0"/>
              <a:t>KAKO?</a:t>
            </a:r>
            <a:r>
              <a:rPr lang="hr-HR" dirty="0"/>
              <a:t> Dati uputu da se u tjednu koji dolazi svaki puta kada se      promijeni raspoloženje zapita: </a:t>
            </a:r>
            <a:r>
              <a:rPr lang="hr-HR" sz="1800" i="1" dirty="0"/>
              <a:t>„Što mi je upravo sada prošlo kroz glavu?” </a:t>
            </a:r>
            <a:r>
              <a:rPr lang="hr-HR" dirty="0"/>
              <a:t>i zapiše to</a:t>
            </a:r>
          </a:p>
          <a:p>
            <a:r>
              <a:rPr lang="hr-HR" b="1" dirty="0"/>
              <a:t>ŠTO AKO NE IDE? </a:t>
            </a:r>
            <a:r>
              <a:rPr lang="hr-HR" dirty="0"/>
              <a:t>Dati uputu da u sjećanju oživi scenu kao da se ponovno događa i koncentrira se na osjećaje pa se zapita:                  </a:t>
            </a:r>
            <a:r>
              <a:rPr lang="hr-HR" sz="1800" i="1" dirty="0"/>
              <a:t>„Što mi je upravo sada prošlo kroz glavu?”</a:t>
            </a:r>
            <a:endParaRPr lang="hr-HR" i="1" dirty="0"/>
          </a:p>
          <a:p>
            <a:r>
              <a:rPr lang="hr-HR" b="1" dirty="0"/>
              <a:t>A AKO JOŠ UVIJEK NE IDE? </a:t>
            </a:r>
            <a:r>
              <a:rPr lang="hr-HR" dirty="0"/>
              <a:t>Drugi izbor (vjerojatno će rezultirati      izvještavanju o interpretacijama)- uči se pacijenta pretpostavljati o    svojim mislima</a:t>
            </a:r>
          </a:p>
        </p:txBody>
      </p:sp>
    </p:spTree>
    <p:extLst>
      <p:ext uri="{BB962C8B-B14F-4D97-AF65-F5344CB8AC3E}">
        <p14:creationId xmlns:p14="http://schemas.microsoft.com/office/powerpoint/2010/main" val="17862468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 </a:t>
            </a:r>
            <a:r>
              <a:rPr lang="hr-HR" sz="3200" dirty="0"/>
              <a:t>Otkrivanje automatskih misli UKRATKO</a:t>
            </a:r>
            <a:endParaRPr lang="hr-HR" dirty="0"/>
          </a:p>
        </p:txBody>
      </p:sp>
      <p:sp>
        <p:nvSpPr>
          <p:cNvPr id="5" name="Rectangle 4"/>
          <p:cNvSpPr/>
          <p:nvPr/>
        </p:nvSpPr>
        <p:spPr>
          <a:xfrm>
            <a:off x="647564" y="1285538"/>
            <a:ext cx="7848872" cy="576063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Osnovno pitanje: „ŠTO VAM JE UPRAVO PROŠLO KROZ GLAVU?”</a:t>
            </a:r>
          </a:p>
        </p:txBody>
      </p:sp>
      <p:sp>
        <p:nvSpPr>
          <p:cNvPr id="6" name="Rectangle 5"/>
          <p:cNvSpPr/>
          <p:nvPr/>
        </p:nvSpPr>
        <p:spPr>
          <a:xfrm>
            <a:off x="107503" y="1988840"/>
            <a:ext cx="8928991" cy="259228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endParaRPr lang="hr-HR" dirty="0"/>
          </a:p>
          <a:p>
            <a:endParaRPr lang="hr-HR" dirty="0"/>
          </a:p>
          <a:p>
            <a:r>
              <a:rPr lang="hr-HR" dirty="0"/>
              <a:t>KADA?</a:t>
            </a:r>
          </a:p>
          <a:p>
            <a:pPr marL="342900" indent="-342900">
              <a:buAutoNum type="arabicParenR"/>
            </a:pPr>
            <a:r>
              <a:rPr lang="hr-HR" dirty="0"/>
              <a:t>U trenutku kada se za vrijeme seanse primijeti promjena u raspoloženju</a:t>
            </a:r>
          </a:p>
          <a:p>
            <a:pPr marL="342900" indent="-342900">
              <a:buAutoNum type="arabicParenR"/>
            </a:pPr>
            <a:r>
              <a:rPr lang="hr-HR" dirty="0"/>
              <a:t>U trenutku kada dođe do promjene raspoloženja dok pacijent opisuje             problemnu situaciju</a:t>
            </a:r>
          </a:p>
          <a:p>
            <a:pPr marL="342900" indent="-342900">
              <a:buAutoNum type="arabicParenR"/>
            </a:pPr>
            <a:r>
              <a:rPr lang="hr-HR" dirty="0"/>
              <a:t>Ako je potrebno, tražiti od pacijenta da situaciju opiše sa što više detalja i u     sadašnjem vremenu pa pitanje</a:t>
            </a:r>
          </a:p>
          <a:p>
            <a:pPr marL="342900" indent="-342900">
              <a:buAutoNum type="arabicParenR"/>
            </a:pPr>
            <a:r>
              <a:rPr lang="hr-HR" dirty="0"/>
              <a:t>Ako je potrebno, tražiti od pacijenta igranje uloga za konkretnu situaciju pa     pitanje</a:t>
            </a:r>
          </a:p>
          <a:p>
            <a:pPr algn="ctr"/>
            <a:endParaRPr lang="hr-HR" dirty="0"/>
          </a:p>
          <a:p>
            <a:pPr marL="342900" indent="-342900" algn="ctr">
              <a:buAutoNum type="arabicParenR"/>
            </a:pPr>
            <a:endParaRPr lang="hr-HR" dirty="0"/>
          </a:p>
        </p:txBody>
      </p:sp>
      <p:sp>
        <p:nvSpPr>
          <p:cNvPr id="9" name="Rectangle 8"/>
          <p:cNvSpPr/>
          <p:nvPr/>
        </p:nvSpPr>
        <p:spPr>
          <a:xfrm>
            <a:off x="108516" y="4708367"/>
            <a:ext cx="8936295" cy="2088232"/>
          </a:xfrm>
          <a:prstGeom prst="rect">
            <a:avLst/>
          </a:prstGeom>
          <a:solidFill>
            <a:schemeClr val="accent5"/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endParaRPr lang="hr-HR" dirty="0"/>
          </a:p>
          <a:p>
            <a:r>
              <a:rPr lang="hr-HR" dirty="0"/>
              <a:t>DODATNA PITANJA..</a:t>
            </a:r>
          </a:p>
          <a:p>
            <a:pPr marL="342900" indent="-342900">
              <a:buAutoNum type="arabicParenR"/>
            </a:pPr>
            <a:r>
              <a:rPr lang="hr-HR" dirty="0"/>
              <a:t>Što pretpostavljate da ste mogli misliti?</a:t>
            </a:r>
          </a:p>
          <a:p>
            <a:pPr marL="342900" indent="-342900">
              <a:buAutoNum type="arabicParenR"/>
            </a:pPr>
            <a:r>
              <a:rPr lang="hr-HR" dirty="0"/>
              <a:t>Mislite li da ste mogli misliti o_____ ili______?</a:t>
            </a:r>
          </a:p>
          <a:p>
            <a:pPr marL="342900" indent="-342900">
              <a:buAutoNum type="arabicParenR"/>
            </a:pPr>
            <a:r>
              <a:rPr lang="hr-HR" dirty="0"/>
              <a:t>Jeste li zamislili nešto što se moglo dogoditi ili zapamtili nešto što se dogodilo?</a:t>
            </a:r>
          </a:p>
          <a:p>
            <a:pPr marL="342900" indent="-342900">
              <a:buAutoNum type="arabicParenR"/>
            </a:pPr>
            <a:r>
              <a:rPr lang="hr-HR" dirty="0"/>
              <a:t>Što Vama znači ta situacija? (Ili što o Vama kaže?)</a:t>
            </a:r>
          </a:p>
          <a:p>
            <a:pPr marL="342900" indent="-342900">
              <a:buAutoNum type="arabicParenR"/>
            </a:pPr>
            <a:r>
              <a:rPr lang="hr-HR" dirty="0"/>
              <a:t>Jeste li pomislili______? (terapeut predlaže misao suprotnu onoj koju očekuje)</a:t>
            </a:r>
          </a:p>
          <a:p>
            <a:pPr marL="342900" indent="-342900" algn="ctr">
              <a:buAutoNum type="arabicParenR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61441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 </a:t>
            </a:r>
            <a:r>
              <a:rPr lang="hr-HR" altLang="ko-KR" dirty="0"/>
              <a:t>AUTOMATSKE MISLI...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720081"/>
          </a:xfrm>
        </p:spPr>
        <p:txBody>
          <a:bodyPr/>
          <a:lstStyle/>
          <a:p>
            <a:r>
              <a:rPr lang="hr-HR" altLang="ko-KR" dirty="0">
                <a:latin typeface="Arial" pitchFamily="34" charset="0"/>
                <a:cs typeface="Arial" pitchFamily="34" charset="0"/>
              </a:rPr>
              <a:t>... prisutne su kod svih (ne samo kod ljudi s psihičkim poremećajima)</a:t>
            </a:r>
          </a:p>
          <a:p>
            <a:r>
              <a:rPr lang="hr-HR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4" y="1736122"/>
            <a:ext cx="3373224" cy="2088629"/>
          </a:xfrm>
        </p:spPr>
      </p:pic>
      <p:pic>
        <p:nvPicPr>
          <p:cNvPr id="8" name="Content Placeholder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479" y="1759076"/>
            <a:ext cx="3373224" cy="208862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687" y="4595269"/>
            <a:ext cx="2088232" cy="20882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8141" y="4595269"/>
            <a:ext cx="2114550" cy="216217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66114" y="1972394"/>
            <a:ext cx="1368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/>
              <a:t>OVO NE </a:t>
            </a:r>
          </a:p>
          <a:p>
            <a:r>
              <a:rPr lang="hr-HR" sz="1600" dirty="0"/>
              <a:t>RAZUMIJEM...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34065" y="1972394"/>
            <a:ext cx="1368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/>
              <a:t>OVO NE </a:t>
            </a:r>
          </a:p>
          <a:p>
            <a:r>
              <a:rPr lang="hr-HR" sz="1600" dirty="0"/>
              <a:t>RAZUMIJEM...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47654" y="3889501"/>
            <a:ext cx="3892298" cy="62687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„Ma razumijem bar nešto od toga. Pogledati ću još jednom.”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89942" y="3889501"/>
            <a:ext cx="3892298" cy="62687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„... i </a:t>
            </a:r>
            <a:r>
              <a:rPr lang="hr-HR" i="1" dirty="0"/>
              <a:t>nikad</a:t>
            </a:r>
            <a:r>
              <a:rPr lang="hr-HR" dirty="0"/>
              <a:t> to neću razumijeti!”</a:t>
            </a: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 </a:t>
            </a:r>
            <a:r>
              <a:rPr lang="hr-HR" altLang="ko-KR" dirty="0"/>
              <a:t>AUTOMATSKE MISLI...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720081"/>
          </a:xfrm>
        </p:spPr>
        <p:txBody>
          <a:bodyPr/>
          <a:lstStyle/>
          <a:p>
            <a:r>
              <a:rPr lang="hr-HR" altLang="ko-KR" b="1" dirty="0">
                <a:latin typeface="Arial" pitchFamily="34" charset="0"/>
                <a:cs typeface="Arial" pitchFamily="34" charset="0"/>
              </a:rPr>
              <a:t>U KBT-U ZANIMAJU NAS AUTOMATSKE MISLI KOJE SU</a:t>
            </a:r>
            <a:r>
              <a:rPr lang="hr-HR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313184" y="2060849"/>
            <a:ext cx="8373616" cy="3528390"/>
          </a:xfrm>
        </p:spPr>
        <p:txBody>
          <a:bodyPr/>
          <a:lstStyle/>
          <a:p>
            <a:pPr marL="342900" indent="-342900">
              <a:buAutoNum type="arabicParenR"/>
            </a:pPr>
            <a:r>
              <a:rPr lang="hr-HR" sz="1800" dirty="0"/>
              <a:t>disfunkcionalne</a:t>
            </a:r>
          </a:p>
          <a:p>
            <a:pPr marL="342900" indent="-342900">
              <a:buAutoNum type="arabicParenR"/>
            </a:pPr>
            <a:r>
              <a:rPr lang="hr-HR" sz="1800" dirty="0"/>
              <a:t>emocionalno uznemirujuće</a:t>
            </a:r>
          </a:p>
          <a:p>
            <a:pPr marL="342900" indent="-342900">
              <a:buAutoNum type="arabicParenR"/>
            </a:pPr>
            <a:r>
              <a:rPr lang="hr-HR" sz="1800" dirty="0"/>
              <a:t>ometaju pacijentovu sposobnost dostizanja svojih ciljeva</a:t>
            </a:r>
          </a:p>
          <a:p>
            <a:endParaRPr lang="hr-HR" dirty="0"/>
          </a:p>
          <a:p>
            <a:endParaRPr lang="hr-HR" dirty="0"/>
          </a:p>
          <a:p>
            <a:r>
              <a:rPr lang="hr-HR" sz="1800" dirty="0"/>
              <a:t>Gotovo su uvijek negativne, osim kod </a:t>
            </a:r>
            <a:r>
              <a:rPr lang="hr-HR" sz="1800" b="1" dirty="0"/>
              <a:t>manije, narcističkog poremećaja       ličnosti ili zlouporabe droge. </a:t>
            </a:r>
          </a:p>
          <a:p>
            <a:endParaRPr lang="hr-HR" sz="1800" dirty="0"/>
          </a:p>
          <a:p>
            <a:r>
              <a:rPr lang="hr-HR" sz="1800" dirty="0"/>
              <a:t>Obično su </a:t>
            </a:r>
            <a:r>
              <a:rPr lang="hr-HR" sz="1800" b="1" dirty="0"/>
              <a:t>brze i kratke</a:t>
            </a:r>
            <a:r>
              <a:rPr lang="hr-HR" sz="1800" dirty="0"/>
              <a:t>, a pacijent je češće svjesniji </a:t>
            </a:r>
            <a:r>
              <a:rPr lang="hr-HR" sz="1800" b="1" dirty="0"/>
              <a:t>emocija</a:t>
            </a:r>
            <a:r>
              <a:rPr lang="hr-HR" sz="1800" dirty="0"/>
              <a:t> koje osjeća    kao rezultat nego samih misli &gt;&gt; emocija je logički povezana sa sadržajem automatske misli</a:t>
            </a:r>
          </a:p>
          <a:p>
            <a:r>
              <a:rPr lang="hr-HR" sz="1600" i="1" dirty="0"/>
              <a:t>„Tako sam glupa. Ne razumijem što mi govori.”&gt;&gt; </a:t>
            </a:r>
            <a:r>
              <a:rPr lang="hr-HR" sz="1600" dirty="0"/>
              <a:t>tuga</a:t>
            </a:r>
          </a:p>
          <a:p>
            <a:r>
              <a:rPr lang="hr-HR" sz="1600" i="1" dirty="0"/>
              <a:t>„Što ako ne uspije? Što ću tada?” </a:t>
            </a:r>
            <a:r>
              <a:rPr lang="hr-HR" sz="1600" dirty="0"/>
              <a:t>&gt;&gt; anksioznost</a:t>
            </a:r>
          </a:p>
        </p:txBody>
      </p:sp>
    </p:spTree>
    <p:extLst>
      <p:ext uri="{BB962C8B-B14F-4D97-AF65-F5344CB8AC3E}">
        <p14:creationId xmlns:p14="http://schemas.microsoft.com/office/powerpoint/2010/main" val="632300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1835696" y="404664"/>
            <a:ext cx="6563072" cy="460648"/>
          </a:xfrm>
        </p:spPr>
        <p:txBody>
          <a:bodyPr/>
          <a:lstStyle/>
          <a:p>
            <a:r>
              <a:rPr lang="hr-HR" altLang="ko-KR" b="1" dirty="0">
                <a:latin typeface="Arial" pitchFamily="34" charset="0"/>
                <a:cs typeface="Arial" pitchFamily="34" charset="0"/>
              </a:rPr>
              <a:t>U kojem obliku se javljaju? 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>
          <a:xfrm>
            <a:off x="1800199" y="951316"/>
            <a:ext cx="6563072" cy="1152128"/>
          </a:xfrm>
        </p:spPr>
        <p:txBody>
          <a:bodyPr/>
          <a:lstStyle/>
          <a:p>
            <a:r>
              <a:rPr lang="hr-HR" altLang="ko-KR" sz="1800" dirty="0">
                <a:latin typeface="Arial" pitchFamily="34" charset="0"/>
                <a:cs typeface="Arial" pitchFamily="34" charset="0"/>
              </a:rPr>
              <a:t>a) Stenografska forma </a:t>
            </a:r>
          </a:p>
          <a:p>
            <a:r>
              <a:rPr lang="hr-HR" altLang="ko-KR" sz="1600" dirty="0">
                <a:latin typeface="Arial" pitchFamily="34" charset="0"/>
                <a:cs typeface="Arial" pitchFamily="34" charset="0"/>
              </a:rPr>
              <a:t>(„</a:t>
            </a:r>
            <a:r>
              <a:rPr lang="hr-HR" altLang="ko-KR" sz="1600" i="1" dirty="0">
                <a:latin typeface="Arial" pitchFamily="34" charset="0"/>
                <a:cs typeface="Arial" pitchFamily="34" charset="0"/>
              </a:rPr>
              <a:t>Glupačo!” &gt;&gt; </a:t>
            </a:r>
            <a:r>
              <a:rPr lang="hr-HR" altLang="ko-KR" sz="1600" dirty="0">
                <a:latin typeface="Arial" pitchFamily="34" charset="0"/>
                <a:cs typeface="Arial" pitchFamily="34" charset="0"/>
              </a:rPr>
              <a:t>može značiti </a:t>
            </a:r>
            <a:r>
              <a:rPr lang="hr-HR" altLang="ko-KR" sz="1600" i="1" dirty="0">
                <a:latin typeface="Arial" pitchFamily="34" charset="0"/>
                <a:cs typeface="Arial" pitchFamily="34" charset="0"/>
              </a:rPr>
              <a:t>„Ostavila sam rokovnik kod kuće i sada ne mogu zapisati drugi sastanak sa svojim terapeutom. Baš sam glupa.”</a:t>
            </a:r>
            <a:r>
              <a:rPr lang="hr-HR" altLang="ko-KR" sz="1600" dirty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hr-HR" altLang="ko-KR" sz="1800" dirty="0">
                <a:latin typeface="Arial" pitchFamily="34" charset="0"/>
                <a:cs typeface="Arial" pitchFamily="34" charset="0"/>
              </a:rPr>
              <a:t>b) Mogu biti u verbalnoj i/ili vizualnoj formi</a:t>
            </a:r>
          </a:p>
        </p:txBody>
      </p:sp>
      <p:sp>
        <p:nvSpPr>
          <p:cNvPr id="5" name="Content Placeholder 12"/>
          <p:cNvSpPr txBox="1">
            <a:spLocks/>
          </p:cNvSpPr>
          <p:nvPr/>
        </p:nvSpPr>
        <p:spPr>
          <a:xfrm>
            <a:off x="1547664" y="3429000"/>
            <a:ext cx="7115708" cy="2592288"/>
          </a:xfrm>
          <a:prstGeom prst="rect">
            <a:avLst/>
          </a:prstGeom>
        </p:spPr>
        <p:txBody>
          <a:bodyPr lIns="396000" anchor="t"/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AutoNum type="arabicParenR"/>
            </a:pPr>
            <a:r>
              <a:rPr lang="hr-HR" altLang="ko-KR" sz="1800" u="sng" dirty="0">
                <a:latin typeface="Arial" pitchFamily="34" charset="0"/>
                <a:cs typeface="Arial" pitchFamily="34" charset="0"/>
              </a:rPr>
              <a:t>Uobičajeni tip AM</a:t>
            </a:r>
            <a:r>
              <a:rPr lang="hr-HR" altLang="ko-KR" sz="1800" dirty="0">
                <a:latin typeface="Arial" pitchFamily="34" charset="0"/>
                <a:cs typeface="Arial" pitchFamily="34" charset="0"/>
              </a:rPr>
              <a:t>- iskrivljen i prisutan usprkos objektivnim dokazima koji kažu suprotno</a:t>
            </a:r>
          </a:p>
          <a:p>
            <a:pPr marL="342900" indent="-342900">
              <a:buAutoNum type="arabicParenR"/>
            </a:pPr>
            <a:r>
              <a:rPr lang="hr-HR" altLang="ko-KR" sz="1800" u="sng" dirty="0">
                <a:latin typeface="Arial" pitchFamily="34" charset="0"/>
                <a:cs typeface="Arial" pitchFamily="34" charset="0"/>
              </a:rPr>
              <a:t>Točne AM, ali su zaključci izvedeni iz tih misli iskrivljeni</a:t>
            </a:r>
            <a:r>
              <a:rPr lang="hr-HR" altLang="ko-KR" sz="1800" i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hr-HR" altLang="ko-KR" sz="1600" i="1" dirty="0">
                <a:latin typeface="Arial" pitchFamily="34" charset="0"/>
                <a:cs typeface="Arial" pitchFamily="34" charset="0"/>
              </a:rPr>
              <a:t>(„Nisam napravio što sam obećao” &gt;&gt; </a:t>
            </a:r>
            <a:r>
              <a:rPr lang="hr-HR" altLang="ko-KR" sz="1600" dirty="0">
                <a:latin typeface="Arial" pitchFamily="34" charset="0"/>
                <a:cs typeface="Arial" pitchFamily="34" charset="0"/>
              </a:rPr>
              <a:t>zaključak:</a:t>
            </a:r>
            <a:r>
              <a:rPr lang="hr-HR" altLang="ko-KR" sz="1600" i="1" dirty="0">
                <a:latin typeface="Arial" pitchFamily="34" charset="0"/>
                <a:cs typeface="Arial" pitchFamily="34" charset="0"/>
              </a:rPr>
              <a:t> „Zbog toga nisam dobra osoba”)</a:t>
            </a:r>
          </a:p>
          <a:p>
            <a:pPr marL="342900" indent="-342900">
              <a:buAutoNum type="arabicParenR"/>
            </a:pPr>
            <a:r>
              <a:rPr lang="hr-HR" altLang="ko-KR" sz="1800" u="sng" dirty="0">
                <a:latin typeface="Arial" pitchFamily="34" charset="0"/>
                <a:cs typeface="Arial" pitchFamily="34" charset="0"/>
              </a:rPr>
              <a:t>Točne, ali disfunkcionalne AM </a:t>
            </a:r>
          </a:p>
          <a:p>
            <a:r>
              <a:rPr lang="hr-HR" altLang="ko-KR" sz="1600" i="1" dirty="0">
                <a:latin typeface="Arial" pitchFamily="34" charset="0"/>
                <a:cs typeface="Arial" pitchFamily="34" charset="0"/>
              </a:rPr>
              <a:t>(„Satima će trajati dok ne završim DZ, biti ću budna najmanje do ponoći” </a:t>
            </a:r>
            <a:r>
              <a:rPr lang="hr-HR" altLang="ko-KR" sz="1600" dirty="0">
                <a:latin typeface="Arial" pitchFamily="34" charset="0"/>
                <a:cs typeface="Arial" pitchFamily="34" charset="0"/>
              </a:rPr>
              <a:t>&gt;&gt; točno ali povisuje anx i smanjuje motivaciju i koncentraciju)</a:t>
            </a:r>
          </a:p>
          <a:p>
            <a:endParaRPr lang="hr-HR" altLang="ko-KR" sz="1800" dirty="0">
              <a:latin typeface="Arial" pitchFamily="34" charset="0"/>
              <a:cs typeface="Arial" pitchFamily="34" charset="0"/>
            </a:endParaRPr>
          </a:p>
          <a:p>
            <a:r>
              <a:rPr lang="hr-HR" altLang="ko-KR" sz="1800" u="sng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Vrednujući valjanost i/ili krisnost AM i adaptivno odgovarajući na njih, općenito se proizvodi pozitivan pomak u emocijama. </a:t>
            </a:r>
          </a:p>
          <a:p>
            <a:pPr marL="342900" indent="-342900">
              <a:buAutoNum type="arabicParenR"/>
            </a:pPr>
            <a:endParaRPr lang="hr-HR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ontent Placeholder 11"/>
          <p:cNvSpPr txBox="1">
            <a:spLocks/>
          </p:cNvSpPr>
          <p:nvPr/>
        </p:nvSpPr>
        <p:spPr>
          <a:xfrm>
            <a:off x="1838434" y="2660137"/>
            <a:ext cx="6989034" cy="665371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altLang="ko-KR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Mogu se vrednovati u odnosu na njihovu valjanost i korisnost. </a:t>
            </a:r>
          </a:p>
          <a:p>
            <a:r>
              <a:rPr lang="hr-HR" altLang="ko-KR" b="1" dirty="0">
                <a:latin typeface="Arial" pitchFamily="34" charset="0"/>
                <a:cs typeface="Arial" pitchFamily="34" charset="0"/>
              </a:rPr>
              <a:t>3 vrste: 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 </a:t>
            </a:r>
            <a:r>
              <a:rPr lang="hr-HR" altLang="ko-KR" dirty="0"/>
              <a:t>objašnjavanje AM pacijentima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720081"/>
          </a:xfrm>
        </p:spPr>
        <p:txBody>
          <a:bodyPr/>
          <a:lstStyle/>
          <a:p>
            <a:r>
              <a:rPr lang="hr-HR" altLang="ko-KR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	Poželjno! Koristiti vlastite primjere pacijenata</a:t>
            </a:r>
            <a:endParaRPr lang="en-US" altLang="ko-KR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467544" y="2315324"/>
            <a:ext cx="8229600" cy="3993996"/>
          </a:xfrm>
        </p:spPr>
        <p:txBody>
          <a:bodyPr/>
          <a:lstStyle/>
          <a:p>
            <a:r>
              <a:rPr lang="hr-HR" sz="1800" b="1" dirty="0"/>
              <a:t>Misli 	-&gt; 	Osjećaji</a:t>
            </a:r>
          </a:p>
          <a:p>
            <a:r>
              <a:rPr lang="hr-HR" sz="1800" b="1" dirty="0"/>
              <a:t>Ono što msiliš utječe na to kako se osjećaš.</a:t>
            </a:r>
          </a:p>
          <a:p>
            <a:r>
              <a:rPr lang="hr-HR" sz="1800" b="1" dirty="0"/>
              <a:t>Ponekad tvoje mišljenje nije ispravno ili je samo djelomično ispravno.</a:t>
            </a:r>
          </a:p>
          <a:p>
            <a:endParaRPr lang="hr-HR" dirty="0"/>
          </a:p>
          <a:p>
            <a:r>
              <a:rPr lang="hr-HR" sz="1800" i="1" dirty="0"/>
              <a:t>Primjer: </a:t>
            </a:r>
          </a:p>
          <a:p>
            <a:r>
              <a:rPr lang="hr-HR" sz="1800" i="1" dirty="0"/>
              <a:t>Misao: „Nikad neću biti kao ostali studenti”.	-&gt; osjećaj: tuga</a:t>
            </a:r>
          </a:p>
          <a:p>
            <a:endParaRPr lang="hr-HR" sz="1800" u="sng" dirty="0">
              <a:solidFill>
                <a:schemeClr val="tx1"/>
              </a:solidFill>
            </a:endParaRPr>
          </a:p>
          <a:p>
            <a:r>
              <a:rPr lang="hr-HR" sz="1800" b="1" u="sng" dirty="0">
                <a:solidFill>
                  <a:schemeClr val="tx1"/>
                </a:solidFill>
              </a:rPr>
              <a:t>Koraci u terapiji:</a:t>
            </a:r>
          </a:p>
          <a:p>
            <a:pPr marL="342900" indent="-342900">
              <a:buAutoNum type="arabicParenR"/>
            </a:pPr>
            <a:r>
              <a:rPr lang="hr-HR" sz="1800" dirty="0"/>
              <a:t>Identificirati AM</a:t>
            </a:r>
          </a:p>
          <a:p>
            <a:pPr marL="342900" indent="-342900">
              <a:buAutoNum type="arabicParenR"/>
            </a:pPr>
            <a:r>
              <a:rPr lang="hr-HR" sz="1800" dirty="0"/>
              <a:t>Vrednovati i odgovoriti na AM</a:t>
            </a:r>
          </a:p>
          <a:p>
            <a:pPr marL="342900" indent="-342900">
              <a:buAutoNum type="arabicParenR"/>
            </a:pPr>
            <a:r>
              <a:rPr lang="hr-HR" sz="1800" dirty="0"/>
              <a:t>Rješavati problem ako je misao točna</a:t>
            </a:r>
          </a:p>
        </p:txBody>
      </p:sp>
    </p:spTree>
    <p:extLst>
      <p:ext uri="{BB962C8B-B14F-4D97-AF65-F5344CB8AC3E}">
        <p14:creationId xmlns:p14="http://schemas.microsoft.com/office/powerpoint/2010/main" val="3332330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 Otkrivanje automatskih misli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340768"/>
            <a:ext cx="8229600" cy="460648"/>
          </a:xfrm>
        </p:spPr>
        <p:txBody>
          <a:bodyPr/>
          <a:lstStyle/>
          <a:p>
            <a:r>
              <a:rPr lang="hr-HR" b="1" dirty="0"/>
              <a:t>Dva načina: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07504" y="1802836"/>
            <a:ext cx="8856984" cy="4650500"/>
          </a:xfrm>
        </p:spPr>
        <p:txBody>
          <a:bodyPr/>
          <a:lstStyle/>
          <a:p>
            <a:pPr marL="342900" indent="-342900">
              <a:buAutoNum type="arabicParenR"/>
            </a:pPr>
            <a:r>
              <a:rPr lang="hr-HR" sz="1800" u="sng" dirty="0"/>
              <a:t>Otkrivanje AM koje nastaju na seansi</a:t>
            </a:r>
          </a:p>
          <a:p>
            <a:r>
              <a:rPr lang="hr-HR" sz="1800" b="1" dirty="0"/>
              <a:t>KADA?</a:t>
            </a:r>
            <a:r>
              <a:rPr lang="hr-HR" sz="1800" dirty="0"/>
              <a:t> Kada terapeut zapazi promjenu raspoloženja </a:t>
            </a:r>
          </a:p>
          <a:p>
            <a:r>
              <a:rPr lang="hr-HR" sz="1600" i="1" dirty="0"/>
              <a:t>„Što Vam je upravo prošlo kroz glavu?”</a:t>
            </a:r>
          </a:p>
          <a:p>
            <a:r>
              <a:rPr lang="hr-HR" sz="1800" b="1" dirty="0"/>
              <a:t>ZNAKOVI?</a:t>
            </a:r>
            <a:r>
              <a:rPr lang="hr-HR" sz="1800" dirty="0"/>
              <a:t> A) Verbalni </a:t>
            </a:r>
            <a:r>
              <a:rPr lang="hr-HR" sz="1600" i="1" dirty="0"/>
              <a:t>(promjene u tonu, visini, jačini ili ritmu glasa) </a:t>
            </a:r>
          </a:p>
          <a:p>
            <a:r>
              <a:rPr lang="hr-HR" sz="1800" i="1" dirty="0"/>
              <a:t>	    </a:t>
            </a:r>
            <a:r>
              <a:rPr lang="hr-HR" sz="1800" dirty="0"/>
              <a:t>B) Neverbalni  </a:t>
            </a:r>
            <a:r>
              <a:rPr lang="hr-HR" sz="1600" i="1" dirty="0"/>
              <a:t>(promjene u izrazu lica, napinjanju mišića, položaju tijela ili 			pokretima ruku)</a:t>
            </a:r>
          </a:p>
          <a:p>
            <a:r>
              <a:rPr lang="hr-HR" sz="1800" b="1" dirty="0"/>
              <a:t>ZAŠTO?</a:t>
            </a:r>
            <a:r>
              <a:rPr lang="hr-HR" sz="1800" dirty="0"/>
              <a:t> Identificiranje AM na licu mjesta daje pacijentu mogućnost da odmah  testira i odgovori na misao + ubrzava se rad na ostatku seanse.</a:t>
            </a:r>
          </a:p>
          <a:p>
            <a:r>
              <a:rPr lang="hr-HR" sz="1800" b="1" dirty="0"/>
              <a:t>ŠTO AKO NE USPIJE? </a:t>
            </a:r>
          </a:p>
          <a:p>
            <a:pPr marL="342900" indent="-342900">
              <a:buAutoNum type="arabicParenR"/>
            </a:pPr>
            <a:r>
              <a:rPr lang="hr-HR" sz="1800" dirty="0"/>
              <a:t>pokušati osvježiti pamćenje pacijenta usmjeravajući ga na ponašanje i          fiziološke reakcije </a:t>
            </a:r>
          </a:p>
          <a:p>
            <a:pPr marL="342900" indent="-342900">
              <a:buAutoNum type="arabicParenR" startAt="2"/>
            </a:pPr>
            <a:r>
              <a:rPr lang="hr-HR" sz="1800" dirty="0"/>
              <a:t>promijeniti temu (spriječiti osjećaj pretjeranog ispitivanja ili neadekvatnosti)</a:t>
            </a:r>
          </a:p>
          <a:p>
            <a:pPr marL="342900" indent="-342900">
              <a:buAutoNum type="arabicParenR" startAt="2"/>
            </a:pPr>
            <a:r>
              <a:rPr lang="hr-HR" sz="1800" dirty="0"/>
              <a:t>ukoliko je moguće, pokušati nastaviti priču o tim mislima tražeći od           pacijenta da pretpostavi o čemu je razmišljao 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4028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 Otkrivanje automatskih misli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340768"/>
            <a:ext cx="8229600" cy="460648"/>
          </a:xfrm>
        </p:spPr>
        <p:txBody>
          <a:bodyPr/>
          <a:lstStyle/>
          <a:p>
            <a:r>
              <a:rPr lang="hr-HR" b="1" dirty="0"/>
              <a:t>Dva načina: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07504" y="1829610"/>
            <a:ext cx="8229600" cy="3600400"/>
          </a:xfrm>
        </p:spPr>
        <p:txBody>
          <a:bodyPr/>
          <a:lstStyle/>
          <a:p>
            <a:endParaRPr lang="hr-HR" dirty="0"/>
          </a:p>
          <a:p>
            <a:r>
              <a:rPr lang="hr-HR" sz="1800" u="sng" dirty="0"/>
              <a:t>2) Identificiranje AM u specifičnim situacijama (između seansi)</a:t>
            </a:r>
          </a:p>
          <a:p>
            <a:pPr marL="342900" indent="-342900">
              <a:buAutoNum type="alphaUcParenR"/>
            </a:pPr>
            <a:r>
              <a:rPr lang="hr-HR" sz="1800" dirty="0"/>
              <a:t>Dok pacijent opisuje problemnu situaciju </a:t>
            </a:r>
          </a:p>
          <a:p>
            <a:r>
              <a:rPr lang="hr-HR" sz="1600" i="1" dirty="0"/>
              <a:t>„Što Vam je prolazilo kroz glavu?” (+„Opišite detaljno što se događalo”)</a:t>
            </a:r>
          </a:p>
          <a:p>
            <a:pPr marL="342900" indent="-342900">
              <a:buAutoNum type="alphaUcParenR"/>
            </a:pPr>
            <a:r>
              <a:rPr lang="hr-HR" sz="1800" dirty="0"/>
              <a:t>Ako verbalan opis situacije nije dovoljan za identifikaciju AM </a:t>
            </a:r>
            <a:r>
              <a:rPr lang="hr-HR" sz="1600" i="1" dirty="0"/>
              <a:t>„Možete li zamisliti da ste upravo sada... (specifična situacija)?” </a:t>
            </a:r>
            <a:r>
              <a:rPr lang="hr-HR" sz="1800" dirty="0"/>
              <a:t>+ poticanje da iznese   čim više detalja govoreći u sadašnjosti pa nastaviti sa </a:t>
            </a:r>
            <a:r>
              <a:rPr lang="hr-HR" sz="1600" i="1" dirty="0"/>
              <a:t>„I što Vam upravo sada prolazi kroz glavu?”</a:t>
            </a:r>
          </a:p>
          <a:p>
            <a:pPr marL="342900" indent="-342900">
              <a:buAutoNum type="alphaUcParenR"/>
            </a:pPr>
            <a:r>
              <a:rPr lang="hr-HR" sz="1800" dirty="0"/>
              <a:t>Ako ni tada ne može identificirati AM- igranje uloga </a:t>
            </a:r>
          </a:p>
          <a:p>
            <a:r>
              <a:rPr lang="hr-HR" sz="1600" i="1" dirty="0"/>
              <a:t>(pacijent opisuje tko je što rekao pa igra sebe dok terapeut igra drugu osobu u     interakciji)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63791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 Otkrivanje automatskih misli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5536" y="1700808"/>
            <a:ext cx="82809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tx2"/>
                </a:solidFill>
              </a:rPr>
              <a:t>VAŽNO!</a:t>
            </a:r>
            <a:r>
              <a:rPr lang="hr-HR" dirty="0"/>
              <a:t> Nastaviti s ispitivanjem o situaciji i reakcijama na situaciju (emocije, ponašanje i fiziološke reakcije). </a:t>
            </a:r>
          </a:p>
          <a:p>
            <a:endParaRPr lang="hr-HR" dirty="0"/>
          </a:p>
          <a:p>
            <a:r>
              <a:rPr lang="hr-HR" dirty="0"/>
              <a:t>Otkriti kada je pacijent bio </a:t>
            </a:r>
            <a:r>
              <a:rPr lang="hr-HR" dirty="0">
                <a:solidFill>
                  <a:schemeClr val="tx2"/>
                </a:solidFill>
              </a:rPr>
              <a:t>najuznemireniji</a:t>
            </a:r>
            <a:r>
              <a:rPr lang="hr-HR" dirty="0"/>
              <a:t>: prije, za vrijeme ili nako incidenta + koje su TADA bile automatske misli</a:t>
            </a:r>
          </a:p>
        </p:txBody>
      </p:sp>
    </p:spTree>
    <p:extLst>
      <p:ext uri="{BB962C8B-B14F-4D97-AF65-F5344CB8AC3E}">
        <p14:creationId xmlns:p14="http://schemas.microsoft.com/office/powerpoint/2010/main" val="654888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200" dirty="0"/>
              <a:t>   Identificiranje problematične situacije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76872"/>
          </a:xfrm>
        </p:spPr>
        <p:txBody>
          <a:bodyPr/>
          <a:lstStyle/>
          <a:p>
            <a:r>
              <a:rPr lang="hr-HR" b="1" dirty="0"/>
              <a:t>KADA?</a:t>
            </a:r>
            <a:r>
              <a:rPr lang="hr-HR" dirty="0"/>
              <a:t> Kad pacijent ima poteškoća i u određivanju situacije ili        problema koji je za njega najteži ili najuznemirujući</a:t>
            </a:r>
          </a:p>
          <a:p>
            <a:r>
              <a:rPr lang="hr-HR" b="1" dirty="0"/>
              <a:t>ŠTO ONDA? </a:t>
            </a:r>
            <a:r>
              <a:rPr lang="hr-HR" dirty="0"/>
              <a:t>Terapeut predlaže brojne uznemirujuće probleme,        tražeći od pacijenta da odredi koliko olakšanja osjeća pri mogućoj    eliminaciji nekog od tih problema.</a:t>
            </a:r>
          </a:p>
          <a:p>
            <a:r>
              <a:rPr lang="hr-HR" b="1" dirty="0"/>
              <a:t>CILJ?</a:t>
            </a:r>
            <a:r>
              <a:rPr lang="hr-HR" dirty="0"/>
              <a:t> Odrediti specifičnu uznemirujuću situaciju i naći koje rješenje   nosi najviše olakšanja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552" y="4077072"/>
            <a:ext cx="792088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i="1" dirty="0"/>
              <a:t>T: „Koja Vas od ovih situacija najviše smeta: škola, cimerica, razgovor s majkom,   moguća bolest?”</a:t>
            </a:r>
          </a:p>
          <a:p>
            <a:r>
              <a:rPr lang="hr-HR" sz="1600" i="1" dirty="0"/>
              <a:t>K: „Ne znam, zabrinuta sam za sve”</a:t>
            </a:r>
          </a:p>
          <a:p>
            <a:r>
              <a:rPr lang="hr-HR" sz="1600" i="1" dirty="0"/>
              <a:t>T: „Zapišimo te 4 stvari. Pretpostavimo sad da bismo mogli potpuno riješiti          problem s bolešću, recimo da se sada osjećate potpuno zdravo, koliko ste sada    anksiozni?”</a:t>
            </a:r>
          </a:p>
          <a:p>
            <a:r>
              <a:rPr lang="hr-HR" dirty="0"/>
              <a:t>... Vidi se rješavanje kojeg problema nosi najveće olakšanje</a:t>
            </a:r>
          </a:p>
          <a:p>
            <a:r>
              <a:rPr lang="hr-HR" dirty="0"/>
              <a:t>Isti proces može se koristiti za rješavanje dijela problema koji je najviše   uznemiruje. </a:t>
            </a:r>
          </a:p>
        </p:txBody>
      </p:sp>
    </p:spTree>
    <p:extLst>
      <p:ext uri="{BB962C8B-B14F-4D97-AF65-F5344CB8AC3E}">
        <p14:creationId xmlns:p14="http://schemas.microsoft.com/office/powerpoint/2010/main" val="2379275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1021</Words>
  <Application>Microsoft Office PowerPoint</Application>
  <PresentationFormat>On-screen Show (4:3)</PresentationFormat>
  <Paragraphs>111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맑은 고딕</vt:lpstr>
      <vt:lpstr>Arial</vt:lpstr>
      <vt:lpstr>Calibri</vt:lpstr>
      <vt:lpstr>Office Theme</vt:lpstr>
      <vt:lpstr>Custom Design</vt:lpstr>
      <vt:lpstr>PowerPoint Presentation</vt:lpstr>
      <vt:lpstr> AUTOMATSKE MISLI...</vt:lpstr>
      <vt:lpstr> AUTOMATSKE MISLI...</vt:lpstr>
      <vt:lpstr>PowerPoint Presentation</vt:lpstr>
      <vt:lpstr> objašnjavanje AM pacijentima</vt:lpstr>
      <vt:lpstr> Otkrivanje automatskih misli</vt:lpstr>
      <vt:lpstr> Otkrivanje automatskih misli</vt:lpstr>
      <vt:lpstr> Otkrivanje automatskih misli</vt:lpstr>
      <vt:lpstr>   Identificiranje problematične situacije</vt:lpstr>
      <vt:lpstr>PowerPoint Presentation</vt:lpstr>
      <vt:lpstr>Podučavanje pacijenta identifikaciji AM</vt:lpstr>
      <vt:lpstr> Otkrivanje automatskih misli UKRATKO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Reba</cp:lastModifiedBy>
  <cp:revision>43</cp:revision>
  <dcterms:created xsi:type="dcterms:W3CDTF">2014-04-01T16:35:38Z</dcterms:created>
  <dcterms:modified xsi:type="dcterms:W3CDTF">2017-02-24T10:06:40Z</dcterms:modified>
</cp:coreProperties>
</file>